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4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66" r:id="rId1"/>
    <p:sldMasterId id="2147484179" r:id="rId2"/>
  </p:sldMasterIdLst>
  <p:notesMasterIdLst>
    <p:notesMasterId r:id="rId120"/>
  </p:notesMasterIdLst>
  <p:sldIdLst>
    <p:sldId id="515" r:id="rId3"/>
    <p:sldId id="630" r:id="rId4"/>
    <p:sldId id="256" r:id="rId5"/>
    <p:sldId id="587" r:id="rId6"/>
    <p:sldId id="686" r:id="rId7"/>
    <p:sldId id="675" r:id="rId8"/>
    <p:sldId id="608" r:id="rId9"/>
    <p:sldId id="611" r:id="rId10"/>
    <p:sldId id="594" r:id="rId11"/>
    <p:sldId id="596" r:id="rId12"/>
    <p:sldId id="631" r:id="rId13"/>
    <p:sldId id="632" r:id="rId14"/>
    <p:sldId id="599" r:id="rId15"/>
    <p:sldId id="674" r:id="rId16"/>
    <p:sldId id="606" r:id="rId17"/>
    <p:sldId id="550" r:id="rId18"/>
    <p:sldId id="703" r:id="rId19"/>
    <p:sldId id="704" r:id="rId20"/>
    <p:sldId id="552" r:id="rId21"/>
    <p:sldId id="568" r:id="rId22"/>
    <p:sldId id="610" r:id="rId23"/>
    <p:sldId id="633" r:id="rId24"/>
    <p:sldId id="711" r:id="rId25"/>
    <p:sldId id="653" r:id="rId26"/>
    <p:sldId id="715" r:id="rId27"/>
    <p:sldId id="613" r:id="rId28"/>
    <p:sldId id="614" r:id="rId29"/>
    <p:sldId id="659" r:id="rId30"/>
    <p:sldId id="616" r:id="rId31"/>
    <p:sldId id="576" r:id="rId32"/>
    <p:sldId id="619" r:id="rId33"/>
    <p:sldId id="496" r:id="rId34"/>
    <p:sldId id="497" r:id="rId35"/>
    <p:sldId id="498" r:id="rId36"/>
    <p:sldId id="500" r:id="rId37"/>
    <p:sldId id="501" r:id="rId38"/>
    <p:sldId id="421" r:id="rId39"/>
    <p:sldId id="502" r:id="rId40"/>
    <p:sldId id="652" r:id="rId41"/>
    <p:sldId id="660" r:id="rId42"/>
    <p:sldId id="708" r:id="rId43"/>
    <p:sldId id="490" r:id="rId44"/>
    <p:sldId id="461" r:id="rId45"/>
    <p:sldId id="639" r:id="rId46"/>
    <p:sldId id="278" r:id="rId47"/>
    <p:sldId id="279" r:id="rId48"/>
    <p:sldId id="626" r:id="rId49"/>
    <p:sldId id="636" r:id="rId50"/>
    <p:sldId id="466" r:id="rId51"/>
    <p:sldId id="467" r:id="rId52"/>
    <p:sldId id="637" r:id="rId53"/>
    <p:sldId id="638" r:id="rId54"/>
    <p:sldId id="689" r:id="rId55"/>
    <p:sldId id="640" r:id="rId56"/>
    <p:sldId id="690" r:id="rId57"/>
    <p:sldId id="691" r:id="rId58"/>
    <p:sldId id="642" r:id="rId59"/>
    <p:sldId id="692" r:id="rId60"/>
    <p:sldId id="693" r:id="rId61"/>
    <p:sldId id="644" r:id="rId62"/>
    <p:sldId id="694" r:id="rId63"/>
    <p:sldId id="710" r:id="rId64"/>
    <p:sldId id="280" r:id="rId65"/>
    <p:sldId id="281" r:id="rId66"/>
    <p:sldId id="510" r:id="rId67"/>
    <p:sldId id="540" r:id="rId68"/>
    <p:sldId id="628" r:id="rId69"/>
    <p:sldId id="284" r:id="rId70"/>
    <p:sldId id="627" r:id="rId71"/>
    <p:sldId id="661" r:id="rId72"/>
    <p:sldId id="623" r:id="rId73"/>
    <p:sldId id="419" r:id="rId74"/>
    <p:sldId id="646" r:id="rId75"/>
    <p:sldId id="648" r:id="rId76"/>
    <p:sldId id="647" r:id="rId77"/>
    <p:sldId id="329" r:id="rId78"/>
    <p:sldId id="271" r:id="rId79"/>
    <p:sldId id="560" r:id="rId80"/>
    <p:sldId id="716" r:id="rId81"/>
    <p:sldId id="286" r:id="rId82"/>
    <p:sldId id="650" r:id="rId83"/>
    <p:sldId id="696" r:id="rId84"/>
    <p:sldId id="651" r:id="rId85"/>
    <p:sldId id="697" r:id="rId86"/>
    <p:sldId id="622" r:id="rId87"/>
    <p:sldId id="292" r:id="rId88"/>
    <p:sldId id="476" r:id="rId89"/>
    <p:sldId id="332" r:id="rId90"/>
    <p:sldId id="333" r:id="rId91"/>
    <p:sldId id="654" r:id="rId92"/>
    <p:sldId id="662" r:id="rId93"/>
    <p:sldId id="586" r:id="rId94"/>
    <p:sldId id="428" r:id="rId95"/>
    <p:sldId id="713" r:id="rId96"/>
    <p:sldId id="714" r:id="rId97"/>
    <p:sldId id="485" r:id="rId98"/>
    <p:sldId id="649" r:id="rId99"/>
    <p:sldId id="323" r:id="rId100"/>
    <p:sldId id="477" r:id="rId101"/>
    <p:sldId id="665" r:id="rId102"/>
    <p:sldId id="666" r:id="rId103"/>
    <p:sldId id="667" r:id="rId104"/>
    <p:sldId id="668" r:id="rId105"/>
    <p:sldId id="669" r:id="rId106"/>
    <p:sldId id="670" r:id="rId107"/>
    <p:sldId id="671" r:id="rId108"/>
    <p:sldId id="672" r:id="rId109"/>
    <p:sldId id="673" r:id="rId110"/>
    <p:sldId id="327" r:id="rId111"/>
    <p:sldId id="322" r:id="rId112"/>
    <p:sldId id="315" r:id="rId113"/>
    <p:sldId id="274" r:id="rId114"/>
    <p:sldId id="341" r:id="rId115"/>
    <p:sldId id="405" r:id="rId116"/>
    <p:sldId id="425" r:id="rId117"/>
    <p:sldId id="336" r:id="rId118"/>
    <p:sldId id="664" r:id="rId1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8486"/>
    <a:srgbClr val="84F3F5"/>
    <a:srgbClr val="9FD4FF"/>
    <a:srgbClr val="75B7FF"/>
    <a:srgbClr val="16B562"/>
    <a:srgbClr val="002C46"/>
    <a:srgbClr val="368DDF"/>
    <a:srgbClr val="4472C4"/>
    <a:srgbClr val="76D6FF"/>
    <a:srgbClr val="42A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63"/>
    <p:restoredTop sz="86551"/>
  </p:normalViewPr>
  <p:slideViewPr>
    <p:cSldViewPr snapToGrid="0" snapToObjects="1">
      <p:cViewPr varScale="1">
        <p:scale>
          <a:sx n="93" d="100"/>
          <a:sy n="93" d="100"/>
        </p:scale>
        <p:origin x="456"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22" d="100"/>
          <a:sy n="122" d="100"/>
        </p:scale>
        <p:origin x="4336"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shagunjhaver/Dropbox%20(GaTech)/Time_for_fun/MSR%20Talk/chart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Responses</c:v>
                </c:pt>
              </c:strCache>
            </c:strRef>
          </c:tx>
          <c:dPt>
            <c:idx val="0"/>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3-750F-684C-A67A-614308201F6D}"/>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4-750F-684C-A67A-614308201F6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AEE-C140-90D6-AA0815F47A2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AEE-C140-90D6-AA0815F47A22}"/>
              </c:ext>
            </c:extLst>
          </c:dPt>
          <c:cat>
            <c:strRef>
              <c:f>Sheet1!$A$2:$A$5</c:f>
              <c:strCache>
                <c:ptCount val="2"/>
                <c:pt idx="0">
                  <c:v>Yes</c:v>
                </c:pt>
                <c:pt idx="1">
                  <c:v>No</c:v>
                </c:pt>
              </c:strCache>
            </c:strRef>
          </c:cat>
          <c:val>
            <c:numRef>
              <c:f>Sheet1!$B$2:$B$5</c:f>
              <c:numCache>
                <c:formatCode>General</c:formatCode>
                <c:ptCount val="4"/>
                <c:pt idx="0">
                  <c:v>58.2</c:v>
                </c:pt>
                <c:pt idx="1">
                  <c:v>41.8</c:v>
                </c:pt>
              </c:numCache>
            </c:numRef>
          </c:val>
          <c:extLst>
            <c:ext xmlns:c16="http://schemas.microsoft.com/office/drawing/2014/chart" uri="{C3380CC4-5D6E-409C-BE32-E72D297353CC}">
              <c16:uniqueId val="{00000000-750F-684C-A67A-614308201F6D}"/>
            </c:ext>
          </c:extLst>
        </c:ser>
        <c:dLbls>
          <c:showLegendKey val="0"/>
          <c:showVal val="0"/>
          <c:showCatName val="0"/>
          <c:showSerName val="0"/>
          <c:showPercent val="0"/>
          <c:showBubbleSize val="0"/>
          <c:showLeaderLines val="1"/>
        </c:dLbls>
        <c:firstSliceAng val="151"/>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a</c:v>
                </c:pt>
              </c:strCache>
            </c:strRef>
          </c:tx>
          <c:spPr>
            <a:solidFill>
              <a:srgbClr val="368DDF"/>
            </a:solidFill>
          </c:spPr>
          <c:dPt>
            <c:idx val="0"/>
            <c:bubble3D val="0"/>
            <c:spPr>
              <a:solidFill>
                <a:srgbClr val="4472C4"/>
              </a:solidFill>
              <a:ln w="19050">
                <a:solidFill>
                  <a:schemeClr val="lt1"/>
                </a:solidFill>
              </a:ln>
              <a:effectLst/>
            </c:spPr>
            <c:extLst>
              <c:ext xmlns:c16="http://schemas.microsoft.com/office/drawing/2014/chart" uri="{C3380CC4-5D6E-409C-BE32-E72D297353CC}">
                <c16:uniqueId val="{00000001-9C74-3941-B635-061F676C3DFA}"/>
              </c:ext>
            </c:extLst>
          </c:dPt>
          <c:dPt>
            <c:idx val="1"/>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3-9C74-3941-B635-061F676C3DFA}"/>
              </c:ext>
            </c:extLst>
          </c:dPt>
          <c:cat>
            <c:strRef>
              <c:f>Sheet1!$A$2:$A$3</c:f>
              <c:strCache>
                <c:ptCount val="2"/>
                <c:pt idx="0">
                  <c:v>Yes</c:v>
                </c:pt>
                <c:pt idx="1">
                  <c:v>No</c:v>
                </c:pt>
              </c:strCache>
            </c:strRef>
          </c:cat>
          <c:val>
            <c:numRef>
              <c:f>Sheet1!$B$2:$B$3</c:f>
              <c:numCache>
                <c:formatCode>General</c:formatCode>
                <c:ptCount val="2"/>
                <c:pt idx="0">
                  <c:v>64.2</c:v>
                </c:pt>
                <c:pt idx="1">
                  <c:v>35.799999999999997</c:v>
                </c:pt>
              </c:numCache>
            </c:numRef>
          </c:val>
          <c:extLst>
            <c:ext xmlns:c16="http://schemas.microsoft.com/office/drawing/2014/chart" uri="{C3380CC4-5D6E-409C-BE32-E72D297353CC}">
              <c16:uniqueId val="{00000004-9C74-3941-B635-061F676C3DF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a</c:v>
                </c:pt>
              </c:strCache>
            </c:strRef>
          </c:tx>
          <c:dPt>
            <c:idx val="0"/>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1-09A4-F04F-805F-FD336FD69C03}"/>
              </c:ext>
            </c:extLst>
          </c:dPt>
          <c:dPt>
            <c:idx val="1"/>
            <c:bubble3D val="0"/>
            <c:spPr>
              <a:solidFill>
                <a:srgbClr val="4472C4"/>
              </a:solidFill>
              <a:ln w="19050">
                <a:solidFill>
                  <a:schemeClr val="lt1"/>
                </a:solidFill>
              </a:ln>
              <a:effectLst/>
            </c:spPr>
            <c:extLst>
              <c:ext xmlns:c16="http://schemas.microsoft.com/office/drawing/2014/chart" uri="{C3380CC4-5D6E-409C-BE32-E72D297353CC}">
                <c16:uniqueId val="{00000003-09A4-F04F-805F-FD336FD69C03}"/>
              </c:ext>
            </c:extLst>
          </c:dPt>
          <c:cat>
            <c:strRef>
              <c:f>Sheet1!$A$2:$A$3</c:f>
              <c:strCache>
                <c:ptCount val="2"/>
                <c:pt idx="0">
                  <c:v>Yes</c:v>
                </c:pt>
                <c:pt idx="1">
                  <c:v>No</c:v>
                </c:pt>
              </c:strCache>
            </c:strRef>
          </c:cat>
          <c:val>
            <c:numRef>
              <c:f>Sheet1!$B$2:$B$3</c:f>
              <c:numCache>
                <c:formatCode>General</c:formatCode>
                <c:ptCount val="2"/>
                <c:pt idx="0">
                  <c:v>64.2</c:v>
                </c:pt>
                <c:pt idx="1">
                  <c:v>35.799999999999997</c:v>
                </c:pt>
              </c:numCache>
            </c:numRef>
          </c:val>
          <c:extLst>
            <c:ext xmlns:c16="http://schemas.microsoft.com/office/drawing/2014/chart" uri="{C3380CC4-5D6E-409C-BE32-E72D297353CC}">
              <c16:uniqueId val="{00000004-09A4-F04F-805F-FD336FD69C03}"/>
            </c:ext>
          </c:extLst>
        </c:ser>
        <c:dLbls>
          <c:showLegendKey val="0"/>
          <c:showVal val="0"/>
          <c:showCatName val="0"/>
          <c:showSerName val="0"/>
          <c:showPercent val="0"/>
          <c:showBubbleSize val="0"/>
          <c:showLeaderLines val="1"/>
        </c:dLbls>
        <c:firstSliceAng val="128"/>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Sheet3!$B$1</c:f>
              <c:strCache>
                <c:ptCount val="1"/>
                <c:pt idx="0">
                  <c:v>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DFD-4942-9FF6-8499D3D72CA7}"/>
              </c:ext>
            </c:extLst>
          </c:dPt>
          <c:dPt>
            <c:idx val="1"/>
            <c:bubble3D val="0"/>
            <c:spPr>
              <a:solidFill>
                <a:srgbClr val="F58486"/>
              </a:solidFill>
              <a:ln w="19050">
                <a:solidFill>
                  <a:schemeClr val="lt1"/>
                </a:solidFill>
              </a:ln>
              <a:effectLst/>
            </c:spPr>
            <c:extLst>
              <c:ext xmlns:c16="http://schemas.microsoft.com/office/drawing/2014/chart" uri="{C3380CC4-5D6E-409C-BE32-E72D297353CC}">
                <c16:uniqueId val="{00000003-DDFD-4942-9FF6-8499D3D72CA7}"/>
              </c:ext>
            </c:extLst>
          </c:dPt>
          <c:dPt>
            <c:idx val="2"/>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5-DDFD-4942-9FF6-8499D3D72CA7}"/>
              </c:ext>
            </c:extLst>
          </c:dPt>
          <c:cat>
            <c:strRef>
              <c:f>Sheet3!$A$2:$A$4</c:f>
              <c:strCache>
                <c:ptCount val="3"/>
                <c:pt idx="0">
                  <c:v>Human</c:v>
                </c:pt>
                <c:pt idx="1">
                  <c:v>Bot</c:v>
                </c:pt>
                <c:pt idx="2">
                  <c:v>Unsure</c:v>
                </c:pt>
              </c:strCache>
            </c:strRef>
          </c:cat>
          <c:val>
            <c:numRef>
              <c:f>Sheet3!$B$2:$B$4</c:f>
              <c:numCache>
                <c:formatCode>General</c:formatCode>
                <c:ptCount val="3"/>
                <c:pt idx="0">
                  <c:v>20</c:v>
                </c:pt>
                <c:pt idx="1">
                  <c:v>50.6</c:v>
                </c:pt>
                <c:pt idx="2">
                  <c:v>29.4</c:v>
                </c:pt>
              </c:numCache>
            </c:numRef>
          </c:val>
          <c:extLst>
            <c:ext xmlns:c16="http://schemas.microsoft.com/office/drawing/2014/chart" uri="{C3380CC4-5D6E-409C-BE32-E72D297353CC}">
              <c16:uniqueId val="{00000006-DDFD-4942-9FF6-8499D3D72CA7}"/>
            </c:ext>
          </c:extLst>
        </c:ser>
        <c:dLbls>
          <c:showLegendKey val="0"/>
          <c:showVal val="0"/>
          <c:showCatName val="0"/>
          <c:showSerName val="0"/>
          <c:showPercent val="0"/>
          <c:showBubbleSize val="0"/>
          <c:showLeaderLines val="1"/>
        </c:dLbls>
        <c:firstSliceAng val="107"/>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0.04117</cdr:x>
      <cdr:y>0.43842</cdr:y>
    </cdr:from>
    <cdr:to>
      <cdr:x>0.19186</cdr:x>
      <cdr:y>0.70996</cdr:y>
    </cdr:to>
    <cdr:sp macro="" textlink="">
      <cdr:nvSpPr>
        <cdr:cNvPr id="2" name="TextBox 1">
          <a:extLst xmlns:a="http://schemas.openxmlformats.org/drawingml/2006/main">
            <a:ext uri="{FF2B5EF4-FFF2-40B4-BE49-F238E27FC236}">
              <a16:creationId xmlns:a16="http://schemas.microsoft.com/office/drawing/2014/main" id="{4CFD8256-A269-7B48-8A83-FE193A36AC71}"/>
            </a:ext>
          </a:extLst>
        </cdr:cNvPr>
        <cdr:cNvSpPr txBox="1"/>
      </cdr:nvSpPr>
      <cdr:spPr>
        <a:xfrm xmlns:a="http://schemas.openxmlformats.org/drawingml/2006/main">
          <a:off x="290401" y="1727831"/>
          <a:ext cx="1062940" cy="1070151"/>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800" dirty="0">
              <a:latin typeface="Avenir Next" panose="020B0503020202020204" pitchFamily="34" charset="0"/>
            </a:rPr>
            <a:t>58.2%</a:t>
          </a:r>
        </a:p>
      </cdr:txBody>
    </cdr:sp>
  </cdr:relSizeAnchor>
  <cdr:relSizeAnchor xmlns:cdr="http://schemas.openxmlformats.org/drawingml/2006/chartDrawing">
    <cdr:from>
      <cdr:x>0.79097</cdr:x>
      <cdr:y>0.43842</cdr:y>
    </cdr:from>
    <cdr:to>
      <cdr:x>0.94165</cdr:x>
      <cdr:y>0.70996</cdr:y>
    </cdr:to>
    <cdr:sp macro="" textlink="">
      <cdr:nvSpPr>
        <cdr:cNvPr id="3" name="TextBox 1">
          <a:extLst xmlns:a="http://schemas.openxmlformats.org/drawingml/2006/main">
            <a:ext uri="{FF2B5EF4-FFF2-40B4-BE49-F238E27FC236}">
              <a16:creationId xmlns:a16="http://schemas.microsoft.com/office/drawing/2014/main" id="{871BC834-B769-EF4D-A055-524571B64701}"/>
            </a:ext>
          </a:extLst>
        </cdr:cNvPr>
        <cdr:cNvSpPr txBox="1"/>
      </cdr:nvSpPr>
      <cdr:spPr>
        <a:xfrm xmlns:a="http://schemas.openxmlformats.org/drawingml/2006/main">
          <a:off x="5579348" y="1727831"/>
          <a:ext cx="1062870" cy="1070151"/>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dirty="0">
              <a:latin typeface="Avenir Next" panose="020B0503020202020204" pitchFamily="34" charset="0"/>
            </a:rPr>
            <a:t>41.8%</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Garamond" panose="02020404030301010803"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Garamond" panose="02020404030301010803" pitchFamily="18" charset="0"/>
              </a:defRPr>
            </a:lvl1pPr>
          </a:lstStyle>
          <a:p>
            <a:fld id="{20F40556-780A-E64B-A9E5-8BCA0585BB7A}" type="datetimeFigureOut">
              <a:rPr lang="en-US" smtClean="0"/>
              <a:pPr/>
              <a:t>2/4/20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Garamond" panose="02020404030301010803"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Garamond" panose="02020404030301010803" pitchFamily="18" charset="0"/>
              </a:defRPr>
            </a:lvl1pPr>
          </a:lstStyle>
          <a:p>
            <a:fld id="{2B6E4561-3854-1D42-8891-52F0AA01ABED}" type="slidenum">
              <a:rPr lang="en-US" smtClean="0"/>
              <a:pPr/>
              <a:t>‹#›</a:t>
            </a:fld>
            <a:endParaRPr lang="en-US" dirty="0"/>
          </a:p>
        </p:txBody>
      </p:sp>
    </p:spTree>
    <p:extLst>
      <p:ext uri="{BB962C8B-B14F-4D97-AF65-F5344CB8AC3E}">
        <p14:creationId xmlns:p14="http://schemas.microsoft.com/office/powerpoint/2010/main" val="3811839577"/>
      </p:ext>
    </p:extLst>
  </p:cSld>
  <p:clrMap bg1="lt1" tx1="dk1" bg2="lt2" tx2="dk2" accent1="accent1" accent2="accent2" accent3="accent3" accent4="accent4" accent5="accent5" accent6="accent6" hlink="hlink" folHlink="folHlink"/>
  <p:notesStyle>
    <a:lvl1pPr marL="0" algn="l" defTabSz="914400" rtl="0" eaLnBrk="1" latinLnBrk="0" hangingPunct="1">
      <a:defRPr sz="1800" b="0" i="0" kern="1200">
        <a:solidFill>
          <a:schemeClr val="tx1"/>
        </a:solidFill>
        <a:latin typeface="Garamond" panose="02020404030301010803" pitchFamily="18" charset="0"/>
        <a:ea typeface="+mn-ea"/>
        <a:cs typeface="+mn-cs"/>
      </a:defRPr>
    </a:lvl1pPr>
    <a:lvl2pPr marL="457200" algn="l" defTabSz="914400" rtl="0" eaLnBrk="1" latinLnBrk="0" hangingPunct="1">
      <a:defRPr sz="1400" b="0" i="0" kern="1200">
        <a:solidFill>
          <a:schemeClr val="tx1"/>
        </a:solidFill>
        <a:latin typeface="Garamond" panose="02020404030301010803" pitchFamily="18" charset="0"/>
        <a:ea typeface="+mn-ea"/>
        <a:cs typeface="+mn-cs"/>
      </a:defRPr>
    </a:lvl2pPr>
    <a:lvl3pPr marL="914400" algn="l" defTabSz="914400" rtl="0" eaLnBrk="1" latinLnBrk="0" hangingPunct="1">
      <a:defRPr sz="1200" b="0" i="0" kern="1200">
        <a:solidFill>
          <a:schemeClr val="tx1"/>
        </a:solidFill>
        <a:latin typeface="Garamond" panose="02020404030301010803" pitchFamily="18" charset="0"/>
        <a:ea typeface="+mn-ea"/>
        <a:cs typeface="+mn-cs"/>
      </a:defRPr>
    </a:lvl3pPr>
    <a:lvl4pPr marL="1371600" algn="l" defTabSz="914400" rtl="0" eaLnBrk="1" latinLnBrk="0" hangingPunct="1">
      <a:defRPr sz="1200" b="0" i="0" kern="1200">
        <a:solidFill>
          <a:schemeClr val="tx1"/>
        </a:solidFill>
        <a:latin typeface="Garamond" panose="02020404030301010803" pitchFamily="18" charset="0"/>
        <a:ea typeface="+mn-ea"/>
        <a:cs typeface="+mn-cs"/>
      </a:defRPr>
    </a:lvl4pPr>
    <a:lvl5pPr marL="1828800" algn="l" defTabSz="914400" rtl="0" eaLnBrk="1" latinLnBrk="0" hangingPunct="1">
      <a:defRPr sz="1200" b="0" i="0" kern="1200">
        <a:solidFill>
          <a:schemeClr val="tx1"/>
        </a:solidFill>
        <a:latin typeface="Garamond" panose="02020404030301010803"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kern="1200" dirty="0">
              <a:solidFill>
                <a:schemeClr val="tx1"/>
              </a:solidFill>
              <a:effectLst/>
              <a:ea typeface="+mn-ea"/>
              <a:cs typeface="+mn-cs"/>
            </a:endParaRPr>
          </a:p>
        </p:txBody>
      </p:sp>
      <p:sp>
        <p:nvSpPr>
          <p:cNvPr id="4" name="Slide Number Placeholder 3"/>
          <p:cNvSpPr>
            <a:spLocks noGrp="1"/>
          </p:cNvSpPr>
          <p:nvPr>
            <p:ph type="sldNum" sz="quarter" idx="5"/>
          </p:nvPr>
        </p:nvSpPr>
        <p:spPr/>
        <p:txBody>
          <a:bodyPr/>
          <a:lstStyle/>
          <a:p>
            <a:fld id="{2B6E4561-3854-1D42-8891-52F0AA01ABED}" type="slidenum">
              <a:rPr lang="en-US" smtClean="0"/>
              <a:pPr/>
              <a:t>1</a:t>
            </a:fld>
            <a:endParaRPr lang="en-US" dirty="0"/>
          </a:p>
        </p:txBody>
      </p:sp>
    </p:spTree>
    <p:extLst>
      <p:ext uri="{BB962C8B-B14F-4D97-AF65-F5344CB8AC3E}">
        <p14:creationId xmlns:p14="http://schemas.microsoft.com/office/powerpoint/2010/main" val="3535157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pPr>
              <a:defRPr sz="1200"/>
            </a:pPr>
            <a:endParaRPr dirty="0"/>
          </a:p>
        </p:txBody>
      </p:sp>
    </p:spTree>
    <p:extLst>
      <p:ext uri="{BB962C8B-B14F-4D97-AF65-F5344CB8AC3E}">
        <p14:creationId xmlns:p14="http://schemas.microsoft.com/office/powerpoint/2010/main" val="236812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pPr>
              <a:defRPr sz="1200"/>
            </a:pPr>
            <a:endParaRPr dirty="0"/>
          </a:p>
        </p:txBody>
      </p:sp>
    </p:spTree>
    <p:extLst>
      <p:ext uri="{BB962C8B-B14F-4D97-AF65-F5344CB8AC3E}">
        <p14:creationId xmlns:p14="http://schemas.microsoft.com/office/powerpoint/2010/main" val="2579461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kern="1200" dirty="0">
              <a:solidFill>
                <a:schemeClr val="tx1"/>
              </a:solidFill>
              <a:effectLst/>
              <a:latin typeface="Garamond" panose="02020404030301010803" pitchFamily="18"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641721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6E4561-3854-1D42-8891-52F0AA01ABED}" type="slidenum">
              <a:rPr lang="en-US" smtClean="0"/>
              <a:pPr/>
              <a:t>15</a:t>
            </a:fld>
            <a:endParaRPr lang="en-US" dirty="0"/>
          </a:p>
        </p:txBody>
      </p:sp>
    </p:spTree>
    <p:extLst>
      <p:ext uri="{BB962C8B-B14F-4D97-AF65-F5344CB8AC3E}">
        <p14:creationId xmlns:p14="http://schemas.microsoft.com/office/powerpoint/2010/main" val="4020018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Content moderation is responsible for addressing many of the key problems that social media platforms face today.</a:t>
            </a:r>
            <a:endParaRPr lang="en-US" dirty="0"/>
          </a:p>
          <a:p>
            <a:endParaRPr lang="en-US" dirty="0"/>
          </a:p>
        </p:txBody>
      </p:sp>
      <p:sp>
        <p:nvSpPr>
          <p:cNvPr id="4" name="Slide Number Placeholder 3"/>
          <p:cNvSpPr>
            <a:spLocks noGrp="1"/>
          </p:cNvSpPr>
          <p:nvPr>
            <p:ph type="sldNum" sz="quarter" idx="5"/>
          </p:nvPr>
        </p:nvSpPr>
        <p:spPr/>
        <p:txBody>
          <a:bodyPr/>
          <a:lstStyle/>
          <a:p>
            <a:fld id="{2B6E4561-3854-1D42-8891-52F0AA01ABED}" type="slidenum">
              <a:rPr lang="en-US" smtClean="0"/>
              <a:pPr/>
              <a:t>19</a:t>
            </a:fld>
            <a:endParaRPr lang="en-US" dirty="0"/>
          </a:p>
        </p:txBody>
      </p:sp>
    </p:spTree>
    <p:extLst>
      <p:ext uri="{BB962C8B-B14F-4D97-AF65-F5344CB8AC3E}">
        <p14:creationId xmlns:p14="http://schemas.microsoft.com/office/powerpoint/2010/main" val="1117498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At the same time, content moderation is critical to determining which groups’ voices get heard, and whether minorities and other vulnerable groups feel comfortable participating online. </a:t>
            </a:r>
          </a:p>
          <a:p>
            <a:endParaRPr lang="en-US" dirty="0"/>
          </a:p>
        </p:txBody>
      </p:sp>
      <p:sp>
        <p:nvSpPr>
          <p:cNvPr id="4" name="Slide Number Placeholder 3"/>
          <p:cNvSpPr>
            <a:spLocks noGrp="1"/>
          </p:cNvSpPr>
          <p:nvPr>
            <p:ph type="sldNum" sz="quarter" idx="5"/>
          </p:nvPr>
        </p:nvSpPr>
        <p:spPr/>
        <p:txBody>
          <a:bodyPr/>
          <a:lstStyle/>
          <a:p>
            <a:fld id="{2B6E4561-3854-1D42-8891-52F0AA01ABED}" type="slidenum">
              <a:rPr lang="en-US" smtClean="0"/>
              <a:pPr/>
              <a:t>20</a:t>
            </a:fld>
            <a:endParaRPr lang="en-US" dirty="0"/>
          </a:p>
        </p:txBody>
      </p:sp>
    </p:spTree>
    <p:extLst>
      <p:ext uri="{BB962C8B-B14F-4D97-AF65-F5344CB8AC3E}">
        <p14:creationId xmlns:p14="http://schemas.microsoft.com/office/powerpoint/2010/main" val="222539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kern="1200" dirty="0">
              <a:solidFill>
                <a:schemeClr val="tx1"/>
              </a:solidFill>
              <a:effectLst/>
              <a:ea typeface="+mn-ea"/>
              <a:cs typeface="+mn-cs"/>
            </a:endParaRPr>
          </a:p>
        </p:txBody>
      </p:sp>
      <p:sp>
        <p:nvSpPr>
          <p:cNvPr id="4" name="Slide Number Placeholder 3"/>
          <p:cNvSpPr>
            <a:spLocks noGrp="1"/>
          </p:cNvSpPr>
          <p:nvPr>
            <p:ph type="sldNum" sz="quarter" idx="5"/>
          </p:nvPr>
        </p:nvSpPr>
        <p:spPr/>
        <p:txBody>
          <a:bodyPr/>
          <a:lstStyle/>
          <a:p>
            <a:fld id="{2B6E4561-3854-1D42-8891-52F0AA01ABED}" type="slidenum">
              <a:rPr lang="en-US" smtClean="0"/>
              <a:pPr/>
              <a:t>21</a:t>
            </a:fld>
            <a:endParaRPr lang="en-US" dirty="0"/>
          </a:p>
        </p:txBody>
      </p:sp>
    </p:spTree>
    <p:extLst>
      <p:ext uri="{BB962C8B-B14F-4D97-AF65-F5344CB8AC3E}">
        <p14:creationId xmlns:p14="http://schemas.microsoft.com/office/powerpoint/2010/main" val="3792943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In my research, I argue that we can improve content moderation by studying how the current moderation apparatus are built and attending closely to where and why they fail to address the needs of end-users. By doing this, we can gain insights into the deficiencies of current content moderation system. And once we understand these deficiencies, we can also inform the design of new solutions that may address these deficiencies and encourage more prosocial outcomes. </a:t>
            </a:r>
            <a:endParaRPr lang="en-US" dirty="0"/>
          </a:p>
        </p:txBody>
      </p:sp>
      <p:sp>
        <p:nvSpPr>
          <p:cNvPr id="4" name="Slide Number Placeholder 3"/>
          <p:cNvSpPr>
            <a:spLocks noGrp="1"/>
          </p:cNvSpPr>
          <p:nvPr>
            <p:ph type="sldNum" sz="quarter" idx="5"/>
          </p:nvPr>
        </p:nvSpPr>
        <p:spPr/>
        <p:txBody>
          <a:bodyPr/>
          <a:lstStyle/>
          <a:p>
            <a:fld id="{2B6E4561-3854-1D42-8891-52F0AA01ABED}" type="slidenum">
              <a:rPr lang="en-US" smtClean="0"/>
              <a:pPr/>
              <a:t>22</a:t>
            </a:fld>
            <a:endParaRPr lang="en-US" dirty="0"/>
          </a:p>
        </p:txBody>
      </p:sp>
    </p:spTree>
    <p:extLst>
      <p:ext uri="{BB962C8B-B14F-4D97-AF65-F5344CB8AC3E}">
        <p14:creationId xmlns:p14="http://schemas.microsoft.com/office/powerpoint/2010/main" val="3775156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6E4561-3854-1D42-8891-52F0AA01ABED}" type="slidenum">
              <a:rPr lang="en-US" smtClean="0"/>
              <a:pPr/>
              <a:t>23</a:t>
            </a:fld>
            <a:endParaRPr lang="en-US" dirty="0"/>
          </a:p>
        </p:txBody>
      </p:sp>
    </p:spTree>
    <p:extLst>
      <p:ext uri="{BB962C8B-B14F-4D97-AF65-F5344CB8AC3E}">
        <p14:creationId xmlns:p14="http://schemas.microsoft.com/office/powerpoint/2010/main" val="2806166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established the importance of studying content moderation, let me explain how I do it.</a:t>
            </a:r>
          </a:p>
        </p:txBody>
      </p:sp>
      <p:sp>
        <p:nvSpPr>
          <p:cNvPr id="4" name="Slide Number Placeholder 3"/>
          <p:cNvSpPr>
            <a:spLocks noGrp="1"/>
          </p:cNvSpPr>
          <p:nvPr>
            <p:ph type="sldNum" sz="quarter" idx="5"/>
          </p:nvPr>
        </p:nvSpPr>
        <p:spPr/>
        <p:txBody>
          <a:bodyPr/>
          <a:lstStyle/>
          <a:p>
            <a:fld id="{2B6E4561-3854-1D42-8891-52F0AA01ABED}" type="slidenum">
              <a:rPr lang="en-US" smtClean="0"/>
              <a:pPr/>
              <a:t>24</a:t>
            </a:fld>
            <a:endParaRPr lang="en-US" dirty="0"/>
          </a:p>
        </p:txBody>
      </p:sp>
    </p:spTree>
    <p:extLst>
      <p:ext uri="{BB962C8B-B14F-4D97-AF65-F5344CB8AC3E}">
        <p14:creationId xmlns:p14="http://schemas.microsoft.com/office/powerpoint/2010/main" val="2505285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ea typeface="+mn-ea"/>
              <a:cs typeface="+mn-cs"/>
            </a:endParaRPr>
          </a:p>
        </p:txBody>
      </p:sp>
      <p:sp>
        <p:nvSpPr>
          <p:cNvPr id="4" name="Slide Number Placeholder 3"/>
          <p:cNvSpPr>
            <a:spLocks noGrp="1"/>
          </p:cNvSpPr>
          <p:nvPr>
            <p:ph type="sldNum" sz="quarter" idx="5"/>
          </p:nvPr>
        </p:nvSpPr>
        <p:spPr/>
        <p:txBody>
          <a:bodyPr/>
          <a:lstStyle/>
          <a:p>
            <a:fld id="{2B6E4561-3854-1D42-8891-52F0AA01ABED}" type="slidenum">
              <a:rPr lang="en-US" smtClean="0"/>
              <a:pPr/>
              <a:t>2</a:t>
            </a:fld>
            <a:endParaRPr lang="en-US" dirty="0"/>
          </a:p>
        </p:txBody>
      </p:sp>
    </p:spTree>
    <p:extLst>
      <p:ext uri="{BB962C8B-B14F-4D97-AF65-F5344CB8AC3E}">
        <p14:creationId xmlns:p14="http://schemas.microsoft.com/office/powerpoint/2010/main" val="3282093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 name="Shape 959"/>
          <p:cNvSpPr>
            <a:spLocks noGrp="1" noRot="1" noChangeAspect="1"/>
          </p:cNvSpPr>
          <p:nvPr>
            <p:ph type="sldImg"/>
          </p:nvPr>
        </p:nvSpPr>
        <p:spPr>
          <a:xfrm>
            <a:off x="381000" y="685800"/>
            <a:ext cx="6096000" cy="3429000"/>
          </a:xfrm>
          <a:prstGeom prst="rect">
            <a:avLst/>
          </a:prstGeom>
        </p:spPr>
        <p:txBody>
          <a:bodyPr/>
          <a:lstStyle/>
          <a:p>
            <a:endParaRPr/>
          </a:p>
        </p:txBody>
      </p:sp>
      <p:sp>
        <p:nvSpPr>
          <p:cNvPr id="960" name="Shape 96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302999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chemeClr val="tx1"/>
                </a:solidFill>
                <a:effectLst/>
                <a:ea typeface="+mn-ea"/>
                <a:cs typeface="+mn-cs"/>
              </a:rPr>
              <a:t> – it is vital that we understand not just the perspectives of different user groups but also the conditions under which moderators work as well as the limitations of current moderation mechanisms. </a:t>
            </a:r>
          </a:p>
        </p:txBody>
      </p:sp>
      <p:sp>
        <p:nvSpPr>
          <p:cNvPr id="4" name="Slide Number Placeholder 3"/>
          <p:cNvSpPr>
            <a:spLocks noGrp="1"/>
          </p:cNvSpPr>
          <p:nvPr>
            <p:ph type="sldNum" sz="quarter" idx="5"/>
          </p:nvPr>
        </p:nvSpPr>
        <p:spPr/>
        <p:txBody>
          <a:bodyPr/>
          <a:lstStyle/>
          <a:p>
            <a:fld id="{2B6E4561-3854-1D42-8891-52F0AA01ABED}" type="slidenum">
              <a:rPr lang="en-US" smtClean="0"/>
              <a:pPr/>
              <a:t>26</a:t>
            </a:fld>
            <a:endParaRPr lang="en-US" dirty="0"/>
          </a:p>
        </p:txBody>
      </p:sp>
    </p:spTree>
    <p:extLst>
      <p:ext uri="{BB962C8B-B14F-4D97-AF65-F5344CB8AC3E}">
        <p14:creationId xmlns:p14="http://schemas.microsoft.com/office/powerpoint/2010/main" val="870686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 name="Shape 959"/>
          <p:cNvSpPr>
            <a:spLocks noGrp="1" noRot="1" noChangeAspect="1"/>
          </p:cNvSpPr>
          <p:nvPr>
            <p:ph type="sldImg"/>
          </p:nvPr>
        </p:nvSpPr>
        <p:spPr>
          <a:xfrm>
            <a:off x="381000" y="685800"/>
            <a:ext cx="6096000" cy="3429000"/>
          </a:xfrm>
          <a:prstGeom prst="rect">
            <a:avLst/>
          </a:prstGeom>
        </p:spPr>
        <p:txBody>
          <a:bodyPr/>
          <a:lstStyle/>
          <a:p>
            <a:endParaRPr/>
          </a:p>
        </p:txBody>
      </p:sp>
      <p:sp>
        <p:nvSpPr>
          <p:cNvPr id="960" name="Shape 96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19223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xfrm>
            <a:off x="381000" y="685800"/>
            <a:ext cx="6096000" cy="3429000"/>
          </a:xfrm>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endParaRPr lang="en-US" sz="1800" b="0" i="0" kern="1200" dirty="0">
              <a:solidFill>
                <a:schemeClr val="tx1"/>
              </a:solidFill>
              <a:effectLst/>
              <a:latin typeface="Garamond" panose="02020404030301010803" pitchFamily="18" charset="0"/>
              <a:ea typeface="+mn-ea"/>
              <a:cs typeface="+mn-cs"/>
            </a:endParaRPr>
          </a:p>
        </p:txBody>
      </p:sp>
    </p:spTree>
    <p:extLst>
      <p:ext uri="{BB962C8B-B14F-4D97-AF65-F5344CB8AC3E}">
        <p14:creationId xmlns:p14="http://schemas.microsoft.com/office/powerpoint/2010/main" val="1883882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growing push by scholars and activists for platforms to have a responsibility to respect human rights. This includes freedom of expression. This also means that platforms should provide dur process for the users’ appeals against moderation decisions.</a:t>
            </a:r>
          </a:p>
          <a:p>
            <a:endParaRPr lang="en-US" dirty="0"/>
          </a:p>
          <a:p>
            <a:r>
              <a:rPr lang="en-US" dirty="0"/>
              <a:t>because when there is a lack of transparency, users cannot detect or make sense of content takedowns.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makes it difficult for users to seek remedy for erroneous decisions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955147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One strategy for improving transparency  and retaining users' trust is to provide end users with explanations about why their content was removed. </a:t>
            </a:r>
            <a:endParaRPr lang="en-US" sz="1800" dirty="0"/>
          </a:p>
          <a:p>
            <a:endParaRPr lang="en-US" dirty="0"/>
          </a:p>
          <a:p>
            <a:endParaRPr lang="en-US" dirty="0"/>
          </a:p>
        </p:txBody>
      </p:sp>
      <p:sp>
        <p:nvSpPr>
          <p:cNvPr id="4" name="Slide Number Placeholder 3"/>
          <p:cNvSpPr>
            <a:spLocks noGrp="1"/>
          </p:cNvSpPr>
          <p:nvPr>
            <p:ph type="sldNum" sz="quarter" idx="5"/>
          </p:nvPr>
        </p:nvSpPr>
        <p:spPr/>
        <p:txBody>
          <a:bodyPr/>
          <a:lstStyle/>
          <a:p>
            <a:fld id="{DFB30483-9B67-7C4A-AACC-0531F40C200B}" type="slidenum">
              <a:rPr lang="en-US" smtClean="0"/>
              <a:t>32</a:t>
            </a:fld>
            <a:endParaRPr lang="en-US"/>
          </a:p>
        </p:txBody>
      </p:sp>
    </p:spTree>
    <p:extLst>
      <p:ext uri="{BB962C8B-B14F-4D97-AF65-F5344CB8AC3E}">
        <p14:creationId xmlns:p14="http://schemas.microsoft.com/office/powerpoint/2010/main" val="432826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explanations can play an important role because they can help users</a:t>
            </a:r>
          </a:p>
          <a:p>
            <a:endParaRPr lang="en-US" dirty="0"/>
          </a:p>
          <a:p>
            <a:r>
              <a:rPr lang="en-US" dirty="0"/>
              <a:t>such as finding the right place to post a submission</a:t>
            </a:r>
          </a:p>
        </p:txBody>
      </p:sp>
      <p:sp>
        <p:nvSpPr>
          <p:cNvPr id="4" name="Slide Number Placeholder 3"/>
          <p:cNvSpPr>
            <a:spLocks noGrp="1"/>
          </p:cNvSpPr>
          <p:nvPr>
            <p:ph type="sldNum" sz="quarter" idx="5"/>
          </p:nvPr>
        </p:nvSpPr>
        <p:spPr/>
        <p:txBody>
          <a:bodyPr/>
          <a:lstStyle/>
          <a:p>
            <a:fld id="{2B6E4561-3854-1D42-8891-52F0AA01ABED}" type="slidenum">
              <a:rPr lang="en-US" smtClean="0"/>
              <a:pPr/>
              <a:t>33</a:t>
            </a:fld>
            <a:endParaRPr lang="en-US" dirty="0"/>
          </a:p>
        </p:txBody>
      </p:sp>
    </p:spTree>
    <p:extLst>
      <p:ext uri="{BB962C8B-B14F-4D97-AF65-F5344CB8AC3E}">
        <p14:creationId xmlns:p14="http://schemas.microsoft.com/office/powerpoint/2010/main" val="3510353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up the question: Should moderators provide explanations? </a:t>
            </a:r>
          </a:p>
          <a:p>
            <a:r>
              <a:rPr lang="en-US" dirty="0"/>
              <a:t>And this is the central question I ask in this talk.</a:t>
            </a:r>
          </a:p>
          <a:p>
            <a:r>
              <a:rPr lang="en-US" dirty="0"/>
              <a:t>Is it worth it for moderators to spend their time and efforts into providing explanation for post removals? </a:t>
            </a:r>
          </a:p>
          <a:p>
            <a:r>
              <a:rPr lang="en-US" dirty="0"/>
              <a:t>Can such explanations improve user attitudes and behaviors?</a:t>
            </a:r>
          </a:p>
        </p:txBody>
      </p:sp>
      <p:sp>
        <p:nvSpPr>
          <p:cNvPr id="4" name="Slide Number Placeholder 3"/>
          <p:cNvSpPr>
            <a:spLocks noGrp="1"/>
          </p:cNvSpPr>
          <p:nvPr>
            <p:ph type="sldNum" sz="quarter" idx="5"/>
          </p:nvPr>
        </p:nvSpPr>
        <p:spPr/>
        <p:txBody>
          <a:bodyPr/>
          <a:lstStyle/>
          <a:p>
            <a:fld id="{DFB30483-9B67-7C4A-AACC-0531F40C200B}" type="slidenum">
              <a:rPr lang="en-US" smtClean="0"/>
              <a:t>34</a:t>
            </a:fld>
            <a:endParaRPr lang="en-US"/>
          </a:p>
        </p:txBody>
      </p:sp>
    </p:spTree>
    <p:extLst>
      <p:ext uri="{BB962C8B-B14F-4D97-AF65-F5344CB8AC3E}">
        <p14:creationId xmlns:p14="http://schemas.microsoft.com/office/powerpoint/2010/main" val="289788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To answer this, I turned to the popular social media platform Reddit</a:t>
            </a:r>
          </a:p>
        </p:txBody>
      </p:sp>
      <p:sp>
        <p:nvSpPr>
          <p:cNvPr id="4" name="Slide Number Placeholder 3"/>
          <p:cNvSpPr>
            <a:spLocks noGrp="1"/>
          </p:cNvSpPr>
          <p:nvPr>
            <p:ph type="sldNum" sz="quarter" idx="5"/>
          </p:nvPr>
        </p:nvSpPr>
        <p:spPr/>
        <p:txBody>
          <a:bodyPr/>
          <a:lstStyle/>
          <a:p>
            <a:fld id="{BFDF105B-C367-FD49-9A36-F67ACED4163A}" type="slidenum">
              <a:rPr lang="en-US" smtClean="0"/>
              <a:t>35</a:t>
            </a:fld>
            <a:endParaRPr lang="en-US"/>
          </a:p>
        </p:txBody>
      </p:sp>
    </p:spTree>
    <p:extLst>
      <p:ext uri="{BB962C8B-B14F-4D97-AF65-F5344CB8AC3E}">
        <p14:creationId xmlns:p14="http://schemas.microsoft.com/office/powerpoint/2010/main" val="1249071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I chose Reddit because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Reddit is made up of thousands of communities, and these communities show a variety of approaches to enacting content moderation.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Therefore, the Reddit platform provides a rich site to study how the differences in moderation approaches affect the attitudes and behaviors of users differently. </a:t>
            </a:r>
            <a:endParaRPr lang="en-US" sz="1800" dirty="0"/>
          </a:p>
        </p:txBody>
      </p:sp>
      <p:sp>
        <p:nvSpPr>
          <p:cNvPr id="4" name="Slide Number Placeholder 3"/>
          <p:cNvSpPr>
            <a:spLocks noGrp="1"/>
          </p:cNvSpPr>
          <p:nvPr>
            <p:ph type="sldNum" sz="quarter" idx="5"/>
          </p:nvPr>
        </p:nvSpPr>
        <p:spPr/>
        <p:txBody>
          <a:bodyPr/>
          <a:lstStyle/>
          <a:p>
            <a:fld id="{BFDF105B-C367-FD49-9A36-F67ACED4163A}" type="slidenum">
              <a:rPr lang="en-US" smtClean="0"/>
              <a:t>36</a:t>
            </a:fld>
            <a:endParaRPr lang="en-US"/>
          </a:p>
        </p:txBody>
      </p:sp>
    </p:spTree>
    <p:extLst>
      <p:ext uri="{BB962C8B-B14F-4D97-AF65-F5344CB8AC3E}">
        <p14:creationId xmlns:p14="http://schemas.microsoft.com/office/powerpoint/2010/main" val="3096314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617983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an explanation comment on Reddit looks like</a:t>
            </a:r>
          </a:p>
          <a:p>
            <a:r>
              <a:rPr lang="en-US" dirty="0"/>
              <a:t>This comment was posted as a reply to a submission that was removed.</a:t>
            </a:r>
          </a:p>
          <a:p>
            <a:r>
              <a:rPr lang="en-US" dirty="0"/>
              <a:t>and it provides user an explanation of exactly why their post was removed. </a:t>
            </a:r>
          </a:p>
          <a:p>
            <a:r>
              <a:rPr lang="en-US" dirty="0"/>
              <a:t>It warns the user that if they continue to violate rules, their account will be banned. </a:t>
            </a:r>
          </a:p>
          <a:p>
            <a:r>
              <a:rPr lang="en-US" dirty="0"/>
              <a:t>It also informs the user that if they believe that the removal is mistaken, they con contact the moderators of the subreddit.</a:t>
            </a:r>
          </a:p>
        </p:txBody>
      </p:sp>
      <p:sp>
        <p:nvSpPr>
          <p:cNvPr id="4" name="Slide Number Placeholder 3"/>
          <p:cNvSpPr>
            <a:spLocks noGrp="1"/>
          </p:cNvSpPr>
          <p:nvPr>
            <p:ph type="sldNum" sz="quarter" idx="5"/>
          </p:nvPr>
        </p:nvSpPr>
        <p:spPr/>
        <p:txBody>
          <a:bodyPr/>
          <a:lstStyle/>
          <a:p>
            <a:fld id="{DFB30483-9B67-7C4A-AACC-0531F40C200B}" type="slidenum">
              <a:rPr lang="en-US" smtClean="0"/>
              <a:t>37</a:t>
            </a:fld>
            <a:endParaRPr lang="en-US"/>
          </a:p>
        </p:txBody>
      </p:sp>
    </p:spTree>
    <p:extLst>
      <p:ext uri="{BB962C8B-B14F-4D97-AF65-F5344CB8AC3E}">
        <p14:creationId xmlns:p14="http://schemas.microsoft.com/office/powerpoint/2010/main" val="3383521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this context, I pose the following research questions.</a:t>
            </a:r>
          </a:p>
          <a:p>
            <a:endParaRPr lang="en-US" dirty="0"/>
          </a:p>
          <a:p>
            <a:r>
              <a:rPr lang="en-US" dirty="0"/>
              <a:t>My first question is about attitudes. I ask,</a:t>
            </a:r>
          </a:p>
        </p:txBody>
      </p:sp>
      <p:sp>
        <p:nvSpPr>
          <p:cNvPr id="4" name="Slide Number Placeholder 3"/>
          <p:cNvSpPr>
            <a:spLocks noGrp="1"/>
          </p:cNvSpPr>
          <p:nvPr>
            <p:ph type="sldNum" sz="quarter" idx="5"/>
          </p:nvPr>
        </p:nvSpPr>
        <p:spPr/>
        <p:txBody>
          <a:bodyPr/>
          <a:lstStyle/>
          <a:p>
            <a:fld id="{BFDF105B-C367-FD49-9A36-F67ACED4163A}" type="slidenum">
              <a:rPr lang="en-US" smtClean="0"/>
              <a:t>38</a:t>
            </a:fld>
            <a:endParaRPr lang="en-US"/>
          </a:p>
        </p:txBody>
      </p:sp>
    </p:spTree>
    <p:extLst>
      <p:ext uri="{BB962C8B-B14F-4D97-AF65-F5344CB8AC3E}">
        <p14:creationId xmlns:p14="http://schemas.microsoft.com/office/powerpoint/2010/main" val="751101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focus of these studies is on moderated users, but some people may ask, why should we care about moderated users? Some moderators consider them the scum of the earth. So why should we study them?</a:t>
            </a:r>
          </a:p>
          <a:p>
            <a:endParaRPr lang="en-US" dirty="0"/>
          </a:p>
          <a:p>
            <a:r>
              <a:rPr lang="en-US" dirty="0"/>
              <a:t>I argue that not all users are malicious. There are some users who get moderated just because they mistakenly violate a rule. In other cases, the moderation decision itself may be incorrect.</a:t>
            </a:r>
          </a:p>
          <a:p>
            <a:endParaRPr lang="en-US" dirty="0"/>
          </a:p>
          <a:p>
            <a:r>
              <a:rPr lang="en-US" dirty="0"/>
              <a:t>I also want to highlight that end-users are the central actors in online systems. They not only bring in the ad revenue that sustains these platforms but they are also the content creators. So it is crucial for platforms to have users who are invested in the online communities and who feel valued for their content contribution. This is why it is important for platforms to ensure that users feel they are moderated fairly.</a:t>
            </a:r>
          </a:p>
          <a:p>
            <a:endParaRPr lang="en-US" dirty="0"/>
          </a:p>
          <a:p>
            <a:r>
              <a:rPr lang="en-US" dirty="0"/>
              <a:t>concerns and experiences may also open up </a:t>
            </a:r>
            <a:r>
              <a:rPr lang="en-US" dirty="0" err="1"/>
              <a:t>opporutnities</a:t>
            </a:r>
            <a:r>
              <a:rPr lang="en-US" dirty="0"/>
              <a:t> for identifying and nurturing users who may become valuable contributors in the future.</a:t>
            </a:r>
          </a:p>
          <a:p>
            <a:endParaRPr lang="en-US" dirty="0"/>
          </a:p>
          <a:p>
            <a:r>
              <a:rPr lang="en-US" dirty="0"/>
              <a:t>Finally, From a wellness perspective, it is important to analyze the effects of content moderation on the levels of stress experienced by millions of end-users.</a:t>
            </a:r>
          </a:p>
        </p:txBody>
      </p:sp>
      <p:sp>
        <p:nvSpPr>
          <p:cNvPr id="4" name="Slide Number Placeholder 3"/>
          <p:cNvSpPr>
            <a:spLocks noGrp="1"/>
          </p:cNvSpPr>
          <p:nvPr>
            <p:ph type="sldNum" sz="quarter" idx="5"/>
          </p:nvPr>
        </p:nvSpPr>
        <p:spPr/>
        <p:txBody>
          <a:bodyPr/>
          <a:lstStyle/>
          <a:p>
            <a:fld id="{2B6E4561-3854-1D42-8891-52F0AA01ABED}" type="slidenum">
              <a:rPr lang="en-US" smtClean="0"/>
              <a:pPr/>
              <a:t>39</a:t>
            </a:fld>
            <a:endParaRPr lang="en-US" dirty="0"/>
          </a:p>
        </p:txBody>
      </p:sp>
    </p:spTree>
    <p:extLst>
      <p:ext uri="{BB962C8B-B14F-4D97-AF65-F5344CB8AC3E}">
        <p14:creationId xmlns:p14="http://schemas.microsoft.com/office/powerpoint/2010/main" val="279217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xfrm>
            <a:off x="381000" y="685800"/>
            <a:ext cx="6096000" cy="3429000"/>
          </a:xfrm>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endParaRPr lang="en-US" sz="1800" b="0" i="0" kern="1200" dirty="0">
              <a:solidFill>
                <a:schemeClr val="tx1"/>
              </a:solidFill>
              <a:effectLst/>
              <a:latin typeface="Garamond" panose="02020404030301010803" pitchFamily="18" charset="0"/>
              <a:ea typeface="+mn-ea"/>
              <a:cs typeface="+mn-cs"/>
            </a:endParaRPr>
          </a:p>
        </p:txBody>
      </p:sp>
    </p:spTree>
    <p:extLst>
      <p:ext uri="{BB962C8B-B14F-4D97-AF65-F5344CB8AC3E}">
        <p14:creationId xmlns:p14="http://schemas.microsoft.com/office/powerpoint/2010/main" val="36385166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335239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Enough time should have passed for moderators to review post</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30330444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begin by discussing my quantitative analysis.</a:t>
            </a:r>
          </a:p>
        </p:txBody>
      </p:sp>
      <p:sp>
        <p:nvSpPr>
          <p:cNvPr id="4" name="Slide Number Placeholder 3"/>
          <p:cNvSpPr>
            <a:spLocks noGrp="1"/>
          </p:cNvSpPr>
          <p:nvPr>
            <p:ph type="sldNum" sz="quarter" idx="5"/>
          </p:nvPr>
        </p:nvSpPr>
        <p:spPr/>
        <p:txBody>
          <a:bodyPr/>
          <a:lstStyle/>
          <a:p>
            <a:fld id="{BFDF105B-C367-FD49-9A36-F67ACED4163A}" type="slidenum">
              <a:rPr lang="en-US" smtClean="0"/>
              <a:t>46</a:t>
            </a:fld>
            <a:endParaRPr lang="en-US"/>
          </a:p>
        </p:txBody>
      </p:sp>
    </p:spTree>
    <p:extLst>
      <p:ext uri="{BB962C8B-B14F-4D97-AF65-F5344CB8AC3E}">
        <p14:creationId xmlns:p14="http://schemas.microsoft.com/office/powerpoint/2010/main" val="3544498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focused on two aspects of user attitudes</a:t>
            </a:r>
          </a:p>
          <a:p>
            <a:endParaRPr lang="en-US" dirty="0"/>
          </a:p>
          <a:p>
            <a:r>
              <a:rPr lang="en-US" dirty="0"/>
              <a:t>that I will refer to as Fairness</a:t>
            </a:r>
          </a:p>
          <a:p>
            <a:endParaRPr lang="en-US" dirty="0"/>
          </a:p>
          <a:p>
            <a:r>
              <a:rPr lang="en-US" dirty="0"/>
              <a:t>I derived information about users' perceptions of fairness through answers to the survey questions</a:t>
            </a:r>
          </a:p>
        </p:txBody>
      </p:sp>
      <p:sp>
        <p:nvSpPr>
          <p:cNvPr id="4" name="Slide Number Placeholder 3"/>
          <p:cNvSpPr>
            <a:spLocks noGrp="1"/>
          </p:cNvSpPr>
          <p:nvPr>
            <p:ph type="sldNum" sz="quarter" idx="5"/>
          </p:nvPr>
        </p:nvSpPr>
        <p:spPr/>
        <p:txBody>
          <a:bodyPr/>
          <a:lstStyle/>
          <a:p>
            <a:fld id="{2B6E4561-3854-1D42-8891-52F0AA01ABED}" type="slidenum">
              <a:rPr lang="en-US" smtClean="0"/>
              <a:pPr/>
              <a:t>47</a:t>
            </a:fld>
            <a:endParaRPr lang="en-US" dirty="0"/>
          </a:p>
        </p:txBody>
      </p:sp>
    </p:spTree>
    <p:extLst>
      <p:ext uri="{BB962C8B-B14F-4D97-AF65-F5344CB8AC3E}">
        <p14:creationId xmlns:p14="http://schemas.microsoft.com/office/powerpoint/2010/main" val="40954164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developed linear regression models to analyze the relationship between different variables, and I used fairness and posting again as my dependent variables</a:t>
            </a:r>
          </a:p>
        </p:txBody>
      </p:sp>
      <p:sp>
        <p:nvSpPr>
          <p:cNvPr id="4" name="Slide Number Placeholder 3"/>
          <p:cNvSpPr>
            <a:spLocks noGrp="1"/>
          </p:cNvSpPr>
          <p:nvPr>
            <p:ph type="sldNum" sz="quarter" idx="5"/>
          </p:nvPr>
        </p:nvSpPr>
        <p:spPr/>
        <p:txBody>
          <a:bodyPr/>
          <a:lstStyle/>
          <a:p>
            <a:fld id="{2B6E4561-3854-1D42-8891-52F0AA01ABED}" type="slidenum">
              <a:rPr lang="en-US" smtClean="0"/>
              <a:pPr/>
              <a:t>48</a:t>
            </a:fld>
            <a:endParaRPr lang="en-US" dirty="0"/>
          </a:p>
        </p:txBody>
      </p:sp>
    </p:spTree>
    <p:extLst>
      <p:ext uri="{BB962C8B-B14F-4D97-AF65-F5344CB8AC3E}">
        <p14:creationId xmlns:p14="http://schemas.microsoft.com/office/powerpoint/2010/main" val="450123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interest of time, I will only discuss a sample of insights we gained from our quantitative results, but please check out the paper for more insights.</a:t>
            </a:r>
          </a:p>
        </p:txBody>
      </p:sp>
      <p:sp>
        <p:nvSpPr>
          <p:cNvPr id="4" name="Slide Number Placeholder 3"/>
          <p:cNvSpPr>
            <a:spLocks noGrp="1"/>
          </p:cNvSpPr>
          <p:nvPr>
            <p:ph type="sldNum" sz="quarter" idx="5"/>
          </p:nvPr>
        </p:nvSpPr>
        <p:spPr/>
        <p:txBody>
          <a:bodyPr/>
          <a:lstStyle/>
          <a:p>
            <a:fld id="{BFDF105B-C367-FD49-9A36-F67ACED4163A}" type="slidenum">
              <a:rPr lang="en-US" smtClean="0"/>
              <a:t>50</a:t>
            </a:fld>
            <a:endParaRPr lang="en-US"/>
          </a:p>
        </p:txBody>
      </p:sp>
    </p:spTree>
    <p:extLst>
      <p:ext uri="{BB962C8B-B14F-4D97-AF65-F5344CB8AC3E}">
        <p14:creationId xmlns:p14="http://schemas.microsoft.com/office/powerpoint/2010/main" val="2220954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6E4561-3854-1D42-8891-52F0AA01ABED}" type="slidenum">
              <a:rPr lang="en-US" smtClean="0"/>
              <a:pPr/>
              <a:t>4</a:t>
            </a:fld>
            <a:endParaRPr lang="en-US" dirty="0"/>
          </a:p>
        </p:txBody>
      </p:sp>
    </p:spTree>
    <p:extLst>
      <p:ext uri="{BB962C8B-B14F-4D97-AF65-F5344CB8AC3E}">
        <p14:creationId xmlns:p14="http://schemas.microsoft.com/office/powerpoint/2010/main" val="3853436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I want to note here whether or not users are aware of their post removal is an important aspect of transparency in content moderation.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Garamond" panose="020204040303010108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Garamond" panose="02020404030301010803" pitchFamily="18" charset="0"/>
                <a:ea typeface="+mn-ea"/>
                <a:cs typeface="+mn-cs"/>
              </a:rPr>
              <a:t>Surprisingly, I found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Garamond" panose="020204040303010108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Garamond" panose="02020404030301010803" pitchFamily="18" charset="0"/>
                <a:ea typeface="+mn-ea"/>
                <a:cs typeface="+mn-cs"/>
              </a:rPr>
              <a:t>In fact, I received dozens of replies to my invitation messages where users expressed surprise about their post removals.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Garamond" panose="020204040303010108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Garamond" panose="02020404030301010803" pitchFamily="18"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1263221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Garamond" panose="02020404030301010803" pitchFamily="18" charset="0"/>
                <a:ea typeface="+mn-ea"/>
                <a:cs typeface="+mn-cs"/>
              </a:rPr>
              <a:t>My regression analyses show that </a:t>
            </a:r>
            <a:r>
              <a:rPr lang="en-US" sz="1800" kern="1200" dirty="0">
                <a:solidFill>
                  <a:schemeClr val="tx1"/>
                </a:solidFill>
                <a:effectLst/>
                <a:ea typeface="+mn-ea"/>
                <a:cs typeface="+mn-cs"/>
              </a:rPr>
              <a:t>when users become aware of their post removals, perhaps through communication by the moderation team, they are more likely to consider the moderation of their post as fair than when they are not made aware.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Noticing removals, however, did not have any statistically significant effect on whether participants consider it likely they will post in the future.</a:t>
            </a:r>
            <a:endParaRPr lang="en-US" sz="1800"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5030040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Garamond" panose="02020404030301010803" pitchFamily="18" charset="0"/>
                <a:ea typeface="+mn-ea"/>
                <a:cs typeface="+mn-cs"/>
              </a:rPr>
              <a:t>My regression analyses show that </a:t>
            </a:r>
            <a:r>
              <a:rPr lang="en-US" sz="1800" kern="1200" dirty="0">
                <a:solidFill>
                  <a:schemeClr val="tx1"/>
                </a:solidFill>
                <a:effectLst/>
                <a:ea typeface="+mn-ea"/>
                <a:cs typeface="+mn-cs"/>
              </a:rPr>
              <a:t>when users become aware of their post removals, perhaps through communication by the moderation team, they are more likely to consider the moderation of their post as fair than when they are not made aware.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Noticing removals, however, did not have any statistically significant effect on whether participants consider it likely they will post in the future.</a:t>
            </a:r>
            <a:endParaRPr lang="en-US" sz="1800" dirty="0"/>
          </a:p>
          <a:p>
            <a:endParaRPr lang="en-US" dirty="0"/>
          </a:p>
        </p:txBody>
      </p:sp>
      <p:sp>
        <p:nvSpPr>
          <p:cNvPr id="4" name="Slide Number Placeholder 3"/>
          <p:cNvSpPr>
            <a:spLocks noGrp="1"/>
          </p:cNvSpPr>
          <p:nvPr>
            <p:ph type="sldNum" sz="quarter" idx="5"/>
          </p:nvPr>
        </p:nvSpPr>
        <p:spPr/>
        <p:txBody>
          <a:bodyPr/>
          <a:lstStyle/>
          <a:p>
            <a:fld id="{2B6E4561-3854-1D42-8891-52F0AA01ABED}" type="slidenum">
              <a:rPr lang="en-US" smtClean="0"/>
              <a:pPr/>
              <a:t>55</a:t>
            </a:fld>
            <a:endParaRPr lang="en-US" dirty="0"/>
          </a:p>
        </p:txBody>
      </p:sp>
    </p:spTree>
    <p:extLst>
      <p:ext uri="{BB962C8B-B14F-4D97-AF65-F5344CB8AC3E}">
        <p14:creationId xmlns:p14="http://schemas.microsoft.com/office/powerpoint/2010/main" val="10153307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Garamond" panose="02020404030301010803" pitchFamily="18" charset="0"/>
                <a:ea typeface="+mn-ea"/>
                <a:cs typeface="+mn-cs"/>
              </a:rPr>
              <a:t>My regression analyses show that </a:t>
            </a:r>
            <a:r>
              <a:rPr lang="en-US" sz="1800" kern="1200" dirty="0">
                <a:solidFill>
                  <a:schemeClr val="tx1"/>
                </a:solidFill>
                <a:effectLst/>
                <a:ea typeface="+mn-ea"/>
                <a:cs typeface="+mn-cs"/>
              </a:rPr>
              <a:t>when users become aware of their post removals, perhaps through communication by the moderation team, they are more likely to consider the moderation of their post as fair than when they are not made aware.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Noticing removals, however, did not have any statistically significant effect on whether participants consider it likely they will post in the future.</a:t>
            </a:r>
            <a:endParaRPr lang="en-US" sz="1800" dirty="0"/>
          </a:p>
          <a:p>
            <a:endParaRPr lang="en-US" dirty="0"/>
          </a:p>
        </p:txBody>
      </p:sp>
      <p:sp>
        <p:nvSpPr>
          <p:cNvPr id="4" name="Slide Number Placeholder 3"/>
          <p:cNvSpPr>
            <a:spLocks noGrp="1"/>
          </p:cNvSpPr>
          <p:nvPr>
            <p:ph type="sldNum" sz="quarter" idx="5"/>
          </p:nvPr>
        </p:nvSpPr>
        <p:spPr/>
        <p:txBody>
          <a:bodyPr/>
          <a:lstStyle/>
          <a:p>
            <a:fld id="{2B6E4561-3854-1D42-8891-52F0AA01ABED}" type="slidenum">
              <a:rPr lang="en-US" smtClean="0"/>
              <a:pPr/>
              <a:t>58</a:t>
            </a:fld>
            <a:endParaRPr lang="en-US" dirty="0"/>
          </a:p>
        </p:txBody>
      </p:sp>
    </p:spTree>
    <p:extLst>
      <p:ext uri="{BB962C8B-B14F-4D97-AF65-F5344CB8AC3E}">
        <p14:creationId xmlns:p14="http://schemas.microsoft.com/office/powerpoint/2010/main" val="31732996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Garamond" panose="02020404030301010803" pitchFamily="18" charset="0"/>
                <a:ea typeface="+mn-ea"/>
                <a:cs typeface="+mn-cs"/>
              </a:rPr>
              <a:t>My regression analyses show that </a:t>
            </a:r>
            <a:r>
              <a:rPr lang="en-US" sz="1800" kern="1200" dirty="0">
                <a:solidFill>
                  <a:schemeClr val="tx1"/>
                </a:solidFill>
                <a:effectLst/>
                <a:ea typeface="+mn-ea"/>
                <a:cs typeface="+mn-cs"/>
              </a:rPr>
              <a:t>when users become aware of their post removals, perhaps through communication by the moderation team, they are more likely to consider the moderation of their post as fair than when they are not made aware.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Noticing removals, however, did not have any statistically significant effect on whether participants consider it likely they will post in the future.</a:t>
            </a:r>
            <a:endParaRPr lang="en-US" sz="1800" dirty="0"/>
          </a:p>
          <a:p>
            <a:endParaRPr lang="en-US" dirty="0"/>
          </a:p>
        </p:txBody>
      </p:sp>
      <p:sp>
        <p:nvSpPr>
          <p:cNvPr id="4" name="Slide Number Placeholder 3"/>
          <p:cNvSpPr>
            <a:spLocks noGrp="1"/>
          </p:cNvSpPr>
          <p:nvPr>
            <p:ph type="sldNum" sz="quarter" idx="5"/>
          </p:nvPr>
        </p:nvSpPr>
        <p:spPr/>
        <p:txBody>
          <a:bodyPr/>
          <a:lstStyle/>
          <a:p>
            <a:fld id="{2B6E4561-3854-1D42-8891-52F0AA01ABED}" type="slidenum">
              <a:rPr lang="en-US" smtClean="0"/>
              <a:pPr/>
              <a:t>61</a:t>
            </a:fld>
            <a:endParaRPr lang="en-US" dirty="0"/>
          </a:p>
        </p:txBody>
      </p:sp>
    </p:spTree>
    <p:extLst>
      <p:ext uri="{BB962C8B-B14F-4D97-AF65-F5344CB8AC3E}">
        <p14:creationId xmlns:p14="http://schemas.microsoft.com/office/powerpoint/2010/main" val="2425644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Next, I will discuss our qualitative findings, which resulted from my inductive analysis of open-ended responses in the survey.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These results add support and nuances to the findings that I have presented so far.</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p>
        </p:txBody>
      </p:sp>
      <p:sp>
        <p:nvSpPr>
          <p:cNvPr id="4" name="Slide Number Placeholder 3"/>
          <p:cNvSpPr>
            <a:spLocks noGrp="1"/>
          </p:cNvSpPr>
          <p:nvPr>
            <p:ph type="sldNum" sz="quarter" idx="5"/>
          </p:nvPr>
        </p:nvSpPr>
        <p:spPr/>
        <p:txBody>
          <a:bodyPr/>
          <a:lstStyle/>
          <a:p>
            <a:fld id="{BFDF105B-C367-FD49-9A36-F67ACED4163A}" type="slidenum">
              <a:rPr lang="en-US" smtClean="0"/>
              <a:t>63</a:t>
            </a:fld>
            <a:endParaRPr lang="en-US"/>
          </a:p>
        </p:txBody>
      </p:sp>
    </p:spTree>
    <p:extLst>
      <p:ext uri="{BB962C8B-B14F-4D97-AF65-F5344CB8AC3E}">
        <p14:creationId xmlns:p14="http://schemas.microsoft.com/office/powerpoint/2010/main" val="22609712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how content takedowns can have a deeply negative affect on some vulnerable end-users.</a:t>
            </a:r>
          </a:p>
        </p:txBody>
      </p:sp>
      <p:sp>
        <p:nvSpPr>
          <p:cNvPr id="4" name="Slide Number Placeholder 3"/>
          <p:cNvSpPr>
            <a:spLocks noGrp="1"/>
          </p:cNvSpPr>
          <p:nvPr>
            <p:ph type="sldNum" sz="quarter" idx="5"/>
          </p:nvPr>
        </p:nvSpPr>
        <p:spPr/>
        <p:txBody>
          <a:bodyPr/>
          <a:lstStyle/>
          <a:p>
            <a:fld id="{2B6E4561-3854-1D42-8891-52F0AA01ABED}" type="slidenum">
              <a:rPr lang="en-US" smtClean="0"/>
              <a:pPr/>
              <a:t>64</a:t>
            </a:fld>
            <a:endParaRPr lang="en-US" dirty="0"/>
          </a:p>
        </p:txBody>
      </p:sp>
    </p:spTree>
    <p:extLst>
      <p:ext uri="{BB962C8B-B14F-4D97-AF65-F5344CB8AC3E}">
        <p14:creationId xmlns:p14="http://schemas.microsoft.com/office/powerpoint/2010/main" val="25149318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analyses indicate that some user identify themselves as trolls. </a:t>
            </a:r>
          </a:p>
          <a:p>
            <a:r>
              <a:rPr lang="en-US" dirty="0"/>
              <a:t>Although these users are aware of the community rules, they deliberately violate those rules.</a:t>
            </a:r>
          </a:p>
          <a:p>
            <a:r>
              <a:rPr lang="en-US" dirty="0"/>
              <a:t>For example, one of our participants who hated the Patriots football team wrote</a:t>
            </a:r>
          </a:p>
          <a:p>
            <a:endParaRPr lang="en-US" dirty="0"/>
          </a:p>
          <a:p>
            <a:r>
              <a:rPr lang="en-US" dirty="0"/>
              <a:t>This indicates that it may not be worth moderators’ efforts to provide explanations to users who are trolls</a:t>
            </a:r>
          </a:p>
        </p:txBody>
      </p:sp>
      <p:sp>
        <p:nvSpPr>
          <p:cNvPr id="4" name="Slide Number Placeholder 3"/>
          <p:cNvSpPr>
            <a:spLocks noGrp="1"/>
          </p:cNvSpPr>
          <p:nvPr>
            <p:ph type="sldNum" sz="quarter" idx="5"/>
          </p:nvPr>
        </p:nvSpPr>
        <p:spPr/>
        <p:txBody>
          <a:bodyPr/>
          <a:lstStyle/>
          <a:p>
            <a:fld id="{2B6E4561-3854-1D42-8891-52F0AA01ABED}" type="slidenum">
              <a:rPr lang="en-US" smtClean="0"/>
              <a:pPr/>
              <a:t>66</a:t>
            </a:fld>
            <a:endParaRPr lang="en-US" dirty="0"/>
          </a:p>
        </p:txBody>
      </p:sp>
    </p:spTree>
    <p:extLst>
      <p:ext uri="{BB962C8B-B14F-4D97-AF65-F5344CB8AC3E}">
        <p14:creationId xmlns:p14="http://schemas.microsoft.com/office/powerpoint/2010/main" val="38775091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analyses indicate that some user identify themselves as trolls. </a:t>
            </a:r>
          </a:p>
          <a:p>
            <a:r>
              <a:rPr lang="en-US" dirty="0"/>
              <a:t>Although these users are aware of the community rules, they deliberately violate those rules.</a:t>
            </a:r>
          </a:p>
          <a:p>
            <a:r>
              <a:rPr lang="en-US" dirty="0"/>
              <a:t>For example, one of our participants who hated the Patriots football team wrote</a:t>
            </a:r>
          </a:p>
          <a:p>
            <a:endParaRPr lang="en-US" dirty="0"/>
          </a:p>
          <a:p>
            <a:r>
              <a:rPr lang="en-US" dirty="0"/>
              <a:t>This indicates that it may be important to distinguish trolls from other users, and not waste moderation resources on trolls.</a:t>
            </a:r>
          </a:p>
        </p:txBody>
      </p:sp>
      <p:sp>
        <p:nvSpPr>
          <p:cNvPr id="4" name="Slide Number Placeholder 3"/>
          <p:cNvSpPr>
            <a:spLocks noGrp="1"/>
          </p:cNvSpPr>
          <p:nvPr>
            <p:ph type="sldNum" sz="quarter" idx="5"/>
          </p:nvPr>
        </p:nvSpPr>
        <p:spPr/>
        <p:txBody>
          <a:bodyPr/>
          <a:lstStyle/>
          <a:p>
            <a:fld id="{2B6E4561-3854-1D42-8891-52F0AA01ABED}" type="slidenum">
              <a:rPr lang="en-US" smtClean="0"/>
              <a:pPr/>
              <a:t>67</a:t>
            </a:fld>
            <a:endParaRPr lang="en-US" dirty="0"/>
          </a:p>
        </p:txBody>
      </p:sp>
    </p:spTree>
    <p:extLst>
      <p:ext uri="{BB962C8B-B14F-4D97-AF65-F5344CB8AC3E}">
        <p14:creationId xmlns:p14="http://schemas.microsoft.com/office/powerpoint/2010/main" val="40625665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types of users who we want to identify and nurture and turn into valuable contributors.</a:t>
            </a:r>
          </a:p>
        </p:txBody>
      </p:sp>
      <p:sp>
        <p:nvSpPr>
          <p:cNvPr id="4" name="Slide Number Placeholder 3"/>
          <p:cNvSpPr>
            <a:spLocks noGrp="1"/>
          </p:cNvSpPr>
          <p:nvPr>
            <p:ph type="sldNum" sz="quarter" idx="5"/>
          </p:nvPr>
        </p:nvSpPr>
        <p:spPr/>
        <p:txBody>
          <a:bodyPr/>
          <a:lstStyle/>
          <a:p>
            <a:fld id="{2B6E4561-3854-1D42-8891-52F0AA01ABED}" type="slidenum">
              <a:rPr lang="en-US" smtClean="0"/>
              <a:pPr/>
              <a:t>68</a:t>
            </a:fld>
            <a:endParaRPr lang="en-US" dirty="0"/>
          </a:p>
        </p:txBody>
      </p:sp>
    </p:spTree>
    <p:extLst>
      <p:ext uri="{BB962C8B-B14F-4D97-AF65-F5344CB8AC3E}">
        <p14:creationId xmlns:p14="http://schemas.microsoft.com/office/powerpoint/2010/main" val="1473007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6E4561-3854-1D42-8891-52F0AA01ABED}" type="slidenum">
              <a:rPr lang="en-US" smtClean="0"/>
              <a:pPr/>
              <a:t>6</a:t>
            </a:fld>
            <a:endParaRPr lang="en-US" dirty="0"/>
          </a:p>
        </p:txBody>
      </p:sp>
    </p:spTree>
    <p:extLst>
      <p:ext uri="{BB962C8B-B14F-4D97-AF65-F5344CB8AC3E}">
        <p14:creationId xmlns:p14="http://schemas.microsoft.com/office/powerpoint/2010/main" val="42520078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0976651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xfrm>
            <a:off x="381000" y="685800"/>
            <a:ext cx="6096000" cy="3429000"/>
          </a:xfrm>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endParaRPr lang="en-US" sz="1800" b="0" i="0" kern="1200" dirty="0">
              <a:solidFill>
                <a:schemeClr val="tx1"/>
              </a:solidFill>
              <a:effectLst/>
              <a:latin typeface="Garamond" panose="02020404030301010803" pitchFamily="18" charset="0"/>
              <a:ea typeface="+mn-ea"/>
              <a:cs typeface="+mn-cs"/>
            </a:endParaRPr>
          </a:p>
        </p:txBody>
      </p:sp>
    </p:spTree>
    <p:extLst>
      <p:ext uri="{BB962C8B-B14F-4D97-AF65-F5344CB8AC3E}">
        <p14:creationId xmlns:p14="http://schemas.microsoft.com/office/powerpoint/2010/main" val="11719622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774638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start by discussing how I prepared data for this study</a:t>
            </a:r>
          </a:p>
        </p:txBody>
      </p:sp>
      <p:sp>
        <p:nvSpPr>
          <p:cNvPr id="4" name="Slide Number Placeholder 3"/>
          <p:cNvSpPr>
            <a:spLocks noGrp="1"/>
          </p:cNvSpPr>
          <p:nvPr>
            <p:ph type="sldNum" sz="quarter" idx="5"/>
          </p:nvPr>
        </p:nvSpPr>
        <p:spPr/>
        <p:txBody>
          <a:bodyPr/>
          <a:lstStyle/>
          <a:p>
            <a:fld id="{2B6E4561-3854-1D42-8891-52F0AA01ABED}" type="slidenum">
              <a:rPr lang="en-US" smtClean="0"/>
              <a:pPr/>
              <a:t>72</a:t>
            </a:fld>
            <a:endParaRPr lang="en-US" dirty="0"/>
          </a:p>
        </p:txBody>
      </p:sp>
    </p:spTree>
    <p:extLst>
      <p:ext uri="{BB962C8B-B14F-4D97-AF65-F5344CB8AC3E}">
        <p14:creationId xmlns:p14="http://schemas.microsoft.com/office/powerpoint/2010/main" val="4700746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Avenir Next" panose="020B0503020202020204" pitchFamily="34" charset="0"/>
                <a:ea typeface="Arial" charset="0"/>
                <a:cs typeface="Arial" charset="0"/>
              </a:rPr>
              <a:t>I focused on one specific aspect of user behavior.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Avenir Next" panose="020B0503020202020204" pitchFamily="34" charset="0"/>
                <a:ea typeface="Arial" charset="0"/>
                <a:cs typeface="Arial" charset="0"/>
              </a:rPr>
              <a:t>I tracked for each &lt;u, s&gt; pair, whether the user u has a future submission in subreddit s that is removed, and I call this variable Future Removal. Now this is a binary variable, so I built logistic regression models to analyze the relationships between different independent variables and Future Removal, which I considered to be my DV.</a:t>
            </a:r>
          </a:p>
          <a:p>
            <a:endParaRPr lang="en-US" dirty="0"/>
          </a:p>
        </p:txBody>
      </p:sp>
      <p:sp>
        <p:nvSpPr>
          <p:cNvPr id="4" name="Slide Number Placeholder 3"/>
          <p:cNvSpPr>
            <a:spLocks noGrp="1"/>
          </p:cNvSpPr>
          <p:nvPr>
            <p:ph type="sldNum" sz="quarter" idx="5"/>
          </p:nvPr>
        </p:nvSpPr>
        <p:spPr/>
        <p:txBody>
          <a:bodyPr/>
          <a:lstStyle/>
          <a:p>
            <a:fld id="{2B6E4561-3854-1D42-8891-52F0AA01ABED}" type="slidenum">
              <a:rPr lang="en-US" smtClean="0"/>
              <a:pPr/>
              <a:t>75</a:t>
            </a:fld>
            <a:endParaRPr lang="en-US" dirty="0"/>
          </a:p>
        </p:txBody>
      </p:sp>
    </p:spTree>
    <p:extLst>
      <p:ext uri="{BB962C8B-B14F-4D97-AF65-F5344CB8AC3E}">
        <p14:creationId xmlns:p14="http://schemas.microsoft.com/office/powerpoint/2010/main" val="3047121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Garamond" panose="02020404030301010803" pitchFamily="18" charset="0"/>
                <a:ea typeface="+mn-ea"/>
                <a:cs typeface="+mn-cs"/>
              </a:rPr>
              <a:t>These variables are indicative of the size, activity level, and moderation rate of each Reddit community. I control for these variables because I suspected that they are likely to have an effect on user activity. </a:t>
            </a:r>
            <a:endParaRPr lang="en-US" dirty="0"/>
          </a:p>
        </p:txBody>
      </p:sp>
      <p:sp>
        <p:nvSpPr>
          <p:cNvPr id="4" name="Slide Number Placeholder 3"/>
          <p:cNvSpPr>
            <a:spLocks noGrp="1"/>
          </p:cNvSpPr>
          <p:nvPr>
            <p:ph type="sldNum" sz="quarter" idx="5"/>
          </p:nvPr>
        </p:nvSpPr>
        <p:spPr/>
        <p:txBody>
          <a:bodyPr/>
          <a:lstStyle/>
          <a:p>
            <a:fld id="{2B6E4561-3854-1D42-8891-52F0AA01ABED}" type="slidenum">
              <a:rPr lang="en-US" smtClean="0"/>
              <a:pPr/>
              <a:t>76</a:t>
            </a:fld>
            <a:endParaRPr lang="en-US" dirty="0"/>
          </a:p>
        </p:txBody>
      </p:sp>
    </p:spTree>
    <p:extLst>
      <p:ext uri="{BB962C8B-B14F-4D97-AF65-F5344CB8AC3E}">
        <p14:creationId xmlns:p14="http://schemas.microsoft.com/office/powerpoint/2010/main" val="41658496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analyzed how frequently removal explanations are provided by bots as compared to human mods, and I found that </a:t>
            </a:r>
          </a:p>
        </p:txBody>
      </p:sp>
      <p:sp>
        <p:nvSpPr>
          <p:cNvPr id="4" name="Slide Number Placeholder 3"/>
          <p:cNvSpPr>
            <a:spLocks noGrp="1"/>
          </p:cNvSpPr>
          <p:nvPr>
            <p:ph type="sldNum" sz="quarter" idx="5"/>
          </p:nvPr>
        </p:nvSpPr>
        <p:spPr/>
        <p:txBody>
          <a:bodyPr/>
          <a:lstStyle/>
          <a:p>
            <a:fld id="{2B6E4561-3854-1D42-8891-52F0AA01ABED}" type="slidenum">
              <a:rPr lang="en-US" smtClean="0"/>
              <a:pPr/>
              <a:t>78</a:t>
            </a:fld>
            <a:endParaRPr lang="en-US" dirty="0"/>
          </a:p>
        </p:txBody>
      </p:sp>
    </p:spTree>
    <p:extLst>
      <p:ext uri="{BB962C8B-B14F-4D97-AF65-F5344CB8AC3E}">
        <p14:creationId xmlns:p14="http://schemas.microsoft.com/office/powerpoint/2010/main" val="22218925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28473591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2679350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04473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main goal of my research is to </a:t>
            </a:r>
          </a:p>
          <a:p>
            <a:endParaRPr lang="en-US" dirty="0"/>
          </a:p>
        </p:txBody>
      </p:sp>
      <p:sp>
        <p:nvSpPr>
          <p:cNvPr id="4" name="Slide Number Placeholder 3"/>
          <p:cNvSpPr>
            <a:spLocks noGrp="1"/>
          </p:cNvSpPr>
          <p:nvPr>
            <p:ph type="sldNum" sz="quarter" idx="5"/>
          </p:nvPr>
        </p:nvSpPr>
        <p:spPr/>
        <p:txBody>
          <a:bodyPr/>
          <a:lstStyle/>
          <a:p>
            <a:fld id="{2B6E4561-3854-1D42-8891-52F0AA01ABED}" type="slidenum">
              <a:rPr lang="en-US" smtClean="0"/>
              <a:pPr/>
              <a:t>7</a:t>
            </a:fld>
            <a:endParaRPr lang="en-US" dirty="0"/>
          </a:p>
        </p:txBody>
      </p:sp>
    </p:spTree>
    <p:extLst>
      <p:ext uri="{BB962C8B-B14F-4D97-AF65-F5344CB8AC3E}">
        <p14:creationId xmlns:p14="http://schemas.microsoft.com/office/powerpoint/2010/main" val="38789355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analyses I have shown in this talk, I also analyzed the content of removal explanations through topic modeling and through manual review of dozens of explanations.</a:t>
            </a:r>
          </a:p>
          <a:p>
            <a:endParaRPr lang="en-US" dirty="0"/>
          </a:p>
          <a:p>
            <a:r>
              <a:rPr lang="en-US" dirty="0"/>
              <a:t>One interesting feature of removal explanation is that they are often publicly posted, so bystanders who are already engaging with the post can see why the post was removed, and learn from others’ mistakes.</a:t>
            </a:r>
          </a:p>
          <a:p>
            <a:endParaRPr lang="en-US" dirty="0"/>
          </a:p>
          <a:p>
            <a:r>
              <a:rPr lang="en-US" dirty="0"/>
              <a:t>Finally, how these explanations are designed matter. For example, my survey analyses show that new information or information that is more relevant to the context of the post is associated with further improvements in user attitudes.</a:t>
            </a:r>
          </a:p>
        </p:txBody>
      </p:sp>
      <p:sp>
        <p:nvSpPr>
          <p:cNvPr id="4" name="Slide Number Placeholder 3"/>
          <p:cNvSpPr>
            <a:spLocks noGrp="1"/>
          </p:cNvSpPr>
          <p:nvPr>
            <p:ph type="sldNum" sz="quarter" idx="5"/>
          </p:nvPr>
        </p:nvSpPr>
        <p:spPr/>
        <p:txBody>
          <a:bodyPr/>
          <a:lstStyle/>
          <a:p>
            <a:fld id="{DFB30483-9B67-7C4A-AACC-0531F40C200B}" type="slidenum">
              <a:rPr lang="en-US" smtClean="0"/>
              <a:t>88</a:t>
            </a:fld>
            <a:endParaRPr lang="en-US"/>
          </a:p>
        </p:txBody>
      </p:sp>
    </p:spTree>
    <p:extLst>
      <p:ext uri="{BB962C8B-B14F-4D97-AF65-F5344CB8AC3E}">
        <p14:creationId xmlns:p14="http://schemas.microsoft.com/office/powerpoint/2010/main" val="1411296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started this project, I had hypothesized that users would react to explanations provided by humans differently than explanations provided by bots</a:t>
            </a:r>
          </a:p>
        </p:txBody>
      </p:sp>
      <p:sp>
        <p:nvSpPr>
          <p:cNvPr id="4" name="Slide Number Placeholder 3"/>
          <p:cNvSpPr>
            <a:spLocks noGrp="1"/>
          </p:cNvSpPr>
          <p:nvPr>
            <p:ph type="sldNum" sz="quarter" idx="5"/>
          </p:nvPr>
        </p:nvSpPr>
        <p:spPr/>
        <p:txBody>
          <a:bodyPr/>
          <a:lstStyle/>
          <a:p>
            <a:fld id="{2B6E4561-3854-1D42-8891-52F0AA01ABED}" type="slidenum">
              <a:rPr lang="en-US" smtClean="0"/>
              <a:pPr/>
              <a:t>89</a:t>
            </a:fld>
            <a:endParaRPr lang="en-US" dirty="0"/>
          </a:p>
        </p:txBody>
      </p:sp>
    </p:spTree>
    <p:extLst>
      <p:ext uri="{BB962C8B-B14F-4D97-AF65-F5344CB8AC3E}">
        <p14:creationId xmlns:p14="http://schemas.microsoft.com/office/powerpoint/2010/main" val="36182638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 this talk, I have focused just one design choice, the provision of removal explanations, and discussed how it relates to user attitudes and behaviors. But this provides a concrete example of how my mixed-methods analysis approach can help us obtain nuanced insights into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going forward, I hope to continue using such mixed-methods approaches to inform the design of other moderation strategies in online communities.</a:t>
            </a:r>
          </a:p>
          <a:p>
            <a:endParaRPr lang="en-US" dirty="0"/>
          </a:p>
        </p:txBody>
      </p:sp>
      <p:sp>
        <p:nvSpPr>
          <p:cNvPr id="4" name="Slide Number Placeholder 3"/>
          <p:cNvSpPr>
            <a:spLocks noGrp="1"/>
          </p:cNvSpPr>
          <p:nvPr>
            <p:ph type="sldNum" sz="quarter" idx="5"/>
          </p:nvPr>
        </p:nvSpPr>
        <p:spPr/>
        <p:txBody>
          <a:bodyPr/>
          <a:lstStyle/>
          <a:p>
            <a:fld id="{2B6E4561-3854-1D42-8891-52F0AA01ABED}" type="slidenum">
              <a:rPr lang="en-US" smtClean="0"/>
              <a:pPr/>
              <a:t>90</a:t>
            </a:fld>
            <a:endParaRPr lang="en-US" dirty="0"/>
          </a:p>
        </p:txBody>
      </p:sp>
    </p:spTree>
    <p:extLst>
      <p:ext uri="{BB962C8B-B14F-4D97-AF65-F5344CB8AC3E}">
        <p14:creationId xmlns:p14="http://schemas.microsoft.com/office/powerpoint/2010/main" val="23469687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xfrm>
            <a:off x="381000" y="685800"/>
            <a:ext cx="6096000" cy="3429000"/>
          </a:xfrm>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endParaRPr lang="en-US" sz="1800" b="0" i="0" kern="1200" dirty="0">
              <a:solidFill>
                <a:schemeClr val="tx1"/>
              </a:solidFill>
              <a:effectLst/>
              <a:latin typeface="Garamond" panose="02020404030301010803" pitchFamily="18" charset="0"/>
              <a:ea typeface="+mn-ea"/>
              <a:cs typeface="+mn-cs"/>
            </a:endParaRPr>
          </a:p>
        </p:txBody>
      </p:sp>
    </p:spTree>
    <p:extLst>
      <p:ext uri="{BB962C8B-B14F-4D97-AF65-F5344CB8AC3E}">
        <p14:creationId xmlns:p14="http://schemas.microsoft.com/office/powerpoint/2010/main" val="26384531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Garamond" panose="02020404030301010803" pitchFamily="18" charset="0"/>
                <a:ea typeface="+mn-ea"/>
                <a:cs typeface="+mn-cs"/>
              </a:rPr>
              <a:t>Content moderation is a rich, complex, multi-layered practice, and there are lots of open questions in this area that I am interested in but </a:t>
            </a:r>
            <a:r>
              <a:rPr lang="en-US" dirty="0"/>
              <a:t>let me highlight three directions that I am particularly excited about.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16448660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kern="1200" dirty="0">
                <a:solidFill>
                  <a:schemeClr val="tx1"/>
                </a:solidFill>
                <a:effectLst/>
                <a:latin typeface="Garamond" panose="02020404030301010803" pitchFamily="18" charset="0"/>
                <a:ea typeface="+mn-ea"/>
                <a:cs typeface="+mn-cs"/>
              </a:rPr>
              <a:t>I am interested in understanding how we can encourage users’ compliance with online community norms through psychological and economic incentives. </a:t>
            </a:r>
          </a:p>
          <a:p>
            <a:r>
              <a:rPr lang="en-US" sz="1800" b="0" i="0" kern="1200" dirty="0">
                <a:solidFill>
                  <a:schemeClr val="tx1"/>
                </a:solidFill>
                <a:effectLst/>
                <a:latin typeface="Garamond" panose="02020404030301010803" pitchFamily="18" charset="0"/>
                <a:ea typeface="+mn-ea"/>
                <a:cs typeface="+mn-cs"/>
              </a:rPr>
              <a:t> </a:t>
            </a:r>
          </a:p>
          <a:p>
            <a:r>
              <a:rPr lang="en-US" sz="1800" b="0" i="0" kern="1200" dirty="0">
                <a:solidFill>
                  <a:schemeClr val="tx1"/>
                </a:solidFill>
                <a:effectLst/>
                <a:latin typeface="Garamond" panose="02020404030301010803" pitchFamily="18" charset="0"/>
                <a:ea typeface="+mn-ea"/>
                <a:cs typeface="+mn-cs"/>
              </a:rPr>
              <a:t>For example, I want to explore the idea of using graduated sanctions. This idea is inspired by Ostrom’s studies of successful institutions for governing common pool resources. Ostrom argues that when offenders are punished in proportion to their crimes, they are more likely to learn from their mistakes, and improve their behavior in the future. </a:t>
            </a:r>
          </a:p>
          <a:p>
            <a:r>
              <a:rPr lang="en-US" sz="1800" b="0" i="0" kern="1200" dirty="0">
                <a:solidFill>
                  <a:schemeClr val="tx1"/>
                </a:solidFill>
                <a:effectLst/>
                <a:latin typeface="Garamond" panose="02020404030301010803" pitchFamily="18" charset="0"/>
                <a:ea typeface="+mn-ea"/>
                <a:cs typeface="+mn-cs"/>
              </a:rPr>
              <a:t> </a:t>
            </a:r>
          </a:p>
          <a:p>
            <a:r>
              <a:rPr lang="en-US" sz="1800" b="0" i="0" kern="1200" dirty="0">
                <a:solidFill>
                  <a:schemeClr val="tx1"/>
                </a:solidFill>
                <a:effectLst/>
                <a:latin typeface="Garamond" panose="02020404030301010803" pitchFamily="18" charset="0"/>
                <a:ea typeface="+mn-ea"/>
                <a:cs typeface="+mn-cs"/>
              </a:rPr>
              <a:t>I believe this idea can be applied in the context of online communities, because in my interviews with moderators, they have often told me that different user groups need different incentives/sanctions. For example, some moderators have pointed out to me that they have found situations in which a temporary ban is much more powerful than a permanent ban because when users are permanently banned, they just create a new account, and start posting bad content again. </a:t>
            </a:r>
          </a:p>
          <a:p>
            <a:r>
              <a:rPr lang="en-US" sz="1800" b="0" i="0" kern="1200" dirty="0">
                <a:solidFill>
                  <a:schemeClr val="tx1"/>
                </a:solidFill>
                <a:effectLst/>
                <a:latin typeface="Garamond" panose="02020404030301010803" pitchFamily="18" charset="0"/>
                <a:ea typeface="+mn-ea"/>
                <a:cs typeface="+mn-cs"/>
              </a:rPr>
              <a:t> </a:t>
            </a:r>
          </a:p>
          <a:p>
            <a:r>
              <a:rPr lang="en-US" sz="1800" b="0" i="0" kern="1200" dirty="0">
                <a:solidFill>
                  <a:schemeClr val="tx1"/>
                </a:solidFill>
                <a:effectLst/>
                <a:latin typeface="Garamond" panose="02020404030301010803" pitchFamily="18" charset="0"/>
                <a:ea typeface="+mn-ea"/>
                <a:cs typeface="+mn-cs"/>
              </a:rPr>
              <a:t>And I want to understand more of these folk theories of moderators. I will conduct surveys and interviews with moderators to understand how they decide which sanctions to use under what circumstances. I will also interview moderated users to understand how they perceive different incentives and sanctions. </a:t>
            </a:r>
          </a:p>
          <a:p>
            <a:r>
              <a:rPr lang="en-US" sz="1800" b="0" i="0" kern="1200" dirty="0">
                <a:solidFill>
                  <a:schemeClr val="tx1"/>
                </a:solidFill>
                <a:effectLst/>
                <a:latin typeface="Garamond" panose="02020404030301010803" pitchFamily="18" charset="0"/>
                <a:ea typeface="+mn-ea"/>
                <a:cs typeface="+mn-cs"/>
              </a:rPr>
              <a:t> </a:t>
            </a:r>
          </a:p>
          <a:p>
            <a:r>
              <a:rPr lang="en-US" sz="1800" b="0" i="0" kern="1200" dirty="0">
                <a:solidFill>
                  <a:schemeClr val="tx1"/>
                </a:solidFill>
                <a:effectLst/>
                <a:latin typeface="Garamond" panose="02020404030301010803" pitchFamily="18" charset="0"/>
                <a:ea typeface="+mn-ea"/>
                <a:cs typeface="+mn-cs"/>
              </a:rPr>
              <a:t>This line of work will generate policy recommendations for moderators to use different incentives and sanctions in different situations. I will also explore how we can create tools that help moderators execute these recommendations.</a:t>
            </a:r>
          </a:p>
          <a:p>
            <a:r>
              <a:rPr lang="en-US" sz="1800" b="0" i="0" kern="1200" dirty="0">
                <a:solidFill>
                  <a:schemeClr val="tx1"/>
                </a:solidFill>
                <a:effectLst/>
                <a:latin typeface="Garamond" panose="02020404030301010803" pitchFamily="18" charset="0"/>
                <a:ea typeface="+mn-ea"/>
                <a:cs typeface="+mn-cs"/>
              </a:rPr>
              <a:t> </a:t>
            </a:r>
          </a:p>
          <a:p>
            <a:r>
              <a:rPr lang="en-US" sz="1800" b="0" i="0" kern="1200" dirty="0">
                <a:solidFill>
                  <a:schemeClr val="tx1"/>
                </a:solidFill>
                <a:effectLst/>
                <a:latin typeface="Garamond" panose="02020404030301010803" pitchFamily="18" charset="0"/>
                <a:ea typeface="+mn-ea"/>
                <a:cs typeface="+mn-cs"/>
              </a:rPr>
              <a:t>I will also test the effectiveness of these recommendations using data-driven evaluation.</a:t>
            </a:r>
            <a:r>
              <a:rPr lang="en-US" dirty="0">
                <a:effectLst/>
              </a:rPr>
              <a:t> </a:t>
            </a:r>
            <a:endParaRPr lang="en-US" sz="18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11965148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factors contribute to the increase in these figures… ?</a:t>
            </a:r>
          </a:p>
          <a:p>
            <a:r>
              <a:rPr lang="en-US" dirty="0"/>
              <a:t>Through this work, I want to explore how platforms can design their moderation strategies to avoid this spread of toxicity to other platforms and how platforms can work together in order to anticipate such migrations, and prepare for them.</a:t>
            </a:r>
          </a:p>
        </p:txBody>
      </p:sp>
      <p:sp>
        <p:nvSpPr>
          <p:cNvPr id="4" name="Slide Number Placeholder 3"/>
          <p:cNvSpPr>
            <a:spLocks noGrp="1"/>
          </p:cNvSpPr>
          <p:nvPr>
            <p:ph type="sldNum" sz="quarter" idx="5"/>
          </p:nvPr>
        </p:nvSpPr>
        <p:spPr/>
        <p:txBody>
          <a:bodyPr/>
          <a:lstStyle/>
          <a:p>
            <a:fld id="{2B6E4561-3854-1D42-8891-52F0AA01ABED}" type="slidenum">
              <a:rPr lang="en-US" smtClean="0"/>
              <a:pPr/>
              <a:t>94</a:t>
            </a:fld>
            <a:endParaRPr lang="en-US" dirty="0"/>
          </a:p>
        </p:txBody>
      </p:sp>
    </p:spTree>
    <p:extLst>
      <p:ext uri="{BB962C8B-B14F-4D97-AF65-F5344CB8AC3E}">
        <p14:creationId xmlns:p14="http://schemas.microsoft.com/office/powerpoint/2010/main" val="23296672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beyond transparency</a:t>
            </a:r>
          </a:p>
          <a:p>
            <a:endParaRPr lang="en-US" dirty="0"/>
          </a:p>
          <a:p>
            <a:r>
              <a:rPr lang="en-US" dirty="0"/>
              <a:t>This research will inform how platforms should develop their content curation processes and how they should communicate to their users about these algorithms</a:t>
            </a:r>
          </a:p>
        </p:txBody>
      </p:sp>
      <p:sp>
        <p:nvSpPr>
          <p:cNvPr id="4" name="Slide Number Placeholder 3"/>
          <p:cNvSpPr>
            <a:spLocks noGrp="1"/>
          </p:cNvSpPr>
          <p:nvPr>
            <p:ph type="sldNum" sz="quarter" idx="5"/>
          </p:nvPr>
        </p:nvSpPr>
        <p:spPr/>
        <p:txBody>
          <a:bodyPr/>
          <a:lstStyle/>
          <a:p>
            <a:fld id="{2B6E4561-3854-1D42-8891-52F0AA01ABED}" type="slidenum">
              <a:rPr lang="en-US" smtClean="0"/>
              <a:pPr/>
              <a:t>95</a:t>
            </a:fld>
            <a:endParaRPr lang="en-US" dirty="0"/>
          </a:p>
        </p:txBody>
      </p:sp>
    </p:spTree>
    <p:extLst>
      <p:ext uri="{BB962C8B-B14F-4D97-AF65-F5344CB8AC3E}">
        <p14:creationId xmlns:p14="http://schemas.microsoft.com/office/powerpoint/2010/main" val="14400916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would like to conclude by thanking my advisors Amy </a:t>
            </a:r>
            <a:r>
              <a:rPr lang="en-US" dirty="0" err="1"/>
              <a:t>Bruckman</a:t>
            </a:r>
            <a:r>
              <a:rPr lang="en-US" dirty="0"/>
              <a:t> and Eric Gilbert, and the amazing researchers that I have been fortunate to collaborate with and the students that I have been able to mentor</a:t>
            </a:r>
          </a:p>
        </p:txBody>
      </p:sp>
      <p:sp>
        <p:nvSpPr>
          <p:cNvPr id="4" name="Slide Number Placeholder 3"/>
          <p:cNvSpPr>
            <a:spLocks noGrp="1"/>
          </p:cNvSpPr>
          <p:nvPr>
            <p:ph type="sldNum" sz="quarter" idx="5"/>
          </p:nvPr>
        </p:nvSpPr>
        <p:spPr/>
        <p:txBody>
          <a:bodyPr/>
          <a:lstStyle/>
          <a:p>
            <a:fld id="{2B6E4561-3854-1D42-8891-52F0AA01ABED}" type="slidenum">
              <a:rPr lang="en-US" smtClean="0"/>
              <a:pPr/>
              <a:t>96</a:t>
            </a:fld>
            <a:endParaRPr lang="en-US" dirty="0"/>
          </a:p>
        </p:txBody>
      </p:sp>
    </p:spTree>
    <p:extLst>
      <p:ext uri="{BB962C8B-B14F-4D97-AF65-F5344CB8AC3E}">
        <p14:creationId xmlns:p14="http://schemas.microsoft.com/office/powerpoint/2010/main" val="9230654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57700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endParaRPr lang="en-US" sz="1800" b="0" i="0" kern="1200" dirty="0">
              <a:solidFill>
                <a:schemeClr val="tx1"/>
              </a:solidFill>
              <a:effectLst/>
              <a:latin typeface="Garamond" panose="02020404030301010803" pitchFamily="18" charset="0"/>
              <a:ea typeface="+mn-ea"/>
              <a:cs typeface="+mn-cs"/>
            </a:endParaRPr>
          </a:p>
        </p:txBody>
      </p:sp>
    </p:spTree>
    <p:extLst>
      <p:ext uri="{BB962C8B-B14F-4D97-AF65-F5344CB8AC3E}">
        <p14:creationId xmlns:p14="http://schemas.microsoft.com/office/powerpoint/2010/main" val="35034526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developed a series of regression models to test the effects of different aspects of removal explanations.</a:t>
            </a:r>
          </a:p>
          <a:p>
            <a:r>
              <a:rPr lang="en-US" dirty="0"/>
              <a:t>One of the values of this work is that we developed these models very carefully and we meticulously described many of the assumptions and simplifications we made in our modeling. </a:t>
            </a:r>
          </a:p>
        </p:txBody>
      </p:sp>
      <p:sp>
        <p:nvSpPr>
          <p:cNvPr id="4" name="Slide Number Placeholder 3"/>
          <p:cNvSpPr>
            <a:spLocks noGrp="1"/>
          </p:cNvSpPr>
          <p:nvPr>
            <p:ph type="sldNum" sz="quarter" idx="5"/>
          </p:nvPr>
        </p:nvSpPr>
        <p:spPr/>
        <p:txBody>
          <a:bodyPr/>
          <a:lstStyle/>
          <a:p>
            <a:fld id="{DFB30483-9B67-7C4A-AACC-0531F40C200B}" type="slidenum">
              <a:rPr lang="en-US" smtClean="0"/>
              <a:t>109</a:t>
            </a:fld>
            <a:endParaRPr lang="en-US"/>
          </a:p>
        </p:txBody>
      </p:sp>
    </p:spTree>
    <p:extLst>
      <p:ext uri="{BB962C8B-B14F-4D97-AF65-F5344CB8AC3E}">
        <p14:creationId xmlns:p14="http://schemas.microsoft.com/office/powerpoint/2010/main" val="35131703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6E4561-3854-1D42-8891-52F0AA01ABED}" type="slidenum">
              <a:rPr lang="en-US" smtClean="0"/>
              <a:pPr/>
              <a:t>116</a:t>
            </a:fld>
            <a:endParaRPr lang="en-US" dirty="0"/>
          </a:p>
        </p:txBody>
      </p:sp>
    </p:spTree>
    <p:extLst>
      <p:ext uri="{BB962C8B-B14F-4D97-AF65-F5344CB8AC3E}">
        <p14:creationId xmlns:p14="http://schemas.microsoft.com/office/powerpoint/2010/main" val="4203045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observations and in my interviews with Reddit moderators, I have found that Reddit comments are very rarely p</a:t>
            </a:r>
          </a:p>
        </p:txBody>
      </p:sp>
      <p:sp>
        <p:nvSpPr>
          <p:cNvPr id="4" name="Slide Number Placeholder 3"/>
          <p:cNvSpPr>
            <a:spLocks noGrp="1"/>
          </p:cNvSpPr>
          <p:nvPr>
            <p:ph type="sldNum" sz="quarter" idx="5"/>
          </p:nvPr>
        </p:nvSpPr>
        <p:spPr/>
        <p:txBody>
          <a:bodyPr/>
          <a:lstStyle/>
          <a:p>
            <a:fld id="{2B6E4561-3854-1D42-8891-52F0AA01ABED}" type="slidenum">
              <a:rPr lang="en-US" smtClean="0"/>
              <a:pPr/>
              <a:t>117</a:t>
            </a:fld>
            <a:endParaRPr lang="en-US" dirty="0"/>
          </a:p>
        </p:txBody>
      </p:sp>
    </p:spTree>
    <p:extLst>
      <p:ext uri="{BB962C8B-B14F-4D97-AF65-F5344CB8AC3E}">
        <p14:creationId xmlns:p14="http://schemas.microsoft.com/office/powerpoint/2010/main" val="2173936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xfrm>
            <a:off x="381000" y="685800"/>
            <a:ext cx="6096000" cy="3429000"/>
          </a:xfrm>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endParaRPr lang="en-US" sz="1800" b="0" i="0" kern="1200" dirty="0">
              <a:solidFill>
                <a:schemeClr val="tx1"/>
              </a:solidFill>
              <a:effectLst/>
              <a:latin typeface="Garamond" panose="02020404030301010803" pitchFamily="18" charset="0"/>
              <a:ea typeface="+mn-ea"/>
              <a:cs typeface="+mn-cs"/>
            </a:endParaRPr>
          </a:p>
        </p:txBody>
      </p:sp>
    </p:spTree>
    <p:extLst>
      <p:ext uri="{BB962C8B-B14F-4D97-AF65-F5344CB8AC3E}">
        <p14:creationId xmlns:p14="http://schemas.microsoft.com/office/powerpoint/2010/main" val="1264320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pPr>
              <a:defRPr sz="1200"/>
            </a:pPr>
            <a:r>
              <a:rPr lang="en-US" sz="2000" dirty="0"/>
              <a:t>During my doctoral studies, I have lead or contributed to a variety of projects related to</a:t>
            </a:r>
            <a:endParaRPr sz="2000" dirty="0"/>
          </a:p>
        </p:txBody>
      </p:sp>
    </p:spTree>
    <p:extLst>
      <p:ext uri="{BB962C8B-B14F-4D97-AF65-F5344CB8AC3E}">
        <p14:creationId xmlns:p14="http://schemas.microsoft.com/office/powerpoint/2010/main" val="228129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noFill/>
        </p:spPr>
        <p:txBody>
          <a:bodyPr anchor="b"/>
          <a:lstStyle>
            <a:lvl1pPr algn="ctr">
              <a:defRPr sz="6000" b="1" i="0">
                <a:solidFill>
                  <a:schemeClr val="tx1"/>
                </a:solidFill>
                <a:latin typeface="Avenir Next" panose="020B0503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a:solidFill>
            <a:schemeClr val="bg1">
              <a:alpha val="0"/>
            </a:schemeClr>
          </a:solidFill>
        </p:spPr>
        <p:txBody>
          <a:bodyPr>
            <a:normAutofit/>
          </a:bodyPr>
          <a:lstStyle>
            <a:lvl1pPr marL="0" indent="0" algn="ctr">
              <a:buNone/>
              <a:defRPr sz="3200">
                <a:latin typeface="Avenir Next" panose="020B050302020202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7BC7E6F-5AE2-0549-8F8A-8FD8A15FFEE8}" type="datetime1">
              <a:rPr lang="en-US" smtClean="0"/>
              <a:t>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B84EA-720A-924D-995C-2965551D1999}" type="slidenum">
              <a:rPr lang="en-US" smtClean="0"/>
              <a:t>‹#›</a:t>
            </a:fld>
            <a:endParaRPr lang="en-US" dirty="0"/>
          </a:p>
        </p:txBody>
      </p:sp>
    </p:spTree>
    <p:extLst>
      <p:ext uri="{BB962C8B-B14F-4D97-AF65-F5344CB8AC3E}">
        <p14:creationId xmlns:p14="http://schemas.microsoft.com/office/powerpoint/2010/main" val="4275493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930EA62-7D0A-5649-B4C3-68C72CC8557E}" type="datetime1">
              <a:rPr lang="en-US" smtClean="0"/>
              <a:t>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1416151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7B2829C-93D0-424F-A7E9-6B8235D72847}" type="datetime1">
              <a:rPr lang="en-US" smtClean="0"/>
              <a:t>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2410802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008188" y="1151930"/>
            <a:ext cx="8175625" cy="2321719"/>
          </a:xfrm>
          <a:prstGeom prst="rect">
            <a:avLst/>
          </a:prstGeom>
        </p:spPr>
        <p:txBody>
          <a:bodyPr anchor="b"/>
          <a:lstStyle/>
          <a:p>
            <a:r>
              <a:t>Title Text</a:t>
            </a:r>
          </a:p>
        </p:txBody>
      </p:sp>
      <p:sp>
        <p:nvSpPr>
          <p:cNvPr id="12" name="Body Level One…"/>
          <p:cNvSpPr txBox="1">
            <a:spLocks noGrp="1"/>
          </p:cNvSpPr>
          <p:nvPr>
            <p:ph type="body" sz="quarter" idx="1"/>
          </p:nvPr>
        </p:nvSpPr>
        <p:spPr>
          <a:xfrm>
            <a:off x="2008188" y="3545086"/>
            <a:ext cx="8175625" cy="794743"/>
          </a:xfrm>
          <a:prstGeom prst="rect">
            <a:avLst/>
          </a:prstGeom>
        </p:spPr>
        <p:txBody>
          <a:bodyPr anchor="t"/>
          <a:lstStyle>
            <a:lvl1pPr marL="0" indent="0" algn="ctr">
              <a:spcBef>
                <a:spcPts val="0"/>
              </a:spcBef>
              <a:buSzTx/>
              <a:buNone/>
              <a:defRPr sz="2592"/>
            </a:lvl1pPr>
            <a:lvl2pPr marL="0" indent="0" algn="ctr">
              <a:spcBef>
                <a:spcPts val="0"/>
              </a:spcBef>
              <a:buSzTx/>
              <a:buNone/>
              <a:defRPr sz="2592"/>
            </a:lvl2pPr>
            <a:lvl3pPr marL="0" indent="0" algn="ctr">
              <a:spcBef>
                <a:spcPts val="0"/>
              </a:spcBef>
              <a:buSzTx/>
              <a:buNone/>
              <a:defRPr sz="2592"/>
            </a:lvl3pPr>
            <a:lvl4pPr marL="0" indent="0" algn="ctr">
              <a:spcBef>
                <a:spcPts val="0"/>
              </a:spcBef>
              <a:buSzTx/>
              <a:buNone/>
              <a:defRPr sz="2592"/>
            </a:lvl4pPr>
            <a:lvl5pPr marL="0" indent="0" algn="ctr">
              <a:spcBef>
                <a:spcPts val="0"/>
              </a:spcBef>
              <a:buSzTx/>
              <a:buNone/>
              <a:defRPr sz="2592"/>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5966225" y="6536531"/>
            <a:ext cx="227760" cy="243085"/>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132618310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2283256" y="203273"/>
            <a:ext cx="7620002" cy="4574382"/>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2008188" y="4723805"/>
            <a:ext cx="8175625" cy="1000126"/>
          </a:xfrm>
          <a:prstGeom prst="rect">
            <a:avLst/>
          </a:prstGeom>
        </p:spPr>
        <p:txBody>
          <a:bodyPr anchor="b"/>
          <a:lstStyle/>
          <a:p>
            <a:r>
              <a:t>Title Text</a:t>
            </a:r>
          </a:p>
        </p:txBody>
      </p:sp>
      <p:sp>
        <p:nvSpPr>
          <p:cNvPr id="22" name="Body Level One…"/>
          <p:cNvSpPr txBox="1">
            <a:spLocks noGrp="1"/>
          </p:cNvSpPr>
          <p:nvPr>
            <p:ph type="body" sz="quarter" idx="1"/>
          </p:nvPr>
        </p:nvSpPr>
        <p:spPr>
          <a:xfrm>
            <a:off x="2008188" y="5732859"/>
            <a:ext cx="8175625" cy="794743"/>
          </a:xfrm>
          <a:prstGeom prst="rect">
            <a:avLst/>
          </a:prstGeom>
        </p:spPr>
        <p:txBody>
          <a:bodyPr anchor="t"/>
          <a:lstStyle>
            <a:lvl1pPr marL="0" indent="0" algn="ctr">
              <a:spcBef>
                <a:spcPts val="0"/>
              </a:spcBef>
              <a:buSzTx/>
              <a:buNone/>
              <a:defRPr sz="2592"/>
            </a:lvl1pPr>
            <a:lvl2pPr marL="0" indent="0" algn="ctr">
              <a:spcBef>
                <a:spcPts val="0"/>
              </a:spcBef>
              <a:buSzTx/>
              <a:buNone/>
              <a:defRPr sz="2592"/>
            </a:lvl2pPr>
            <a:lvl3pPr marL="0" indent="0" algn="ctr">
              <a:spcBef>
                <a:spcPts val="0"/>
              </a:spcBef>
              <a:buSzTx/>
              <a:buNone/>
              <a:defRPr sz="2592"/>
            </a:lvl3pPr>
            <a:lvl4pPr marL="0" indent="0" algn="ctr">
              <a:spcBef>
                <a:spcPts val="0"/>
              </a:spcBef>
              <a:buSzTx/>
              <a:buNone/>
              <a:defRPr sz="2592"/>
            </a:lvl4pPr>
            <a:lvl5pPr marL="0" indent="0" algn="ctr">
              <a:spcBef>
                <a:spcPts val="0"/>
              </a:spcBef>
              <a:buSzTx/>
              <a:buNone/>
              <a:defRPr sz="2592"/>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9211296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2008188" y="2268140"/>
            <a:ext cx="8175625" cy="232172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377274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2784574" y="431602"/>
            <a:ext cx="9688712" cy="5813227"/>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760140" y="446484"/>
            <a:ext cx="4167189" cy="2803923"/>
          </a:xfrm>
          <a:prstGeom prst="rect">
            <a:avLst/>
          </a:prstGeom>
        </p:spPr>
        <p:txBody>
          <a:bodyPr anchor="b"/>
          <a:lstStyle>
            <a:lvl1pPr>
              <a:defRPr sz="4147"/>
            </a:lvl1pPr>
          </a:lstStyle>
          <a:p>
            <a:r>
              <a:t>Title Text</a:t>
            </a:r>
          </a:p>
        </p:txBody>
      </p:sp>
      <p:sp>
        <p:nvSpPr>
          <p:cNvPr id="40" name="Body Level One…"/>
          <p:cNvSpPr txBox="1">
            <a:spLocks noGrp="1"/>
          </p:cNvSpPr>
          <p:nvPr>
            <p:ph type="body" sz="quarter" idx="1"/>
          </p:nvPr>
        </p:nvSpPr>
        <p:spPr>
          <a:xfrm>
            <a:off x="1760140" y="3321843"/>
            <a:ext cx="4167189" cy="2893220"/>
          </a:xfrm>
          <a:prstGeom prst="rect">
            <a:avLst/>
          </a:prstGeom>
        </p:spPr>
        <p:txBody>
          <a:bodyPr anchor="t"/>
          <a:lstStyle>
            <a:lvl1pPr marL="0" indent="0" algn="ctr">
              <a:spcBef>
                <a:spcPts val="0"/>
              </a:spcBef>
              <a:buSzTx/>
              <a:buNone/>
              <a:defRPr sz="2592"/>
            </a:lvl1pPr>
            <a:lvl2pPr marL="0" indent="0" algn="ctr">
              <a:spcBef>
                <a:spcPts val="0"/>
              </a:spcBef>
              <a:buSzTx/>
              <a:buNone/>
              <a:defRPr sz="2592"/>
            </a:lvl2pPr>
            <a:lvl3pPr marL="0" indent="0" algn="ctr">
              <a:spcBef>
                <a:spcPts val="0"/>
              </a:spcBef>
              <a:buSzTx/>
              <a:buNone/>
              <a:defRPr sz="2592"/>
            </a:lvl3pPr>
            <a:lvl4pPr marL="0" indent="0" algn="ctr">
              <a:spcBef>
                <a:spcPts val="0"/>
              </a:spcBef>
              <a:buSzTx/>
              <a:buNone/>
              <a:defRPr sz="2592"/>
            </a:lvl4pPr>
            <a:lvl5pPr marL="0" indent="0" algn="ctr">
              <a:spcBef>
                <a:spcPts val="0"/>
              </a:spcBef>
              <a:buSzTx/>
              <a:buNone/>
              <a:defRPr sz="2592"/>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7516703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3881282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3731149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4208363" y="1818679"/>
            <a:ext cx="7366994" cy="4420196"/>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760140" y="1821656"/>
            <a:ext cx="4167189" cy="4420196"/>
          </a:xfrm>
          <a:prstGeom prst="rect">
            <a:avLst/>
          </a:prstGeom>
        </p:spPr>
        <p:txBody>
          <a:bodyPr/>
          <a:lstStyle>
            <a:lvl1pPr marL="232780" indent="-232780">
              <a:spcBef>
                <a:spcPts val="2246"/>
              </a:spcBef>
              <a:defRPr sz="1901"/>
            </a:lvl1pPr>
            <a:lvl2pPr marL="529045" indent="-232780">
              <a:spcBef>
                <a:spcPts val="2246"/>
              </a:spcBef>
              <a:defRPr sz="1901"/>
            </a:lvl2pPr>
            <a:lvl3pPr marL="825311" indent="-232780">
              <a:spcBef>
                <a:spcPts val="2246"/>
              </a:spcBef>
              <a:defRPr sz="1901"/>
            </a:lvl3pPr>
            <a:lvl4pPr marL="1121577" indent="-232780">
              <a:spcBef>
                <a:spcPts val="2246"/>
              </a:spcBef>
              <a:defRPr sz="1901"/>
            </a:lvl4pPr>
            <a:lvl5pPr marL="1417842" indent="-232780">
              <a:spcBef>
                <a:spcPts val="2246"/>
              </a:spcBef>
              <a:defRPr sz="1901"/>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5966225" y="6536531"/>
            <a:ext cx="259820" cy="243085"/>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04971952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760140" y="892968"/>
            <a:ext cx="8671720" cy="507206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3796345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solidFill>
            <a:schemeClr val="bg1"/>
          </a:solidFill>
        </p:spPr>
        <p:txBody>
          <a:bodyPr anchor="ctr"/>
          <a:lstStyle>
            <a:lvl1pPr>
              <a:defRPr b="0" i="0">
                <a:latin typeface="Avenir Next" panose="020B0503020202020204" pitchFamily="34" charset="0"/>
                <a:ea typeface="Verdana" panose="020B0604030504040204" pitchFamily="34" charset="0"/>
                <a:cs typeface="Verdana" panose="020B0604030504040204" pitchFamily="34" charset="0"/>
              </a:defRPr>
            </a:lvl1pPr>
            <a:lvl2pPr>
              <a:defRPr b="0" i="0">
                <a:latin typeface="Avenir Next" panose="020B0503020202020204" pitchFamily="34" charset="0"/>
                <a:ea typeface="Verdana" panose="020B0604030504040204" pitchFamily="34" charset="0"/>
                <a:cs typeface="Verdana" panose="020B0604030504040204" pitchFamily="34" charset="0"/>
              </a:defRPr>
            </a:lvl2pPr>
            <a:lvl3pPr>
              <a:defRPr b="0" i="0">
                <a:latin typeface="Avenir Next" panose="020B0503020202020204" pitchFamily="34" charset="0"/>
                <a:ea typeface="Verdana" panose="020B0604030504040204" pitchFamily="34" charset="0"/>
                <a:cs typeface="Verdana" panose="020B0604030504040204" pitchFamily="34" charset="0"/>
              </a:defRPr>
            </a:lvl3pPr>
            <a:lvl4pPr>
              <a:defRPr b="0" i="0">
                <a:latin typeface="Avenir Next" panose="020B0503020202020204" pitchFamily="34" charset="0"/>
                <a:ea typeface="Verdana" panose="020B0604030504040204" pitchFamily="34" charset="0"/>
                <a:cs typeface="Verdana" panose="020B0604030504040204" pitchFamily="34" charset="0"/>
              </a:defRPr>
            </a:lvl4pPr>
            <a:lvl5pPr>
              <a:defRPr b="0" i="0">
                <a:latin typeface="Avenir Next" panose="020B050302020202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noFill/>
        </p:spPr>
        <p:txBody>
          <a:bodyPr/>
          <a:lstStyle>
            <a:lvl1pPr>
              <a:defRPr b="1" i="0">
                <a:solidFill>
                  <a:schemeClr val="tx1"/>
                </a:solidFill>
                <a:latin typeface="Avenir Next" panose="020B0503020202020204" pitchFamily="34" charset="0"/>
              </a:defRPr>
            </a:lvl1pPr>
          </a:lstStyle>
          <a:p>
            <a:r>
              <a:rPr lang="en-US" dirty="0"/>
              <a:t>Click to edit Master title style</a:t>
            </a:r>
          </a:p>
        </p:txBody>
      </p:sp>
      <p:sp>
        <p:nvSpPr>
          <p:cNvPr id="4" name="Date Placeholder 3"/>
          <p:cNvSpPr>
            <a:spLocks noGrp="1"/>
          </p:cNvSpPr>
          <p:nvPr>
            <p:ph type="dt" sz="half" idx="10"/>
          </p:nvPr>
        </p:nvSpPr>
        <p:spPr/>
        <p:txBody>
          <a:bodyPr/>
          <a:lstStyle/>
          <a:p>
            <a:fld id="{B896EB16-0486-EF4C-B7A0-F86A35B910B9}" type="datetime1">
              <a:rPr lang="en-US" smtClean="0"/>
              <a:t>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B84EA-720A-924D-995C-2965551D1999}" type="slidenum">
              <a:rPr lang="en-US" smtClean="0"/>
              <a:t>‹#›</a:t>
            </a:fld>
            <a:endParaRPr lang="en-US" dirty="0"/>
          </a:p>
        </p:txBody>
      </p:sp>
    </p:spTree>
    <p:extLst>
      <p:ext uri="{BB962C8B-B14F-4D97-AF65-F5344CB8AC3E}">
        <p14:creationId xmlns:p14="http://schemas.microsoft.com/office/powerpoint/2010/main" val="22629841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234906" y="3536156"/>
            <a:ext cx="4730272" cy="2839641"/>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096000" y="625079"/>
            <a:ext cx="4583907" cy="275034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839391" y="625078"/>
            <a:ext cx="9361289" cy="5616774"/>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645985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008188" y="4473774"/>
            <a:ext cx="8175625" cy="321469"/>
          </a:xfrm>
          <a:prstGeom prst="rect">
            <a:avLst/>
          </a:prstGeom>
        </p:spPr>
        <p:txBody>
          <a:bodyPr anchor="t">
            <a:spAutoFit/>
          </a:bodyPr>
          <a:lstStyle>
            <a:lvl1pPr marL="0" indent="0" algn="ctr">
              <a:spcBef>
                <a:spcPts val="0"/>
              </a:spcBef>
              <a:buSzTx/>
              <a:buNone/>
              <a:defRPr sz="1555" i="1"/>
            </a:lvl1pPr>
          </a:lstStyle>
          <a:p>
            <a:r>
              <a:t>–Johnny Appleseed</a:t>
            </a:r>
          </a:p>
        </p:txBody>
      </p:sp>
      <p:sp>
        <p:nvSpPr>
          <p:cNvPr id="94" name="“Type a quote here.”"/>
          <p:cNvSpPr txBox="1">
            <a:spLocks noGrp="1"/>
          </p:cNvSpPr>
          <p:nvPr>
            <p:ph type="body" sz="quarter" idx="14"/>
          </p:nvPr>
        </p:nvSpPr>
        <p:spPr>
          <a:xfrm>
            <a:off x="2008188" y="3000375"/>
            <a:ext cx="8175625" cy="428626"/>
          </a:xfrm>
          <a:prstGeom prst="rect">
            <a:avLst/>
          </a:prstGeom>
        </p:spPr>
        <p:txBody>
          <a:bodyPr>
            <a:spAutoFit/>
          </a:bodyPr>
          <a:lstStyle>
            <a:lvl1pPr marL="0" indent="0" algn="ctr">
              <a:spcBef>
                <a:spcPts val="0"/>
              </a:spcBef>
              <a:buSzTx/>
              <a:buNone/>
              <a:defRPr>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2649037"/>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273928" y="0"/>
            <a:ext cx="11644146" cy="6991946"/>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23568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9310776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_Title - Center">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2008188" y="2268140"/>
            <a:ext cx="8175625" cy="2321720"/>
          </a:xfrm>
          <a:prstGeom prst="rect">
            <a:avLst/>
          </a:prstGeom>
        </p:spPr>
        <p:txBody>
          <a:bodyPr/>
          <a:lstStyle>
            <a:lvl1pPr>
              <a:defRPr>
                <a:latin typeface="Helvetica Light"/>
                <a:ea typeface="Helvetica Light"/>
                <a:cs typeface="Helvetica Light"/>
                <a:sym typeface="Helvetica Light"/>
              </a:defRPr>
            </a:lvl1pPr>
          </a:lstStyle>
          <a:p>
            <a:r>
              <a:t>Title Text</a:t>
            </a:r>
          </a:p>
        </p:txBody>
      </p:sp>
      <p:sp>
        <p:nvSpPr>
          <p:cNvPr id="118" name="Slide Number"/>
          <p:cNvSpPr txBox="1">
            <a:spLocks noGrp="1"/>
          </p:cNvSpPr>
          <p:nvPr>
            <p:ph type="sldNum" sz="quarter" idx="2"/>
          </p:nvPr>
        </p:nvSpPr>
        <p:spPr>
          <a:xfrm>
            <a:off x="5950353" y="6505276"/>
            <a:ext cx="291880" cy="269694"/>
          </a:xfrm>
          <a:prstGeom prst="rect">
            <a:avLst/>
          </a:prstGeom>
        </p:spPr>
        <p:txBody>
          <a:bodyPr/>
          <a:lstStyle>
            <a:lvl1pPr>
              <a:defRPr sz="121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10102198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_Photo">
    <p:spTree>
      <p:nvGrpSpPr>
        <p:cNvPr id="1" name=""/>
        <p:cNvGrpSpPr/>
        <p:nvPr/>
      </p:nvGrpSpPr>
      <p:grpSpPr>
        <a:xfrm>
          <a:off x="0" y="0"/>
          <a:ext cx="0" cy="0"/>
          <a:chOff x="0" y="0"/>
          <a:chExt cx="0" cy="0"/>
        </a:xfrm>
      </p:grpSpPr>
      <p:sp>
        <p:nvSpPr>
          <p:cNvPr id="125" name="Image"/>
          <p:cNvSpPr>
            <a:spLocks noGrp="1"/>
          </p:cNvSpPr>
          <p:nvPr>
            <p:ph type="pic" idx="13"/>
          </p:nvPr>
        </p:nvSpPr>
        <p:spPr>
          <a:xfrm>
            <a:off x="381000" y="0"/>
            <a:ext cx="11900052" cy="7143750"/>
          </a:xfrm>
          <a:prstGeom prst="rect">
            <a:avLst/>
          </a:prstGeom>
        </p:spPr>
        <p:txBody>
          <a:bodyPr lIns="91439" tIns="45719" rIns="91439" bIns="45719" anchor="t">
            <a:noAutofit/>
          </a:bodyPr>
          <a:lstStyle/>
          <a:p>
            <a:endParaRPr/>
          </a:p>
        </p:txBody>
      </p:sp>
      <p:sp>
        <p:nvSpPr>
          <p:cNvPr id="126" name="Slide Number"/>
          <p:cNvSpPr txBox="1">
            <a:spLocks noGrp="1"/>
          </p:cNvSpPr>
          <p:nvPr>
            <p:ph type="sldNum" sz="quarter" idx="2"/>
          </p:nvPr>
        </p:nvSpPr>
        <p:spPr>
          <a:xfrm>
            <a:off x="5950353" y="6505276"/>
            <a:ext cx="291880" cy="269694"/>
          </a:xfrm>
          <a:prstGeom prst="rect">
            <a:avLst/>
          </a:prstGeom>
        </p:spPr>
        <p:txBody>
          <a:bodyPr/>
          <a:lstStyle>
            <a:lvl1pPr>
              <a:defRPr sz="121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13643602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Quote">
    <p:spTree>
      <p:nvGrpSpPr>
        <p:cNvPr id="1" name=""/>
        <p:cNvGrpSpPr/>
        <p:nvPr/>
      </p:nvGrpSpPr>
      <p:grpSpPr>
        <a:xfrm>
          <a:off x="0" y="0"/>
          <a:ext cx="0" cy="0"/>
          <a:chOff x="0" y="0"/>
          <a:chExt cx="0" cy="0"/>
        </a:xfrm>
      </p:grpSpPr>
      <p:sp>
        <p:nvSpPr>
          <p:cNvPr id="133" name="–Johnny Appleseed"/>
          <p:cNvSpPr txBox="1">
            <a:spLocks noGrp="1"/>
          </p:cNvSpPr>
          <p:nvPr>
            <p:ph type="body" sz="quarter" idx="13"/>
          </p:nvPr>
        </p:nvSpPr>
        <p:spPr>
          <a:xfrm>
            <a:off x="2008188" y="4473773"/>
            <a:ext cx="8175625" cy="330400"/>
          </a:xfrm>
          <a:prstGeom prst="rect">
            <a:avLst/>
          </a:prstGeom>
        </p:spPr>
        <p:txBody>
          <a:bodyPr anchor="t">
            <a:spAutoFit/>
          </a:bodyPr>
          <a:lstStyle>
            <a:lvl1pPr marL="0" indent="0" algn="ctr">
              <a:spcBef>
                <a:spcPts val="0"/>
              </a:spcBef>
              <a:buSzTx/>
              <a:buNone/>
              <a:defRPr sz="1555">
                <a:latin typeface="Helvetica"/>
                <a:ea typeface="Helvetica"/>
                <a:cs typeface="Helvetica"/>
                <a:sym typeface="Helvetica"/>
              </a:defRPr>
            </a:lvl1pPr>
          </a:lstStyle>
          <a:p>
            <a:r>
              <a:t>–Johnny Appleseed</a:t>
            </a:r>
          </a:p>
        </p:txBody>
      </p:sp>
      <p:sp>
        <p:nvSpPr>
          <p:cNvPr id="134" name="“Type a quote here.”"/>
          <p:cNvSpPr txBox="1">
            <a:spLocks noGrp="1"/>
          </p:cNvSpPr>
          <p:nvPr>
            <p:ph type="body" sz="quarter" idx="14"/>
          </p:nvPr>
        </p:nvSpPr>
        <p:spPr>
          <a:xfrm>
            <a:off x="2008188" y="3000075"/>
            <a:ext cx="8175625" cy="482804"/>
          </a:xfrm>
          <a:prstGeom prst="rect">
            <a:avLst/>
          </a:prstGeom>
        </p:spPr>
        <p:txBody>
          <a:bodyPr>
            <a:spAutoFit/>
          </a:bodyPr>
          <a:lstStyle>
            <a:lvl1pPr marL="0" indent="0" algn="ctr">
              <a:spcBef>
                <a:spcPts val="0"/>
              </a:spcBef>
              <a:buSzTx/>
              <a:buNone/>
              <a:defRPr sz="2592">
                <a:latin typeface="Helvetica Light"/>
                <a:ea typeface="Helvetica Light"/>
                <a:cs typeface="Helvetica Light"/>
                <a:sym typeface="Helvetica Light"/>
              </a:defRPr>
            </a:lvl1pPr>
          </a:lstStyle>
          <a:p>
            <a:r>
              <a:t>“Type a quote here.” </a:t>
            </a:r>
          </a:p>
        </p:txBody>
      </p:sp>
      <p:sp>
        <p:nvSpPr>
          <p:cNvPr id="135" name="Slide Number"/>
          <p:cNvSpPr txBox="1">
            <a:spLocks noGrp="1"/>
          </p:cNvSpPr>
          <p:nvPr>
            <p:ph type="sldNum" sz="quarter" idx="2"/>
          </p:nvPr>
        </p:nvSpPr>
        <p:spPr>
          <a:xfrm>
            <a:off x="5950353" y="6505276"/>
            <a:ext cx="291880" cy="269694"/>
          </a:xfrm>
          <a:prstGeom prst="rect">
            <a:avLst/>
          </a:prstGeom>
        </p:spPr>
        <p:txBody>
          <a:bodyPr/>
          <a:lstStyle>
            <a:lvl1pPr>
              <a:defRPr sz="121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900667602"/>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142" name="Title Text"/>
          <p:cNvSpPr txBox="1">
            <a:spLocks noGrp="1"/>
          </p:cNvSpPr>
          <p:nvPr>
            <p:ph type="title"/>
          </p:nvPr>
        </p:nvSpPr>
        <p:spPr>
          <a:xfrm>
            <a:off x="1760140" y="312540"/>
            <a:ext cx="8671720" cy="1518047"/>
          </a:xfrm>
          <a:prstGeom prst="rect">
            <a:avLst/>
          </a:prstGeom>
        </p:spPr>
        <p:txBody>
          <a:bodyPr/>
          <a:lstStyle>
            <a:lvl1pPr>
              <a:defRPr>
                <a:latin typeface="Helvetica Light"/>
                <a:ea typeface="Helvetica Light"/>
                <a:cs typeface="Helvetica Light"/>
                <a:sym typeface="Helvetica Light"/>
              </a:defRPr>
            </a:lvl1pPr>
          </a:lstStyle>
          <a:p>
            <a:r>
              <a:t>Title Text</a:t>
            </a:r>
          </a:p>
        </p:txBody>
      </p:sp>
      <p:sp>
        <p:nvSpPr>
          <p:cNvPr id="143" name="Body Level One…"/>
          <p:cNvSpPr txBox="1">
            <a:spLocks noGrp="1"/>
          </p:cNvSpPr>
          <p:nvPr>
            <p:ph type="body" idx="1"/>
          </p:nvPr>
        </p:nvSpPr>
        <p:spPr>
          <a:xfrm>
            <a:off x="1760140" y="1830585"/>
            <a:ext cx="8671720" cy="4420196"/>
          </a:xfrm>
          <a:prstGeom prst="rect">
            <a:avLst/>
          </a:prstGeom>
        </p:spPr>
        <p:txBody>
          <a:bodyPr/>
          <a:lstStyle>
            <a:lvl1pPr marL="298704" indent="-298704">
              <a:buSzPct val="75000"/>
              <a:defRPr sz="2419">
                <a:latin typeface="Helvetica Light"/>
                <a:ea typeface="Helvetica Light"/>
                <a:cs typeface="Helvetica Light"/>
                <a:sym typeface="Helvetica Light"/>
              </a:defRPr>
            </a:lvl1pPr>
            <a:lvl2pPr marL="682752" indent="-298704">
              <a:buSzPct val="75000"/>
              <a:defRPr sz="2419">
                <a:latin typeface="Helvetica Light"/>
                <a:ea typeface="Helvetica Light"/>
                <a:cs typeface="Helvetica Light"/>
                <a:sym typeface="Helvetica Light"/>
              </a:defRPr>
            </a:lvl2pPr>
            <a:lvl3pPr marL="1066800" indent="-298704">
              <a:buSzPct val="75000"/>
              <a:defRPr sz="2419">
                <a:latin typeface="Helvetica Light"/>
                <a:ea typeface="Helvetica Light"/>
                <a:cs typeface="Helvetica Light"/>
                <a:sym typeface="Helvetica Light"/>
              </a:defRPr>
            </a:lvl3pPr>
            <a:lvl4pPr marL="1450848" indent="-298704">
              <a:buSzPct val="75000"/>
              <a:defRPr sz="2419">
                <a:latin typeface="Helvetica Light"/>
                <a:ea typeface="Helvetica Light"/>
                <a:cs typeface="Helvetica Light"/>
                <a:sym typeface="Helvetica Light"/>
              </a:defRPr>
            </a:lvl4pPr>
            <a:lvl5pPr marL="1834896" indent="-298704">
              <a:buSzPct val="75000"/>
              <a:defRPr sz="2419">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44" name="Slide Number"/>
          <p:cNvSpPr txBox="1">
            <a:spLocks noGrp="1"/>
          </p:cNvSpPr>
          <p:nvPr>
            <p:ph type="sldNum" sz="quarter" idx="2"/>
          </p:nvPr>
        </p:nvSpPr>
        <p:spPr>
          <a:xfrm>
            <a:off x="5950353" y="6505276"/>
            <a:ext cx="291880" cy="269694"/>
          </a:xfrm>
          <a:prstGeom prst="rect">
            <a:avLst/>
          </a:prstGeom>
        </p:spPr>
        <p:txBody>
          <a:bodyPr/>
          <a:lstStyle>
            <a:lvl1pPr>
              <a:defRPr sz="121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310244389"/>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Bullets">
    <p:spTree>
      <p:nvGrpSpPr>
        <p:cNvPr id="1" name=""/>
        <p:cNvGrpSpPr/>
        <p:nvPr/>
      </p:nvGrpSpPr>
      <p:grpSpPr>
        <a:xfrm>
          <a:off x="0" y="0"/>
          <a:ext cx="0" cy="0"/>
          <a:chOff x="0" y="0"/>
          <a:chExt cx="0" cy="0"/>
        </a:xfrm>
      </p:grpSpPr>
      <p:sp>
        <p:nvSpPr>
          <p:cNvPr id="151" name="Body Level One…"/>
          <p:cNvSpPr txBox="1">
            <a:spLocks noGrp="1"/>
          </p:cNvSpPr>
          <p:nvPr>
            <p:ph type="body" idx="1"/>
          </p:nvPr>
        </p:nvSpPr>
        <p:spPr>
          <a:xfrm>
            <a:off x="1760140" y="892968"/>
            <a:ext cx="8671720" cy="5072064"/>
          </a:xfrm>
          <a:prstGeom prst="rect">
            <a:avLst/>
          </a:prstGeom>
        </p:spPr>
        <p:txBody>
          <a:bodyPr/>
          <a:lstStyle>
            <a:lvl1pPr marL="298704" indent="-298704">
              <a:buSzPct val="75000"/>
              <a:defRPr sz="2419">
                <a:latin typeface="Helvetica Light"/>
                <a:ea typeface="Helvetica Light"/>
                <a:cs typeface="Helvetica Light"/>
                <a:sym typeface="Helvetica Light"/>
              </a:defRPr>
            </a:lvl1pPr>
            <a:lvl2pPr marL="682752" indent="-298704">
              <a:buSzPct val="75000"/>
              <a:defRPr sz="2419">
                <a:latin typeface="Helvetica Light"/>
                <a:ea typeface="Helvetica Light"/>
                <a:cs typeface="Helvetica Light"/>
                <a:sym typeface="Helvetica Light"/>
              </a:defRPr>
            </a:lvl2pPr>
            <a:lvl3pPr marL="1066800" indent="-298704">
              <a:buSzPct val="75000"/>
              <a:defRPr sz="2419">
                <a:latin typeface="Helvetica Light"/>
                <a:ea typeface="Helvetica Light"/>
                <a:cs typeface="Helvetica Light"/>
                <a:sym typeface="Helvetica Light"/>
              </a:defRPr>
            </a:lvl3pPr>
            <a:lvl4pPr marL="1450848" indent="-298704">
              <a:buSzPct val="75000"/>
              <a:defRPr sz="2419">
                <a:latin typeface="Helvetica Light"/>
                <a:ea typeface="Helvetica Light"/>
                <a:cs typeface="Helvetica Light"/>
                <a:sym typeface="Helvetica Light"/>
              </a:defRPr>
            </a:lvl4pPr>
            <a:lvl5pPr marL="1834896" indent="-298704">
              <a:buSzPct val="75000"/>
              <a:defRPr sz="2419">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52" name="Slide Number"/>
          <p:cNvSpPr txBox="1">
            <a:spLocks noGrp="1"/>
          </p:cNvSpPr>
          <p:nvPr>
            <p:ph type="sldNum" sz="quarter" idx="2"/>
          </p:nvPr>
        </p:nvSpPr>
        <p:spPr>
          <a:xfrm>
            <a:off x="5950353" y="6505276"/>
            <a:ext cx="291880" cy="269694"/>
          </a:xfrm>
          <a:prstGeom prst="rect">
            <a:avLst/>
          </a:prstGeom>
        </p:spPr>
        <p:txBody>
          <a:bodyPr/>
          <a:lstStyle>
            <a:lvl1pPr>
              <a:defRPr sz="121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32786949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Title - Top">
    <p:spTree>
      <p:nvGrpSpPr>
        <p:cNvPr id="1" name=""/>
        <p:cNvGrpSpPr/>
        <p:nvPr/>
      </p:nvGrpSpPr>
      <p:grpSpPr>
        <a:xfrm>
          <a:off x="0" y="0"/>
          <a:ext cx="0" cy="0"/>
          <a:chOff x="0" y="0"/>
          <a:chExt cx="0" cy="0"/>
        </a:xfrm>
      </p:grpSpPr>
      <p:sp>
        <p:nvSpPr>
          <p:cNvPr id="159" name="Title Text"/>
          <p:cNvSpPr txBox="1">
            <a:spLocks noGrp="1"/>
          </p:cNvSpPr>
          <p:nvPr>
            <p:ph type="title"/>
          </p:nvPr>
        </p:nvSpPr>
        <p:spPr>
          <a:xfrm>
            <a:off x="1760140" y="312540"/>
            <a:ext cx="8671720" cy="1518047"/>
          </a:xfrm>
          <a:prstGeom prst="rect">
            <a:avLst/>
          </a:prstGeom>
        </p:spPr>
        <p:txBody>
          <a:bodyPr/>
          <a:lstStyle>
            <a:lvl1pPr>
              <a:defRPr>
                <a:latin typeface="Helvetica Light"/>
                <a:ea typeface="Helvetica Light"/>
                <a:cs typeface="Helvetica Light"/>
                <a:sym typeface="Helvetica Light"/>
              </a:defRPr>
            </a:lvl1pPr>
          </a:lstStyle>
          <a:p>
            <a:r>
              <a:t>Title Text</a:t>
            </a:r>
          </a:p>
        </p:txBody>
      </p:sp>
      <p:sp>
        <p:nvSpPr>
          <p:cNvPr id="160" name="Slide Number"/>
          <p:cNvSpPr txBox="1">
            <a:spLocks noGrp="1"/>
          </p:cNvSpPr>
          <p:nvPr>
            <p:ph type="sldNum" sz="quarter" idx="2"/>
          </p:nvPr>
        </p:nvSpPr>
        <p:spPr>
          <a:xfrm>
            <a:off x="5950353" y="6505276"/>
            <a:ext cx="291880" cy="269694"/>
          </a:xfrm>
          <a:prstGeom prst="rect">
            <a:avLst/>
          </a:prstGeom>
        </p:spPr>
        <p:txBody>
          <a:bodyPr/>
          <a:lstStyle>
            <a:lvl1pPr>
              <a:defRPr sz="121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58926171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2C4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noFill/>
        </p:spPr>
        <p:txBody>
          <a:bodyPr anchor="ctr">
            <a:normAutofit/>
          </a:bodyPr>
          <a:lstStyle>
            <a:lvl1pPr>
              <a:defRPr sz="5000">
                <a:solidFill>
                  <a:schemeClr val="bg1"/>
                </a:solidFill>
                <a:latin typeface="Avenir Next" panose="020B0503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3200">
                <a:solidFill>
                  <a:schemeClr val="bg1"/>
                </a:solidFill>
                <a:latin typeface="Avenir Next" panose="020B0503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0950321-3799-3245-8792-522EA8C8DDE3}" type="datetime1">
              <a:rPr lang="en-US" smtClean="0"/>
              <a:t>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30751044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2_Title - Center">
    <p:spTree>
      <p:nvGrpSpPr>
        <p:cNvPr id="1" name=""/>
        <p:cNvGrpSpPr/>
        <p:nvPr/>
      </p:nvGrpSpPr>
      <p:grpSpPr>
        <a:xfrm>
          <a:off x="0" y="0"/>
          <a:ext cx="0" cy="0"/>
          <a:chOff x="0" y="0"/>
          <a:chExt cx="0" cy="0"/>
        </a:xfrm>
      </p:grpSpPr>
      <p:sp>
        <p:nvSpPr>
          <p:cNvPr id="167" name="Title Text"/>
          <p:cNvSpPr txBox="1">
            <a:spLocks noGrp="1"/>
          </p:cNvSpPr>
          <p:nvPr>
            <p:ph type="title"/>
          </p:nvPr>
        </p:nvSpPr>
        <p:spPr>
          <a:xfrm>
            <a:off x="2416968" y="2384226"/>
            <a:ext cx="7358064" cy="2089548"/>
          </a:xfrm>
          <a:prstGeom prst="rect">
            <a:avLst/>
          </a:prstGeom>
        </p:spPr>
        <p:txBody>
          <a:bodyPr lIns="37207" tIns="37207" rIns="37207" bIns="37207"/>
          <a:lstStyle>
            <a:lvl1pPr>
              <a:defRPr>
                <a:latin typeface="Helvetica Light"/>
                <a:ea typeface="Helvetica Light"/>
                <a:cs typeface="Helvetica Light"/>
                <a:sym typeface="Helvetica Light"/>
              </a:defRPr>
            </a:lvl1pPr>
          </a:lstStyle>
          <a:p>
            <a:r>
              <a:t>Title Text</a:t>
            </a:r>
          </a:p>
        </p:txBody>
      </p:sp>
      <p:sp>
        <p:nvSpPr>
          <p:cNvPr id="168" name="Slide Number"/>
          <p:cNvSpPr txBox="1">
            <a:spLocks noGrp="1"/>
          </p:cNvSpPr>
          <p:nvPr>
            <p:ph type="sldNum" sz="quarter" idx="2"/>
          </p:nvPr>
        </p:nvSpPr>
        <p:spPr>
          <a:xfrm>
            <a:off x="5968375" y="6197649"/>
            <a:ext cx="251471" cy="234736"/>
          </a:xfrm>
          <a:prstGeom prst="rect">
            <a:avLst/>
          </a:prstGeom>
        </p:spPr>
        <p:txBody>
          <a:bodyPr lIns="37207" tIns="37207" rIns="37207" bIns="37207"/>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3872194994"/>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2_Title &amp; Bullets">
    <p:spTree>
      <p:nvGrpSpPr>
        <p:cNvPr id="1" name=""/>
        <p:cNvGrpSpPr/>
        <p:nvPr/>
      </p:nvGrpSpPr>
      <p:grpSpPr>
        <a:xfrm>
          <a:off x="0" y="0"/>
          <a:ext cx="0" cy="0"/>
          <a:chOff x="0" y="0"/>
          <a:chExt cx="0" cy="0"/>
        </a:xfrm>
      </p:grpSpPr>
      <p:sp>
        <p:nvSpPr>
          <p:cNvPr id="175" name="Title Text"/>
          <p:cNvSpPr txBox="1">
            <a:spLocks noGrp="1"/>
          </p:cNvSpPr>
          <p:nvPr>
            <p:ph type="title"/>
          </p:nvPr>
        </p:nvSpPr>
        <p:spPr>
          <a:xfrm>
            <a:off x="2193727" y="624185"/>
            <a:ext cx="7804548" cy="1366243"/>
          </a:xfrm>
          <a:prstGeom prst="rect">
            <a:avLst/>
          </a:prstGeom>
        </p:spPr>
        <p:txBody>
          <a:bodyPr lIns="37207" tIns="37207" rIns="37207" bIns="37207"/>
          <a:lstStyle>
            <a:lvl1pPr>
              <a:defRPr>
                <a:latin typeface="Helvetica Light"/>
                <a:ea typeface="Helvetica Light"/>
                <a:cs typeface="Helvetica Light"/>
                <a:sym typeface="Helvetica Light"/>
              </a:defRPr>
            </a:lvl1pPr>
          </a:lstStyle>
          <a:p>
            <a:r>
              <a:t>Title Text</a:t>
            </a:r>
          </a:p>
        </p:txBody>
      </p:sp>
      <p:sp>
        <p:nvSpPr>
          <p:cNvPr id="176" name="Body Level One…"/>
          <p:cNvSpPr txBox="1">
            <a:spLocks noGrp="1"/>
          </p:cNvSpPr>
          <p:nvPr>
            <p:ph type="body" sz="half" idx="1"/>
          </p:nvPr>
        </p:nvSpPr>
        <p:spPr>
          <a:xfrm>
            <a:off x="2193727" y="1990427"/>
            <a:ext cx="7804548" cy="3978177"/>
          </a:xfrm>
          <a:prstGeom prst="rect">
            <a:avLst/>
          </a:prstGeom>
        </p:spPr>
        <p:txBody>
          <a:bodyPr lIns="37207" tIns="37207" rIns="37207" bIns="37207"/>
          <a:lstStyle>
            <a:lvl1pPr marL="298704" indent="-298704">
              <a:buSzPct val="75000"/>
              <a:defRPr sz="2419">
                <a:latin typeface="Helvetica Light"/>
                <a:ea typeface="Helvetica Light"/>
                <a:cs typeface="Helvetica Light"/>
                <a:sym typeface="Helvetica Light"/>
              </a:defRPr>
            </a:lvl1pPr>
            <a:lvl2pPr marL="682752" indent="-298704">
              <a:buSzPct val="75000"/>
              <a:defRPr sz="2419">
                <a:latin typeface="Helvetica Light"/>
                <a:ea typeface="Helvetica Light"/>
                <a:cs typeface="Helvetica Light"/>
                <a:sym typeface="Helvetica Light"/>
              </a:defRPr>
            </a:lvl2pPr>
            <a:lvl3pPr marL="1066800" indent="-298704">
              <a:buSzPct val="75000"/>
              <a:defRPr sz="2419">
                <a:latin typeface="Helvetica Light"/>
                <a:ea typeface="Helvetica Light"/>
                <a:cs typeface="Helvetica Light"/>
                <a:sym typeface="Helvetica Light"/>
              </a:defRPr>
            </a:lvl3pPr>
            <a:lvl4pPr marL="1450848" indent="-298704">
              <a:buSzPct val="75000"/>
              <a:defRPr sz="2419">
                <a:latin typeface="Helvetica Light"/>
                <a:ea typeface="Helvetica Light"/>
                <a:cs typeface="Helvetica Light"/>
                <a:sym typeface="Helvetica Light"/>
              </a:defRPr>
            </a:lvl4pPr>
            <a:lvl5pPr marL="1834896" indent="-298704">
              <a:buSzPct val="75000"/>
              <a:defRPr sz="2419">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77" name="Slide Number"/>
          <p:cNvSpPr txBox="1">
            <a:spLocks noGrp="1"/>
          </p:cNvSpPr>
          <p:nvPr>
            <p:ph type="sldNum" sz="quarter" idx="2"/>
          </p:nvPr>
        </p:nvSpPr>
        <p:spPr>
          <a:xfrm>
            <a:off x="5968375" y="6197649"/>
            <a:ext cx="251471" cy="234736"/>
          </a:xfrm>
          <a:prstGeom prst="rect">
            <a:avLst/>
          </a:prstGeom>
        </p:spPr>
        <p:txBody>
          <a:bodyPr lIns="37207" tIns="37207" rIns="37207" bIns="37207"/>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3995504079"/>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002C4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noFill/>
        </p:spPr>
        <p:txBody>
          <a:bodyPr anchor="ctr">
            <a:normAutofit/>
          </a:bodyPr>
          <a:lstStyle>
            <a:lvl1pPr>
              <a:defRPr sz="5000">
                <a:solidFill>
                  <a:schemeClr val="bg1"/>
                </a:solidFill>
                <a:latin typeface="Avenir Next" panose="020B0503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3200">
                <a:solidFill>
                  <a:schemeClr val="bg1"/>
                </a:solidFill>
                <a:latin typeface="Avenir Next" panose="020B0503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0950321-3799-3245-8792-522EA8C8DDE3}" type="datetime1">
              <a:rPr lang="en-US" smtClean="0"/>
              <a:t>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2712924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b="1" i="0">
                <a:solidFill>
                  <a:schemeClr val="tx1"/>
                </a:solidFill>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F7FA7E0-8414-9140-A620-BD901B6ECB94}" type="datetime1">
              <a:rPr lang="en-US" smtClean="0"/>
              <a:t>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2489204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0543E14-38A2-BE4D-950C-3A796201900D}" type="datetime1">
              <a:rPr lang="en-US" smtClean="0"/>
              <a:t>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83409442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latin typeface="Avenir Next" panose="020B0503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34E19A17-9B3E-8846-87BC-89CB133E687A}" type="datetime1">
              <a:rPr lang="en-US" smtClean="0"/>
              <a:t>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807877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88A396-9121-F54A-97C2-93B5D4CF56C4}" type="datetime1">
              <a:rPr lang="en-US" smtClean="0"/>
              <a:t>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2487502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4BF4801-93CA-C24F-8054-975E0C941A0B}" type="datetime1">
              <a:rPr lang="en-US" smtClean="0"/>
              <a:t>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4045898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tx1"/>
                </a:solidFill>
              </a:defRPr>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A0543E14-38A2-BE4D-950C-3A796201900D}" type="datetime1">
              <a:rPr lang="en-US" smtClean="0"/>
              <a:t>2/4/20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27408972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Garamond" panose="02020404030301010803" pitchFamily="18" charset="0"/>
              </a:defRPr>
            </a:lvl1pPr>
          </a:lstStyle>
          <a:p>
            <a:fld id="{A0543E14-38A2-BE4D-950C-3A796201900D}" type="datetime1">
              <a:rPr lang="en-US" smtClean="0"/>
              <a:pPr/>
              <a:t>2/4/20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Garamond" panose="02020404030301010803" pitchFamily="18"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Garamond" panose="02020404030301010803" pitchFamily="18" charset="0"/>
              </a:defRPr>
            </a:lvl1pPr>
          </a:lstStyle>
          <a:p>
            <a:fld id="{EEBB84EA-720A-924D-995C-2965551D1999}" type="slidenum">
              <a:rPr lang="en-US" smtClean="0"/>
              <a:pPr/>
              <a:t>‹#›</a:t>
            </a:fld>
            <a:endParaRPr lang="en-US" dirty="0"/>
          </a:p>
        </p:txBody>
      </p:sp>
    </p:spTree>
    <p:extLst>
      <p:ext uri="{BB962C8B-B14F-4D97-AF65-F5344CB8AC3E}">
        <p14:creationId xmlns:p14="http://schemas.microsoft.com/office/powerpoint/2010/main" val="3783152569"/>
      </p:ext>
    </p:extLst>
  </p:cSld>
  <p:clrMap bg1="lt1" tx1="dk1" bg2="lt2" tx2="dk2" accent1="accent1" accent2="accent2" accent3="accent3" accent4="accent4" accent5="accent5" accent6="accent6" hlink="hlink" folHlink="folHlink"/>
  <p:sldLayoutIdLst>
    <p:sldLayoutId id="2147484167" r:id="rId1"/>
    <p:sldLayoutId id="2147484168" r:id="rId2"/>
    <p:sldLayoutId id="2147484169" r:id="rId3"/>
    <p:sldLayoutId id="2147484170" r:id="rId4"/>
    <p:sldLayoutId id="2147484171" r:id="rId5"/>
    <p:sldLayoutId id="2147484172" r:id="rId6"/>
    <p:sldLayoutId id="2147484173" r:id="rId7"/>
    <p:sldLayoutId id="2147484174" r:id="rId8"/>
    <p:sldLayoutId id="2147484175" r:id="rId9"/>
    <p:sldLayoutId id="2147484176" r:id="rId10"/>
    <p:sldLayoutId id="2147484177" r:id="rId11"/>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60140" y="178593"/>
            <a:ext cx="8671720" cy="151804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341" tIns="41341" rIns="41341" bIns="41341" anchor="ctr">
            <a:normAutofit/>
          </a:bodyPr>
          <a:lstStyle/>
          <a:p>
            <a:r>
              <a:t>Title Text</a:t>
            </a:r>
          </a:p>
        </p:txBody>
      </p:sp>
      <p:sp>
        <p:nvSpPr>
          <p:cNvPr id="3" name="Body Level One…"/>
          <p:cNvSpPr txBox="1">
            <a:spLocks noGrp="1"/>
          </p:cNvSpPr>
          <p:nvPr>
            <p:ph type="body" idx="1"/>
          </p:nvPr>
        </p:nvSpPr>
        <p:spPr>
          <a:xfrm>
            <a:off x="1760140" y="1821656"/>
            <a:ext cx="8671720" cy="442019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341" tIns="41341" rIns="41341" bIns="41341"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66225" y="6536531"/>
            <a:ext cx="224554" cy="243085"/>
          </a:xfrm>
          <a:prstGeom prst="rect">
            <a:avLst/>
          </a:prstGeom>
          <a:ln w="3175">
            <a:miter lim="400000"/>
          </a:ln>
        </p:spPr>
        <p:txBody>
          <a:bodyPr wrap="none" lIns="41341" tIns="41341" rIns="41341" bIns="41341">
            <a:spAutoFit/>
          </a:bodyPr>
          <a:lstStyle>
            <a:lvl1pPr>
              <a:defRPr sz="1037"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2910114943"/>
      </p:ext>
    </p:extLst>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 id="2147484194" r:id="rId15"/>
    <p:sldLayoutId id="2147484195" r:id="rId16"/>
    <p:sldLayoutId id="2147484196" r:id="rId17"/>
    <p:sldLayoutId id="2147484197" r:id="rId18"/>
    <p:sldLayoutId id="2147484198" r:id="rId19"/>
    <p:sldLayoutId id="2147484199" r:id="rId20"/>
    <p:sldLayoutId id="2147484200" r:id="rId21"/>
  </p:sldLayoutIdLst>
  <p:transition spd="med"/>
  <p:txStyles>
    <p:titleStyle>
      <a:lvl1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1pPr>
      <a:lvl2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2pPr>
      <a:lvl3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3pPr>
      <a:lvl4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4pPr>
      <a:lvl5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5pPr>
      <a:lvl6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6pPr>
      <a:lvl7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7pPr>
      <a:lvl8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8pPr>
      <a:lvl9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9pPr>
    </p:titleStyle>
    <p:bodyStyle>
      <a:lvl1pPr marL="312039"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1pPr>
      <a:lvl2pPr marL="696087"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2pPr>
      <a:lvl3pPr marL="1080135"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3pPr>
      <a:lvl4pPr marL="1464183"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4pPr>
      <a:lvl5pPr marL="1848231"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5pPr>
      <a:lvl6pPr marL="2232279"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6pPr>
      <a:lvl7pPr marL="2616327"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7pPr>
      <a:lvl8pPr marL="3000375"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8pPr>
      <a:lvl9pPr marL="3384423"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1pPr>
      <a:lvl2pPr marL="0" marR="0" indent="197510"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2pPr>
      <a:lvl3pPr marL="0" marR="0" indent="395021"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3pPr>
      <a:lvl4pPr marL="0" marR="0" indent="592531"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4pPr>
      <a:lvl5pPr marL="0" marR="0" indent="790042"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5pPr>
      <a:lvl6pPr marL="0" marR="0" indent="987552"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6pPr>
      <a:lvl7pPr marL="0" marR="0" indent="1185062"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7pPr>
      <a:lvl8pPr marL="0" marR="0" indent="1382573"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8pPr>
      <a:lvl9pPr marL="0" marR="0" indent="1580083"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1.png"/></Relationships>
</file>

<file path=ppt/slides/_rels/slide10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1.png"/></Relationships>
</file>

<file path=ppt/slides/_rels/slide1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eg"/><Relationship Id="rId9" Type="http://schemas.openxmlformats.org/officeDocument/2006/relationships/image" Target="../media/image14.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eg"/><Relationship Id="rId9" Type="http://schemas.openxmlformats.org/officeDocument/2006/relationships/image" Target="../media/image14.jpg"/></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jp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3.xml"/><Relationship Id="rId5" Type="http://schemas.openxmlformats.org/officeDocument/2006/relationships/image" Target="../media/image48.png"/><Relationship Id="rId4" Type="http://schemas.openxmlformats.org/officeDocument/2006/relationships/image" Target="../media/image6.jpg"/></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4.png"/><Relationship Id="rId4" Type="http://schemas.openxmlformats.org/officeDocument/2006/relationships/image" Target="../media/image6.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23.xml"/><Relationship Id="rId5" Type="http://schemas.openxmlformats.org/officeDocument/2006/relationships/image" Target="../media/image4.png"/><Relationship Id="rId4" Type="http://schemas.openxmlformats.org/officeDocument/2006/relationships/image" Target="../media/image6.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63.xml"/><Relationship Id="rId1" Type="http://schemas.openxmlformats.org/officeDocument/2006/relationships/slideLayout" Target="../slideLayouts/slideLayout1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56.jpg"/><Relationship Id="rId4" Type="http://schemas.openxmlformats.org/officeDocument/2006/relationships/image" Target="../media/image55.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863223-4C11-D048-A0FF-204B2945BB0D}"/>
              </a:ext>
            </a:extLst>
          </p:cNvPr>
          <p:cNvSpPr>
            <a:spLocks noGrp="1"/>
          </p:cNvSpPr>
          <p:nvPr>
            <p:ph type="title"/>
          </p:nvPr>
        </p:nvSpPr>
        <p:spPr>
          <a:noFill/>
        </p:spPr>
        <p:txBody>
          <a:bodyPr/>
          <a:lstStyle/>
          <a:p>
            <a:r>
              <a:rPr lang="en-US" b="1" dirty="0"/>
              <a:t>Will you allow this on </a:t>
            </a:r>
            <a:r>
              <a:rPr lang="en-US" b="1"/>
              <a:t>your site?</a:t>
            </a:r>
            <a:endParaRPr lang="en-US" b="1" dirty="0"/>
          </a:p>
        </p:txBody>
      </p:sp>
      <p:sp>
        <p:nvSpPr>
          <p:cNvPr id="4" name="Slide Number Placeholder 3">
            <a:extLst>
              <a:ext uri="{FF2B5EF4-FFF2-40B4-BE49-F238E27FC236}">
                <a16:creationId xmlns:a16="http://schemas.microsoft.com/office/drawing/2014/main" id="{93424D16-9837-1548-B4D0-EA7E91108265}"/>
              </a:ext>
            </a:extLst>
          </p:cNvPr>
          <p:cNvSpPr>
            <a:spLocks noGrp="1"/>
          </p:cNvSpPr>
          <p:nvPr>
            <p:ph type="sldNum" sz="quarter" idx="12"/>
          </p:nvPr>
        </p:nvSpPr>
        <p:spPr/>
        <p:txBody>
          <a:bodyPr/>
          <a:lstStyle/>
          <a:p>
            <a:fld id="{EEBB84EA-720A-924D-995C-2965551D1999}" type="slidenum">
              <a:rPr lang="en-US" smtClean="0"/>
              <a:t>1</a:t>
            </a:fld>
            <a:endParaRPr lang="en-US"/>
          </a:p>
        </p:txBody>
      </p:sp>
      <p:sp>
        <p:nvSpPr>
          <p:cNvPr id="6" name="Oval Callout 5">
            <a:extLst>
              <a:ext uri="{FF2B5EF4-FFF2-40B4-BE49-F238E27FC236}">
                <a16:creationId xmlns:a16="http://schemas.microsoft.com/office/drawing/2014/main" id="{BBCD5AEF-F443-9E4D-90A5-1EF4051C4A31}"/>
              </a:ext>
            </a:extLst>
          </p:cNvPr>
          <p:cNvSpPr/>
          <p:nvPr/>
        </p:nvSpPr>
        <p:spPr>
          <a:xfrm>
            <a:off x="6481329" y="2072541"/>
            <a:ext cx="3493944" cy="1246908"/>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7030A0"/>
                </a:solidFill>
                <a:latin typeface="Avenir Next" panose="020B0503020202020204" pitchFamily="34" charset="0"/>
              </a:rPr>
              <a:t>I hope someone kills you</a:t>
            </a:r>
          </a:p>
        </p:txBody>
      </p:sp>
      <p:sp>
        <p:nvSpPr>
          <p:cNvPr id="7" name="Oval Callout 6">
            <a:extLst>
              <a:ext uri="{FF2B5EF4-FFF2-40B4-BE49-F238E27FC236}">
                <a16:creationId xmlns:a16="http://schemas.microsoft.com/office/drawing/2014/main" id="{FFAA0925-08DF-684C-9CCB-FB033334ED19}"/>
              </a:ext>
            </a:extLst>
          </p:cNvPr>
          <p:cNvSpPr/>
          <p:nvPr/>
        </p:nvSpPr>
        <p:spPr>
          <a:xfrm>
            <a:off x="2350943" y="2072541"/>
            <a:ext cx="2812474" cy="1187019"/>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7030A0"/>
                </a:solidFill>
                <a:latin typeface="Avenir Next" panose="020B0503020202020204" pitchFamily="34" charset="0"/>
              </a:rPr>
              <a:t>Let’s beat up fat kids</a:t>
            </a:r>
          </a:p>
        </p:txBody>
      </p:sp>
      <p:sp>
        <p:nvSpPr>
          <p:cNvPr id="10" name="Oval Callout 9">
            <a:extLst>
              <a:ext uri="{FF2B5EF4-FFF2-40B4-BE49-F238E27FC236}">
                <a16:creationId xmlns:a16="http://schemas.microsoft.com/office/drawing/2014/main" id="{ABA86B66-DE72-BE4D-AB85-1AAF17A89FE6}"/>
              </a:ext>
            </a:extLst>
          </p:cNvPr>
          <p:cNvSpPr/>
          <p:nvPr/>
        </p:nvSpPr>
        <p:spPr>
          <a:xfrm>
            <a:off x="1749301" y="3598441"/>
            <a:ext cx="2812474" cy="1187019"/>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7030A0"/>
                </a:solidFill>
                <a:latin typeface="Avenir Next" panose="020B0503020202020204" pitchFamily="34" charset="0"/>
              </a:rPr>
              <a:t>Someone shoot Trump</a:t>
            </a:r>
          </a:p>
        </p:txBody>
      </p:sp>
      <p:sp>
        <p:nvSpPr>
          <p:cNvPr id="11" name="Oval Callout 10">
            <a:extLst>
              <a:ext uri="{FF2B5EF4-FFF2-40B4-BE49-F238E27FC236}">
                <a16:creationId xmlns:a16="http://schemas.microsoft.com/office/drawing/2014/main" id="{56E6EA92-6DF8-244E-B9D8-52403E2E779C}"/>
              </a:ext>
            </a:extLst>
          </p:cNvPr>
          <p:cNvSpPr/>
          <p:nvPr/>
        </p:nvSpPr>
        <p:spPr>
          <a:xfrm>
            <a:off x="6632702" y="3566365"/>
            <a:ext cx="3809997" cy="1343890"/>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7030A0"/>
                </a:solidFill>
                <a:latin typeface="Avenir Next" panose="020B0503020202020204" pitchFamily="34" charset="0"/>
              </a:rPr>
              <a:t>#stab and become the fear of the Zionist.</a:t>
            </a:r>
          </a:p>
        </p:txBody>
      </p:sp>
      <p:sp>
        <p:nvSpPr>
          <p:cNvPr id="12" name="TextBox 11">
            <a:extLst>
              <a:ext uri="{FF2B5EF4-FFF2-40B4-BE49-F238E27FC236}">
                <a16:creationId xmlns:a16="http://schemas.microsoft.com/office/drawing/2014/main" id="{79090B91-0F6A-6B4A-BA47-2749B0FC77AE}"/>
              </a:ext>
            </a:extLst>
          </p:cNvPr>
          <p:cNvSpPr txBox="1"/>
          <p:nvPr/>
        </p:nvSpPr>
        <p:spPr>
          <a:xfrm>
            <a:off x="2968509" y="5249136"/>
            <a:ext cx="6254982" cy="830997"/>
          </a:xfrm>
          <a:prstGeom prst="rect">
            <a:avLst/>
          </a:prstGeom>
          <a:noFill/>
        </p:spPr>
        <p:txBody>
          <a:bodyPr wrap="none" rtlCol="0">
            <a:spAutoFit/>
          </a:bodyPr>
          <a:lstStyle/>
          <a:p>
            <a:r>
              <a:rPr lang="en-US" sz="4800" b="1" dirty="0">
                <a:latin typeface="Avenir Next" panose="020B0503020202020204" pitchFamily="34" charset="0"/>
              </a:rPr>
              <a:t>Content Moderation</a:t>
            </a:r>
          </a:p>
        </p:txBody>
      </p:sp>
    </p:spTree>
    <p:extLst>
      <p:ext uri="{BB962C8B-B14F-4D97-AF65-F5344CB8AC3E}">
        <p14:creationId xmlns:p14="http://schemas.microsoft.com/office/powerpoint/2010/main" val="177216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7"/>
                                        </p:tgtEl>
                                        <p:attrNameLst>
                                          <p:attrName>style.opacity</p:attrName>
                                        </p:attrNameLst>
                                      </p:cBhvr>
                                      <p:to>
                                        <p:strVal val="0.25"/>
                                      </p:to>
                                    </p:set>
                                    <p:animEffect filter="image" prLst="opacity: 0.25">
                                      <p:cBhvr rctx="IE">
                                        <p:cTn id="7" dur="indefinite"/>
                                        <p:tgtEl>
                                          <p:spTgt spid="7"/>
                                        </p:tgtEl>
                                      </p:cBhvr>
                                    </p:animEffect>
                                  </p:childTnLst>
                                </p:cTn>
                              </p:par>
                              <p:par>
                                <p:cTn id="8" presetID="9" presetClass="emph" presetSubtype="0" grpId="0" nodeType="withEffect">
                                  <p:stCondLst>
                                    <p:cond delay="0"/>
                                  </p:stCondLst>
                                  <p:childTnLst>
                                    <p:set>
                                      <p:cBhvr>
                                        <p:cTn id="9" dur="indefinite"/>
                                        <p:tgtEl>
                                          <p:spTgt spid="10"/>
                                        </p:tgtEl>
                                        <p:attrNameLst>
                                          <p:attrName>style.opacity</p:attrName>
                                        </p:attrNameLst>
                                      </p:cBhvr>
                                      <p:to>
                                        <p:strVal val="0.25"/>
                                      </p:to>
                                    </p:set>
                                    <p:animEffect filter="image" prLst="opacity: 0.25">
                                      <p:cBhvr rctx="IE">
                                        <p:cTn id="10" dur="indefinite"/>
                                        <p:tgtEl>
                                          <p:spTgt spid="10"/>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25"/>
                                      </p:to>
                                    </p:set>
                                    <p:animEffect filter="image" prLst="opacity: 0.2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11"/>
                                        </p:tgtEl>
                                        <p:attrNameLst>
                                          <p:attrName>style.opacity</p:attrName>
                                        </p:attrNameLst>
                                      </p:cBhvr>
                                      <p:to>
                                        <p:strVal val="0.25"/>
                                      </p:to>
                                    </p:set>
                                    <p:animEffect filter="image" prLst="opacity: 0.25">
                                      <p:cBhvr rctx="IE">
                                        <p:cTn id="16" dur="indefinite"/>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grpId="1" nodeType="clickEffect">
                                  <p:stCondLst>
                                    <p:cond delay="0"/>
                                  </p:stCondLst>
                                  <p:childTnLst>
                                    <p:set>
                                      <p:cBhvr>
                                        <p:cTn id="20" dur="indefinite"/>
                                        <p:tgtEl>
                                          <p:spTgt spid="7"/>
                                        </p:tgtEl>
                                        <p:attrNameLst>
                                          <p:attrName>style.opacity</p:attrName>
                                        </p:attrNameLst>
                                      </p:cBhvr>
                                      <p:to>
                                        <p:strVal val="1"/>
                                      </p:to>
                                    </p:set>
                                    <p:animEffect filter="image" prLst="opacity: 1">
                                      <p:cBhvr rctx="IE">
                                        <p:cTn id="21" dur="indefinite"/>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grpId="1" nodeType="clickEffect">
                                  <p:stCondLst>
                                    <p:cond delay="0"/>
                                  </p:stCondLst>
                                  <p:childTnLst>
                                    <p:set>
                                      <p:cBhvr>
                                        <p:cTn id="25" dur="indefinite"/>
                                        <p:tgtEl>
                                          <p:spTgt spid="6"/>
                                        </p:tgtEl>
                                        <p:attrNameLst>
                                          <p:attrName>style.opacity</p:attrName>
                                        </p:attrNameLst>
                                      </p:cBhvr>
                                      <p:to>
                                        <p:strVal val="1"/>
                                      </p:to>
                                    </p:set>
                                    <p:animEffect filter="image" prLst="opacity: 1">
                                      <p:cBhvr rctx="IE">
                                        <p:cTn id="26" dur="indefinite"/>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mph" presetSubtype="0" grpId="1" nodeType="clickEffect">
                                  <p:stCondLst>
                                    <p:cond delay="0"/>
                                  </p:stCondLst>
                                  <p:childTnLst>
                                    <p:set>
                                      <p:cBhvr>
                                        <p:cTn id="30" dur="indefinite"/>
                                        <p:tgtEl>
                                          <p:spTgt spid="10"/>
                                        </p:tgtEl>
                                        <p:attrNameLst>
                                          <p:attrName>style.opacity</p:attrName>
                                        </p:attrNameLst>
                                      </p:cBhvr>
                                      <p:to>
                                        <p:strVal val="1"/>
                                      </p:to>
                                    </p:set>
                                    <p:animEffect filter="image" prLst="opacity: 1">
                                      <p:cBhvr rctx="IE">
                                        <p:cTn id="31" dur="indefinite"/>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11"/>
                                        </p:tgtEl>
                                        <p:attrNameLst>
                                          <p:attrName>style.opacity</p:attrName>
                                        </p:attrNameLst>
                                      </p:cBhvr>
                                      <p:to>
                                        <p:strVal val="1"/>
                                      </p:to>
                                    </p:set>
                                    <p:animEffect filter="image" prLst="opacity: 1">
                                      <p:cBhvr rctx="IE">
                                        <p:cTn id="36" dur="indefinite"/>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0" grpId="0" animBg="1"/>
      <p:bldP spid="10" grpId="1" animBg="1"/>
      <p:bldP spid="11" grpId="0" animBg="1"/>
      <p:bldP spid="11" grpId="1"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p:cNvSpPr/>
          <p:nvPr/>
        </p:nvSpPr>
        <p:spPr>
          <a:xfrm>
            <a:off x="7078852" y="5197994"/>
            <a:ext cx="3545182"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148" name="Rectangle"/>
          <p:cNvSpPr/>
          <p:nvPr/>
        </p:nvSpPr>
        <p:spPr>
          <a:xfrm>
            <a:off x="8748799" y="1807379"/>
            <a:ext cx="1875235"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149" name="Rectangle"/>
          <p:cNvSpPr/>
          <p:nvPr/>
        </p:nvSpPr>
        <p:spPr>
          <a:xfrm>
            <a:off x="9147161" y="3532574"/>
            <a:ext cx="1476873"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150" name="Rectangle"/>
          <p:cNvSpPr/>
          <p:nvPr/>
        </p:nvSpPr>
        <p:spPr>
          <a:xfrm>
            <a:off x="1578305" y="5195055"/>
            <a:ext cx="5350876"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151" name="Rectangle"/>
          <p:cNvSpPr/>
          <p:nvPr/>
        </p:nvSpPr>
        <p:spPr>
          <a:xfrm>
            <a:off x="1577578" y="3501062"/>
            <a:ext cx="3616523"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152" name="Rectangle"/>
          <p:cNvSpPr/>
          <p:nvPr/>
        </p:nvSpPr>
        <p:spPr>
          <a:xfrm>
            <a:off x="1574381" y="1807379"/>
            <a:ext cx="7095113"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153" name="Rectangle"/>
          <p:cNvSpPr/>
          <p:nvPr/>
        </p:nvSpPr>
        <p:spPr>
          <a:xfrm>
            <a:off x="1574381" y="102986"/>
            <a:ext cx="9043238"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154" name="self-disclosure &amp; support seeking"/>
          <p:cNvSpPr txBox="1"/>
          <p:nvPr/>
        </p:nvSpPr>
        <p:spPr>
          <a:xfrm>
            <a:off x="1657946" y="122221"/>
            <a:ext cx="3092386" cy="503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800" b="1"/>
            </a:lvl1pPr>
          </a:lstStyle>
          <a:p>
            <a:r>
              <a:rPr lang="en-US" dirty="0"/>
              <a:t>Content moderation</a:t>
            </a:r>
            <a:endParaRPr dirty="0"/>
          </a:p>
        </p:txBody>
      </p:sp>
      <p:sp>
        <p:nvSpPr>
          <p:cNvPr id="155" name="mental health"/>
          <p:cNvSpPr/>
          <p:nvPr/>
        </p:nvSpPr>
        <p:spPr>
          <a:xfrm>
            <a:off x="1711523" y="642937"/>
            <a:ext cx="1607344"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err="1"/>
              <a:t>Kotaku</a:t>
            </a:r>
            <a:r>
              <a:rPr lang="en-US" sz="1828" dirty="0"/>
              <a:t> in Action</a:t>
            </a:r>
            <a:endParaRPr sz="1828" dirty="0"/>
          </a:p>
        </p:txBody>
      </p:sp>
      <p:sp>
        <p:nvSpPr>
          <p:cNvPr id="156" name="sexual abuse"/>
          <p:cNvSpPr/>
          <p:nvPr/>
        </p:nvSpPr>
        <p:spPr>
          <a:xfrm>
            <a:off x="3452812" y="642937"/>
            <a:ext cx="1607344"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err="1"/>
              <a:t>Automod</a:t>
            </a:r>
            <a:endParaRPr sz="1828" dirty="0"/>
          </a:p>
        </p:txBody>
      </p:sp>
      <p:sp>
        <p:nvSpPr>
          <p:cNvPr id="157" name="pregnancy loss"/>
          <p:cNvSpPr/>
          <p:nvPr/>
        </p:nvSpPr>
        <p:spPr>
          <a:xfrm>
            <a:off x="5194101" y="642937"/>
            <a:ext cx="1607344"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Blocklists</a:t>
            </a:r>
            <a:endParaRPr sz="1828" dirty="0"/>
          </a:p>
        </p:txBody>
      </p:sp>
      <p:sp>
        <p:nvSpPr>
          <p:cNvPr id="158" name="breakups"/>
          <p:cNvSpPr/>
          <p:nvPr/>
        </p:nvSpPr>
        <p:spPr>
          <a:xfrm>
            <a:off x="8676679" y="642937"/>
            <a:ext cx="1803797"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500" b="1">
                <a:latin typeface="Helvetica"/>
                <a:ea typeface="Helvetica"/>
                <a:cs typeface="Helvetica"/>
                <a:sym typeface="Helvetica"/>
              </a:defRPr>
            </a:lvl1pPr>
          </a:lstStyle>
          <a:p>
            <a:pPr algn="ctr"/>
            <a:r>
              <a:rPr lang="en-US" sz="1758" dirty="0"/>
              <a:t>Removal explanations</a:t>
            </a:r>
            <a:endParaRPr sz="1758" dirty="0"/>
          </a:p>
        </p:txBody>
      </p:sp>
      <p:sp>
        <p:nvSpPr>
          <p:cNvPr id="159" name="support provision &amp; responses"/>
          <p:cNvSpPr txBox="1"/>
          <p:nvPr/>
        </p:nvSpPr>
        <p:spPr>
          <a:xfrm>
            <a:off x="1657946" y="1830441"/>
            <a:ext cx="2280497" cy="503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800" b="1"/>
            </a:lvl1pPr>
          </a:lstStyle>
          <a:p>
            <a:r>
              <a:rPr lang="en-US" dirty="0"/>
              <a:t>Future of work</a:t>
            </a:r>
            <a:endParaRPr dirty="0"/>
          </a:p>
        </p:txBody>
      </p:sp>
      <p:sp>
        <p:nvSpPr>
          <p:cNvPr id="160" name="mental health"/>
          <p:cNvSpPr/>
          <p:nvPr/>
        </p:nvSpPr>
        <p:spPr>
          <a:xfrm>
            <a:off x="1711523" y="2339578"/>
            <a:ext cx="1607344" cy="805636"/>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Skill searches</a:t>
            </a:r>
            <a:endParaRPr sz="1828" dirty="0"/>
          </a:p>
        </p:txBody>
      </p:sp>
      <p:sp>
        <p:nvSpPr>
          <p:cNvPr id="161" name="sexual abuse"/>
          <p:cNvSpPr/>
          <p:nvPr/>
        </p:nvSpPr>
        <p:spPr>
          <a:xfrm>
            <a:off x="3452812" y="2339578"/>
            <a:ext cx="1607344"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Airbnb algorithm</a:t>
            </a:r>
            <a:endParaRPr sz="1828" dirty="0"/>
          </a:p>
        </p:txBody>
      </p:sp>
      <p:sp>
        <p:nvSpPr>
          <p:cNvPr id="162" name="pregnancy loss"/>
          <p:cNvSpPr/>
          <p:nvPr/>
        </p:nvSpPr>
        <p:spPr>
          <a:xfrm>
            <a:off x="5194101" y="2339578"/>
            <a:ext cx="1607344"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Learning </a:t>
            </a:r>
          </a:p>
          <a:p>
            <a:pPr algn="ctr"/>
            <a:r>
              <a:rPr lang="en-US" sz="1828" dirty="0"/>
              <a:t>to Airbnb</a:t>
            </a:r>
            <a:endParaRPr sz="1828" dirty="0"/>
          </a:p>
        </p:txBody>
      </p:sp>
      <p:sp>
        <p:nvSpPr>
          <p:cNvPr id="163" name="SES stigma"/>
          <p:cNvSpPr/>
          <p:nvPr/>
        </p:nvSpPr>
        <p:spPr>
          <a:xfrm>
            <a:off x="6935391" y="642937"/>
            <a:ext cx="1607344"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500" b="1">
                <a:latin typeface="Helvetica"/>
                <a:ea typeface="Helvetica"/>
                <a:cs typeface="Helvetica"/>
                <a:sym typeface="Helvetica"/>
              </a:defRPr>
            </a:lvl1pPr>
          </a:lstStyle>
          <a:p>
            <a:pPr algn="ctr"/>
            <a:r>
              <a:rPr lang="en-US" sz="1758" dirty="0"/>
              <a:t>Fairness</a:t>
            </a:r>
            <a:endParaRPr sz="1758" dirty="0"/>
          </a:p>
        </p:txBody>
      </p:sp>
      <p:sp>
        <p:nvSpPr>
          <p:cNvPr id="164" name="topic-based IM"/>
          <p:cNvSpPr txBox="1"/>
          <p:nvPr/>
        </p:nvSpPr>
        <p:spPr>
          <a:xfrm>
            <a:off x="9268018" y="3530856"/>
            <a:ext cx="759503" cy="503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600" b="1"/>
            </a:lvl1pPr>
          </a:lstStyle>
          <a:p>
            <a:r>
              <a:rPr lang="en-US" sz="2800" dirty="0"/>
              <a:t>FATE</a:t>
            </a:r>
            <a:endParaRPr sz="2800" dirty="0"/>
          </a:p>
        </p:txBody>
      </p:sp>
      <p:sp>
        <p:nvSpPr>
          <p:cNvPr id="165" name="email use"/>
          <p:cNvSpPr txBox="1"/>
          <p:nvPr/>
        </p:nvSpPr>
        <p:spPr>
          <a:xfrm>
            <a:off x="7159218" y="5205445"/>
            <a:ext cx="2835713" cy="503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800" b="1"/>
            </a:lvl1pPr>
          </a:lstStyle>
          <a:p>
            <a:r>
              <a:rPr lang="en-US" dirty="0"/>
              <a:t>Community norms</a:t>
            </a:r>
            <a:endParaRPr dirty="0"/>
          </a:p>
        </p:txBody>
      </p:sp>
      <p:sp>
        <p:nvSpPr>
          <p:cNvPr id="167" name="open collaboration"/>
          <p:cNvSpPr txBox="1"/>
          <p:nvPr/>
        </p:nvSpPr>
        <p:spPr>
          <a:xfrm>
            <a:off x="1657945" y="3507888"/>
            <a:ext cx="2635145" cy="503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800" b="1"/>
            </a:lvl1pPr>
          </a:lstStyle>
          <a:p>
            <a:r>
              <a:rPr lang="en-US" dirty="0"/>
              <a:t>Sharing economy</a:t>
            </a:r>
            <a:endParaRPr dirty="0"/>
          </a:p>
        </p:txBody>
      </p:sp>
      <p:sp>
        <p:nvSpPr>
          <p:cNvPr id="175" name="presentation"/>
          <p:cNvSpPr txBox="1"/>
          <p:nvPr/>
        </p:nvSpPr>
        <p:spPr>
          <a:xfrm>
            <a:off x="8830990" y="1906403"/>
            <a:ext cx="1765302" cy="320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lnSpc>
                <a:spcPct val="80000"/>
              </a:lnSpc>
              <a:defRPr sz="2800" b="1"/>
            </a:lvl1pPr>
          </a:lstStyle>
          <a:p>
            <a:endParaRPr sz="1969" dirty="0"/>
          </a:p>
        </p:txBody>
      </p:sp>
      <p:sp>
        <p:nvSpPr>
          <p:cNvPr id="176" name="eating disorder"/>
          <p:cNvSpPr/>
          <p:nvPr/>
        </p:nvSpPr>
        <p:spPr>
          <a:xfrm>
            <a:off x="8882744" y="2342827"/>
            <a:ext cx="1607344" cy="803673"/>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500" b="1">
                <a:latin typeface="Helvetica"/>
                <a:ea typeface="Helvetica"/>
                <a:cs typeface="Helvetica"/>
                <a:sym typeface="Helvetica"/>
              </a:defRPr>
            </a:lvl1pPr>
          </a:lstStyle>
          <a:p>
            <a:r>
              <a:rPr lang="en-US" sz="1758" dirty="0" err="1"/>
              <a:t>PostScholar</a:t>
            </a:r>
            <a:endParaRPr sz="1758" dirty="0"/>
          </a:p>
        </p:txBody>
      </p:sp>
      <p:sp>
        <p:nvSpPr>
          <p:cNvPr id="177" name="human-centered design"/>
          <p:cNvSpPr txBox="1"/>
          <p:nvPr/>
        </p:nvSpPr>
        <p:spPr>
          <a:xfrm>
            <a:off x="1657945" y="5243321"/>
            <a:ext cx="2781532" cy="425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lnSpc>
                <a:spcPct val="80000"/>
              </a:lnSpc>
              <a:defRPr sz="2800" b="1"/>
            </a:lvl1pPr>
          </a:lstStyle>
          <a:p>
            <a:r>
              <a:rPr lang="en-US" dirty="0"/>
              <a:t>Social movements</a:t>
            </a:r>
            <a:endParaRPr dirty="0"/>
          </a:p>
        </p:txBody>
      </p:sp>
      <p:pic>
        <p:nvPicPr>
          <p:cNvPr id="183" name="tumblr.png"/>
          <p:cNvPicPr>
            <a:picLocks noChangeAspect="1"/>
          </p:cNvPicPr>
          <p:nvPr/>
        </p:nvPicPr>
        <p:blipFill>
          <a:blip r:embed="rId3"/>
          <a:srcRect/>
          <a:stretch/>
        </p:blipFill>
        <p:spPr>
          <a:xfrm>
            <a:off x="10228886" y="2882205"/>
            <a:ext cx="255714" cy="267891"/>
          </a:xfrm>
          <a:prstGeom prst="rect">
            <a:avLst/>
          </a:prstGeom>
          <a:ln w="12700">
            <a:miter lim="400000"/>
          </a:ln>
        </p:spPr>
      </p:pic>
      <p:pic>
        <p:nvPicPr>
          <p:cNvPr id="184" name="fb.png.jpg" descr="fb.png.jpg"/>
          <p:cNvPicPr>
            <a:picLocks noChangeAspect="1"/>
          </p:cNvPicPr>
          <p:nvPr/>
        </p:nvPicPr>
        <p:blipFill>
          <a:blip r:embed="rId4"/>
          <a:stretch>
            <a:fillRect/>
          </a:stretch>
        </p:blipFill>
        <p:spPr>
          <a:xfrm>
            <a:off x="6543466" y="2601055"/>
            <a:ext cx="267891" cy="267891"/>
          </a:xfrm>
          <a:prstGeom prst="rect">
            <a:avLst/>
          </a:prstGeom>
          <a:ln w="12700">
            <a:miter lim="400000"/>
          </a:ln>
        </p:spPr>
      </p:pic>
      <p:pic>
        <p:nvPicPr>
          <p:cNvPr id="188" name="ig.jpeg"/>
          <p:cNvPicPr>
            <a:picLocks noChangeAspect="1"/>
          </p:cNvPicPr>
          <p:nvPr/>
        </p:nvPicPr>
        <p:blipFill>
          <a:blip r:embed="rId5"/>
          <a:srcRect/>
          <a:stretch/>
        </p:blipFill>
        <p:spPr>
          <a:xfrm>
            <a:off x="3050976" y="2873275"/>
            <a:ext cx="267891" cy="267891"/>
          </a:xfrm>
          <a:prstGeom prst="rect">
            <a:avLst/>
          </a:prstGeom>
          <a:ln w="12700">
            <a:miter lim="400000"/>
          </a:ln>
        </p:spPr>
      </p:pic>
      <p:pic>
        <p:nvPicPr>
          <p:cNvPr id="189" name="reddit.png.jpg" descr="reddit.png.jpg"/>
          <p:cNvPicPr>
            <a:picLocks noChangeAspect="1"/>
          </p:cNvPicPr>
          <p:nvPr/>
        </p:nvPicPr>
        <p:blipFill>
          <a:blip r:embed="rId6"/>
          <a:stretch>
            <a:fillRect/>
          </a:stretch>
        </p:blipFill>
        <p:spPr>
          <a:xfrm>
            <a:off x="4792265" y="1176331"/>
            <a:ext cx="267891" cy="267891"/>
          </a:xfrm>
          <a:prstGeom prst="rect">
            <a:avLst/>
          </a:prstGeom>
          <a:ln w="12700">
            <a:miter lim="400000"/>
          </a:ln>
        </p:spPr>
      </p:pic>
      <p:pic>
        <p:nvPicPr>
          <p:cNvPr id="190" name="reddit.png.jpg"/>
          <p:cNvPicPr>
            <a:picLocks noChangeAspect="1"/>
          </p:cNvPicPr>
          <p:nvPr/>
        </p:nvPicPr>
        <p:blipFill>
          <a:blip r:embed="rId7"/>
          <a:srcRect/>
          <a:stretch/>
        </p:blipFill>
        <p:spPr>
          <a:xfrm>
            <a:off x="4792265" y="2873275"/>
            <a:ext cx="267891" cy="267891"/>
          </a:xfrm>
          <a:prstGeom prst="rect">
            <a:avLst/>
          </a:prstGeom>
          <a:ln w="12700">
            <a:miter lim="400000"/>
          </a:ln>
        </p:spPr>
      </p:pic>
      <p:pic>
        <p:nvPicPr>
          <p:cNvPr id="196" name="social-media-logos-feature-1920x1080.jpg" descr="social-media-logos-feature-1920x1080.jpg"/>
          <p:cNvPicPr>
            <a:picLocks noChangeAspect="1"/>
          </p:cNvPicPr>
          <p:nvPr/>
        </p:nvPicPr>
        <p:blipFill>
          <a:blip r:embed="rId8"/>
          <a:stretch>
            <a:fillRect/>
          </a:stretch>
        </p:blipFill>
        <p:spPr>
          <a:xfrm>
            <a:off x="8274844" y="2873150"/>
            <a:ext cx="267891" cy="268140"/>
          </a:xfrm>
          <a:prstGeom prst="rect">
            <a:avLst/>
          </a:prstGeom>
          <a:ln w="12700">
            <a:miter lim="400000"/>
          </a:ln>
        </p:spPr>
      </p:pic>
      <p:pic>
        <p:nvPicPr>
          <p:cNvPr id="197" name="social-media-logos-feature-1920x1080.jpg"/>
          <p:cNvPicPr>
            <a:picLocks noChangeAspect="1"/>
          </p:cNvPicPr>
          <p:nvPr/>
        </p:nvPicPr>
        <p:blipFill>
          <a:blip r:embed="rId9"/>
          <a:srcRect/>
          <a:stretch/>
        </p:blipFill>
        <p:spPr>
          <a:xfrm>
            <a:off x="6398140" y="1176331"/>
            <a:ext cx="484044" cy="281727"/>
          </a:xfrm>
          <a:prstGeom prst="rect">
            <a:avLst/>
          </a:prstGeom>
          <a:ln w="12700">
            <a:miter lim="400000"/>
          </a:ln>
        </p:spPr>
      </p:pic>
      <p:pic>
        <p:nvPicPr>
          <p:cNvPr id="57" name="reddit.png.jpg" descr="reddit.png.jpg">
            <a:extLst>
              <a:ext uri="{FF2B5EF4-FFF2-40B4-BE49-F238E27FC236}">
                <a16:creationId xmlns:a16="http://schemas.microsoft.com/office/drawing/2014/main" id="{40DCF666-EB88-DB41-B220-143C046B50C9}"/>
              </a:ext>
            </a:extLst>
          </p:cNvPr>
          <p:cNvPicPr>
            <a:picLocks noChangeAspect="1"/>
          </p:cNvPicPr>
          <p:nvPr/>
        </p:nvPicPr>
        <p:blipFill>
          <a:blip r:embed="rId6"/>
          <a:stretch>
            <a:fillRect/>
          </a:stretch>
        </p:blipFill>
        <p:spPr>
          <a:xfrm>
            <a:off x="2997768" y="1176331"/>
            <a:ext cx="267891" cy="267891"/>
          </a:xfrm>
          <a:prstGeom prst="rect">
            <a:avLst/>
          </a:prstGeom>
          <a:ln w="12700">
            <a:miter lim="400000"/>
          </a:ln>
        </p:spPr>
      </p:pic>
      <p:pic>
        <p:nvPicPr>
          <p:cNvPr id="58" name="reddit.png.jpg" descr="reddit.png.jpg">
            <a:extLst>
              <a:ext uri="{FF2B5EF4-FFF2-40B4-BE49-F238E27FC236}">
                <a16:creationId xmlns:a16="http://schemas.microsoft.com/office/drawing/2014/main" id="{CCB1298E-E3E5-2949-8A88-20208A3E547C}"/>
              </a:ext>
            </a:extLst>
          </p:cNvPr>
          <p:cNvPicPr>
            <a:picLocks noChangeAspect="1"/>
          </p:cNvPicPr>
          <p:nvPr/>
        </p:nvPicPr>
        <p:blipFill>
          <a:blip r:embed="rId6"/>
          <a:stretch>
            <a:fillRect/>
          </a:stretch>
        </p:blipFill>
        <p:spPr>
          <a:xfrm>
            <a:off x="8274844" y="1176771"/>
            <a:ext cx="267891" cy="267891"/>
          </a:xfrm>
          <a:prstGeom prst="rect">
            <a:avLst/>
          </a:prstGeom>
          <a:ln w="12700">
            <a:miter lim="400000"/>
          </a:ln>
        </p:spPr>
      </p:pic>
      <p:pic>
        <p:nvPicPr>
          <p:cNvPr id="59" name="reddit.png.jpg" descr="reddit.png.jpg">
            <a:extLst>
              <a:ext uri="{FF2B5EF4-FFF2-40B4-BE49-F238E27FC236}">
                <a16:creationId xmlns:a16="http://schemas.microsoft.com/office/drawing/2014/main" id="{58A0C1D3-167F-5A43-97BE-2BFF44A288F0}"/>
              </a:ext>
            </a:extLst>
          </p:cNvPr>
          <p:cNvPicPr>
            <a:picLocks noChangeAspect="1"/>
          </p:cNvPicPr>
          <p:nvPr/>
        </p:nvPicPr>
        <p:blipFill>
          <a:blip r:embed="rId6"/>
          <a:stretch>
            <a:fillRect/>
          </a:stretch>
        </p:blipFill>
        <p:spPr>
          <a:xfrm>
            <a:off x="10222722" y="1183248"/>
            <a:ext cx="267891" cy="267891"/>
          </a:xfrm>
          <a:prstGeom prst="rect">
            <a:avLst/>
          </a:prstGeom>
          <a:ln w="12700">
            <a:miter lim="400000"/>
          </a:ln>
        </p:spPr>
      </p:pic>
      <p:pic>
        <p:nvPicPr>
          <p:cNvPr id="60" name="reddit.png.jpg">
            <a:extLst>
              <a:ext uri="{FF2B5EF4-FFF2-40B4-BE49-F238E27FC236}">
                <a16:creationId xmlns:a16="http://schemas.microsoft.com/office/drawing/2014/main" id="{6F3F25B3-BD5F-354D-855C-EB50033870C9}"/>
              </a:ext>
            </a:extLst>
          </p:cNvPr>
          <p:cNvPicPr>
            <a:picLocks noChangeAspect="1"/>
          </p:cNvPicPr>
          <p:nvPr/>
        </p:nvPicPr>
        <p:blipFill>
          <a:blip r:embed="rId7"/>
          <a:srcRect/>
          <a:stretch/>
        </p:blipFill>
        <p:spPr>
          <a:xfrm>
            <a:off x="6518977" y="2873275"/>
            <a:ext cx="267891" cy="267891"/>
          </a:xfrm>
          <a:prstGeom prst="rect">
            <a:avLst/>
          </a:prstGeom>
          <a:ln w="12700">
            <a:miter lim="400000"/>
          </a:ln>
        </p:spPr>
      </p:pic>
      <p:sp>
        <p:nvSpPr>
          <p:cNvPr id="61" name="sexual abuse">
            <a:extLst>
              <a:ext uri="{FF2B5EF4-FFF2-40B4-BE49-F238E27FC236}">
                <a16:creationId xmlns:a16="http://schemas.microsoft.com/office/drawing/2014/main" id="{DAFB39F5-96FF-5E4A-B7FC-013B36F4359D}"/>
              </a:ext>
            </a:extLst>
          </p:cNvPr>
          <p:cNvSpPr/>
          <p:nvPr/>
        </p:nvSpPr>
        <p:spPr>
          <a:xfrm>
            <a:off x="6929181" y="2337494"/>
            <a:ext cx="1607344"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err="1"/>
              <a:t>Automod</a:t>
            </a:r>
            <a:endParaRPr sz="1828" dirty="0"/>
          </a:p>
        </p:txBody>
      </p:sp>
      <p:pic>
        <p:nvPicPr>
          <p:cNvPr id="62" name="reddit.png.jpg" descr="reddit.png.jpg">
            <a:extLst>
              <a:ext uri="{FF2B5EF4-FFF2-40B4-BE49-F238E27FC236}">
                <a16:creationId xmlns:a16="http://schemas.microsoft.com/office/drawing/2014/main" id="{8FE4CE5D-6365-CA46-AB22-46E50C33CFBA}"/>
              </a:ext>
            </a:extLst>
          </p:cNvPr>
          <p:cNvPicPr>
            <a:picLocks noChangeAspect="1"/>
          </p:cNvPicPr>
          <p:nvPr/>
        </p:nvPicPr>
        <p:blipFill>
          <a:blip r:embed="rId6"/>
          <a:stretch>
            <a:fillRect/>
          </a:stretch>
        </p:blipFill>
        <p:spPr>
          <a:xfrm>
            <a:off x="8288459" y="2865853"/>
            <a:ext cx="267891" cy="267891"/>
          </a:xfrm>
          <a:prstGeom prst="rect">
            <a:avLst/>
          </a:prstGeom>
          <a:ln w="12700">
            <a:miter lim="400000"/>
          </a:ln>
        </p:spPr>
      </p:pic>
      <p:sp>
        <p:nvSpPr>
          <p:cNvPr id="63" name="sexual abuse">
            <a:extLst>
              <a:ext uri="{FF2B5EF4-FFF2-40B4-BE49-F238E27FC236}">
                <a16:creationId xmlns:a16="http://schemas.microsoft.com/office/drawing/2014/main" id="{5587FA54-7030-FF40-89F9-2C6B74D4D2EC}"/>
              </a:ext>
            </a:extLst>
          </p:cNvPr>
          <p:cNvSpPr/>
          <p:nvPr/>
        </p:nvSpPr>
        <p:spPr>
          <a:xfrm>
            <a:off x="1711523" y="4042429"/>
            <a:ext cx="1607344"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Airbnb algorithm</a:t>
            </a:r>
            <a:endParaRPr sz="1828" dirty="0"/>
          </a:p>
        </p:txBody>
      </p:sp>
      <p:sp>
        <p:nvSpPr>
          <p:cNvPr id="64" name="pregnancy loss">
            <a:extLst>
              <a:ext uri="{FF2B5EF4-FFF2-40B4-BE49-F238E27FC236}">
                <a16:creationId xmlns:a16="http://schemas.microsoft.com/office/drawing/2014/main" id="{227ABE54-68A7-0647-B553-6307FFB74483}"/>
              </a:ext>
            </a:extLst>
          </p:cNvPr>
          <p:cNvSpPr/>
          <p:nvPr/>
        </p:nvSpPr>
        <p:spPr>
          <a:xfrm>
            <a:off x="3452812" y="4042429"/>
            <a:ext cx="1607344"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Learning </a:t>
            </a:r>
          </a:p>
          <a:p>
            <a:pPr algn="ctr"/>
            <a:r>
              <a:rPr lang="en-US" sz="1828" dirty="0"/>
              <a:t>to Airbnb</a:t>
            </a:r>
            <a:endParaRPr sz="1828" dirty="0"/>
          </a:p>
        </p:txBody>
      </p:sp>
      <p:pic>
        <p:nvPicPr>
          <p:cNvPr id="65" name="fb.png.jpg" descr="fb.png.jpg">
            <a:extLst>
              <a:ext uri="{FF2B5EF4-FFF2-40B4-BE49-F238E27FC236}">
                <a16:creationId xmlns:a16="http://schemas.microsoft.com/office/drawing/2014/main" id="{5E5EDC67-ABCE-6346-A28C-2D48FE41F6D8}"/>
              </a:ext>
            </a:extLst>
          </p:cNvPr>
          <p:cNvPicPr>
            <a:picLocks noChangeAspect="1"/>
          </p:cNvPicPr>
          <p:nvPr/>
        </p:nvPicPr>
        <p:blipFill>
          <a:blip r:embed="rId4"/>
          <a:stretch>
            <a:fillRect/>
          </a:stretch>
        </p:blipFill>
        <p:spPr>
          <a:xfrm>
            <a:off x="4802177" y="4303906"/>
            <a:ext cx="267891" cy="267891"/>
          </a:xfrm>
          <a:prstGeom prst="rect">
            <a:avLst/>
          </a:prstGeom>
          <a:ln w="12700">
            <a:miter lim="400000"/>
          </a:ln>
        </p:spPr>
      </p:pic>
      <p:pic>
        <p:nvPicPr>
          <p:cNvPr id="66" name="reddit.png.jpg">
            <a:extLst>
              <a:ext uri="{FF2B5EF4-FFF2-40B4-BE49-F238E27FC236}">
                <a16:creationId xmlns:a16="http://schemas.microsoft.com/office/drawing/2014/main" id="{A4B25626-E9FD-884C-97CA-E81876AFB4B1}"/>
              </a:ext>
            </a:extLst>
          </p:cNvPr>
          <p:cNvPicPr>
            <a:picLocks noChangeAspect="1"/>
          </p:cNvPicPr>
          <p:nvPr/>
        </p:nvPicPr>
        <p:blipFill>
          <a:blip r:embed="rId7"/>
          <a:srcRect/>
          <a:stretch/>
        </p:blipFill>
        <p:spPr>
          <a:xfrm>
            <a:off x="3050976" y="4576126"/>
            <a:ext cx="267891" cy="267891"/>
          </a:xfrm>
          <a:prstGeom prst="rect">
            <a:avLst/>
          </a:prstGeom>
          <a:ln w="12700">
            <a:miter lim="400000"/>
          </a:ln>
        </p:spPr>
      </p:pic>
      <p:pic>
        <p:nvPicPr>
          <p:cNvPr id="67" name="reddit.png.jpg">
            <a:extLst>
              <a:ext uri="{FF2B5EF4-FFF2-40B4-BE49-F238E27FC236}">
                <a16:creationId xmlns:a16="http://schemas.microsoft.com/office/drawing/2014/main" id="{FA559CC0-C177-084F-8C86-98F5D111DD61}"/>
              </a:ext>
            </a:extLst>
          </p:cNvPr>
          <p:cNvPicPr>
            <a:picLocks noChangeAspect="1"/>
          </p:cNvPicPr>
          <p:nvPr/>
        </p:nvPicPr>
        <p:blipFill>
          <a:blip r:embed="rId7"/>
          <a:srcRect/>
          <a:stretch/>
        </p:blipFill>
        <p:spPr>
          <a:xfrm>
            <a:off x="4777688" y="4576126"/>
            <a:ext cx="267891" cy="267891"/>
          </a:xfrm>
          <a:prstGeom prst="rect">
            <a:avLst/>
          </a:prstGeom>
          <a:ln w="12700">
            <a:miter lim="400000"/>
          </a:ln>
        </p:spPr>
      </p:pic>
      <p:sp>
        <p:nvSpPr>
          <p:cNvPr id="69" name="SES stigma">
            <a:extLst>
              <a:ext uri="{FF2B5EF4-FFF2-40B4-BE49-F238E27FC236}">
                <a16:creationId xmlns:a16="http://schemas.microsoft.com/office/drawing/2014/main" id="{9C2E5CF6-4C65-324C-8817-119A3AA9DFA6}"/>
              </a:ext>
            </a:extLst>
          </p:cNvPr>
          <p:cNvSpPr/>
          <p:nvPr/>
        </p:nvSpPr>
        <p:spPr>
          <a:xfrm>
            <a:off x="9298606" y="4025281"/>
            <a:ext cx="1181870"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500" b="1">
                <a:latin typeface="Helvetica"/>
                <a:ea typeface="Helvetica"/>
                <a:cs typeface="Helvetica"/>
                <a:sym typeface="Helvetica"/>
              </a:defRPr>
            </a:lvl1pPr>
          </a:lstStyle>
          <a:p>
            <a:pPr algn="ctr"/>
            <a:r>
              <a:rPr lang="en-US" sz="1758" dirty="0"/>
              <a:t>Fairness</a:t>
            </a:r>
            <a:endParaRPr sz="1758" dirty="0"/>
          </a:p>
        </p:txBody>
      </p:sp>
      <p:pic>
        <p:nvPicPr>
          <p:cNvPr id="70" name="reddit.png.jpg" descr="reddit.png.jpg">
            <a:extLst>
              <a:ext uri="{FF2B5EF4-FFF2-40B4-BE49-F238E27FC236}">
                <a16:creationId xmlns:a16="http://schemas.microsoft.com/office/drawing/2014/main" id="{1B86DDE5-68D4-FA40-9E58-5998C4067AFF}"/>
              </a:ext>
            </a:extLst>
          </p:cNvPr>
          <p:cNvPicPr>
            <a:picLocks noChangeAspect="1"/>
          </p:cNvPicPr>
          <p:nvPr/>
        </p:nvPicPr>
        <p:blipFill>
          <a:blip r:embed="rId6"/>
          <a:stretch>
            <a:fillRect/>
          </a:stretch>
        </p:blipFill>
        <p:spPr>
          <a:xfrm>
            <a:off x="10191712" y="4559251"/>
            <a:ext cx="267891" cy="267891"/>
          </a:xfrm>
          <a:prstGeom prst="rect">
            <a:avLst/>
          </a:prstGeom>
          <a:ln w="12700">
            <a:miter lim="400000"/>
          </a:ln>
        </p:spPr>
      </p:pic>
      <p:sp>
        <p:nvSpPr>
          <p:cNvPr id="72" name="sexual abuse">
            <a:extLst>
              <a:ext uri="{FF2B5EF4-FFF2-40B4-BE49-F238E27FC236}">
                <a16:creationId xmlns:a16="http://schemas.microsoft.com/office/drawing/2014/main" id="{2BD32423-0C0F-A04A-9CBA-024CF7BBF10B}"/>
              </a:ext>
            </a:extLst>
          </p:cNvPr>
          <p:cNvSpPr/>
          <p:nvPr/>
        </p:nvSpPr>
        <p:spPr>
          <a:xfrm>
            <a:off x="1704364" y="5681669"/>
            <a:ext cx="1607344"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Black lives matter</a:t>
            </a:r>
            <a:endParaRPr sz="1828" dirty="0"/>
          </a:p>
        </p:txBody>
      </p:sp>
      <p:pic>
        <p:nvPicPr>
          <p:cNvPr id="74" name="social-media-logos-feature-1920x1080.jpg">
            <a:extLst>
              <a:ext uri="{FF2B5EF4-FFF2-40B4-BE49-F238E27FC236}">
                <a16:creationId xmlns:a16="http://schemas.microsoft.com/office/drawing/2014/main" id="{F8AA124A-E9C6-7E4E-ABAA-66042F7D073B}"/>
              </a:ext>
            </a:extLst>
          </p:cNvPr>
          <p:cNvPicPr>
            <a:picLocks noChangeAspect="1"/>
          </p:cNvPicPr>
          <p:nvPr/>
        </p:nvPicPr>
        <p:blipFill>
          <a:blip r:embed="rId9"/>
          <a:srcRect/>
          <a:stretch/>
        </p:blipFill>
        <p:spPr>
          <a:xfrm>
            <a:off x="2889691" y="6133369"/>
            <a:ext cx="484044" cy="281727"/>
          </a:xfrm>
          <a:prstGeom prst="rect">
            <a:avLst/>
          </a:prstGeom>
          <a:ln w="12700">
            <a:miter lim="400000"/>
          </a:ln>
        </p:spPr>
      </p:pic>
      <p:sp>
        <p:nvSpPr>
          <p:cNvPr id="75" name="mental health">
            <a:extLst>
              <a:ext uri="{FF2B5EF4-FFF2-40B4-BE49-F238E27FC236}">
                <a16:creationId xmlns:a16="http://schemas.microsoft.com/office/drawing/2014/main" id="{F30ED005-C07B-0447-BA6D-DD16F0BECFD1}"/>
              </a:ext>
            </a:extLst>
          </p:cNvPr>
          <p:cNvSpPr/>
          <p:nvPr/>
        </p:nvSpPr>
        <p:spPr>
          <a:xfrm>
            <a:off x="3450722" y="5681669"/>
            <a:ext cx="1607344"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err="1"/>
              <a:t>Kotaku</a:t>
            </a:r>
            <a:r>
              <a:rPr lang="en-US" sz="1828" dirty="0"/>
              <a:t> in Action</a:t>
            </a:r>
            <a:endParaRPr sz="1828" dirty="0"/>
          </a:p>
        </p:txBody>
      </p:sp>
      <p:pic>
        <p:nvPicPr>
          <p:cNvPr id="76" name="reddit.png.jpg" descr="reddit.png.jpg">
            <a:extLst>
              <a:ext uri="{FF2B5EF4-FFF2-40B4-BE49-F238E27FC236}">
                <a16:creationId xmlns:a16="http://schemas.microsoft.com/office/drawing/2014/main" id="{BAAE9B87-FE84-EE43-9DEB-E813E1BFBA99}"/>
              </a:ext>
            </a:extLst>
          </p:cNvPr>
          <p:cNvPicPr>
            <a:picLocks noChangeAspect="1"/>
          </p:cNvPicPr>
          <p:nvPr/>
        </p:nvPicPr>
        <p:blipFill>
          <a:blip r:embed="rId6"/>
          <a:stretch>
            <a:fillRect/>
          </a:stretch>
        </p:blipFill>
        <p:spPr>
          <a:xfrm>
            <a:off x="4736967" y="6215063"/>
            <a:ext cx="267891" cy="267891"/>
          </a:xfrm>
          <a:prstGeom prst="rect">
            <a:avLst/>
          </a:prstGeom>
          <a:ln w="12700">
            <a:miter lim="400000"/>
          </a:ln>
        </p:spPr>
      </p:pic>
      <p:sp>
        <p:nvSpPr>
          <p:cNvPr id="77" name="mental health">
            <a:extLst>
              <a:ext uri="{FF2B5EF4-FFF2-40B4-BE49-F238E27FC236}">
                <a16:creationId xmlns:a16="http://schemas.microsoft.com/office/drawing/2014/main" id="{C59DC51C-AE73-3E43-B6A3-DE9513B48F4F}"/>
              </a:ext>
            </a:extLst>
          </p:cNvPr>
          <p:cNvSpPr/>
          <p:nvPr/>
        </p:nvSpPr>
        <p:spPr>
          <a:xfrm>
            <a:off x="5202764" y="5676581"/>
            <a:ext cx="1607344"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Men’s rights</a:t>
            </a:r>
            <a:endParaRPr sz="1828" dirty="0"/>
          </a:p>
        </p:txBody>
      </p:sp>
      <p:pic>
        <p:nvPicPr>
          <p:cNvPr id="78" name="reddit.png.jpg" descr="reddit.png.jpg">
            <a:extLst>
              <a:ext uri="{FF2B5EF4-FFF2-40B4-BE49-F238E27FC236}">
                <a16:creationId xmlns:a16="http://schemas.microsoft.com/office/drawing/2014/main" id="{FABD9340-60E7-A044-94EC-8DBF14E0AC32}"/>
              </a:ext>
            </a:extLst>
          </p:cNvPr>
          <p:cNvPicPr>
            <a:picLocks noChangeAspect="1"/>
          </p:cNvPicPr>
          <p:nvPr/>
        </p:nvPicPr>
        <p:blipFill>
          <a:blip r:embed="rId6"/>
          <a:stretch>
            <a:fillRect/>
          </a:stretch>
        </p:blipFill>
        <p:spPr>
          <a:xfrm>
            <a:off x="6489009" y="6209975"/>
            <a:ext cx="267891" cy="267891"/>
          </a:xfrm>
          <a:prstGeom prst="rect">
            <a:avLst/>
          </a:prstGeom>
          <a:ln w="12700">
            <a:miter lim="400000"/>
          </a:ln>
        </p:spPr>
      </p:pic>
      <p:sp>
        <p:nvSpPr>
          <p:cNvPr id="79" name="mental health">
            <a:extLst>
              <a:ext uri="{FF2B5EF4-FFF2-40B4-BE49-F238E27FC236}">
                <a16:creationId xmlns:a16="http://schemas.microsoft.com/office/drawing/2014/main" id="{22BFE16D-94BA-BD4D-BB56-FEF321CFB379}"/>
              </a:ext>
            </a:extLst>
          </p:cNvPr>
          <p:cNvSpPr/>
          <p:nvPr/>
        </p:nvSpPr>
        <p:spPr>
          <a:xfrm>
            <a:off x="7205088" y="5674194"/>
            <a:ext cx="1607344"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Reddit norms</a:t>
            </a:r>
            <a:endParaRPr sz="1828" dirty="0"/>
          </a:p>
        </p:txBody>
      </p:sp>
      <p:pic>
        <p:nvPicPr>
          <p:cNvPr id="80" name="reddit.png.jpg" descr="reddit.png.jpg">
            <a:extLst>
              <a:ext uri="{FF2B5EF4-FFF2-40B4-BE49-F238E27FC236}">
                <a16:creationId xmlns:a16="http://schemas.microsoft.com/office/drawing/2014/main" id="{4AE8E9DF-79B6-8946-BF4B-6A250DB41C26}"/>
              </a:ext>
            </a:extLst>
          </p:cNvPr>
          <p:cNvPicPr>
            <a:picLocks noChangeAspect="1"/>
          </p:cNvPicPr>
          <p:nvPr/>
        </p:nvPicPr>
        <p:blipFill>
          <a:blip r:embed="rId6"/>
          <a:stretch>
            <a:fillRect/>
          </a:stretch>
        </p:blipFill>
        <p:spPr>
          <a:xfrm>
            <a:off x="8491333" y="6207588"/>
            <a:ext cx="267891" cy="267891"/>
          </a:xfrm>
          <a:prstGeom prst="rect">
            <a:avLst/>
          </a:prstGeom>
          <a:ln w="12700">
            <a:miter lim="400000"/>
          </a:ln>
        </p:spPr>
      </p:pic>
      <p:sp>
        <p:nvSpPr>
          <p:cNvPr id="81" name="mental health">
            <a:extLst>
              <a:ext uri="{FF2B5EF4-FFF2-40B4-BE49-F238E27FC236}">
                <a16:creationId xmlns:a16="http://schemas.microsoft.com/office/drawing/2014/main" id="{1F5ED3B9-3D1B-F446-9D30-EB669CD0520C}"/>
              </a:ext>
            </a:extLst>
          </p:cNvPr>
          <p:cNvSpPr/>
          <p:nvPr/>
        </p:nvSpPr>
        <p:spPr>
          <a:xfrm>
            <a:off x="8932045" y="5671807"/>
            <a:ext cx="1555591"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Change my view</a:t>
            </a:r>
            <a:endParaRPr sz="1828" dirty="0"/>
          </a:p>
        </p:txBody>
      </p:sp>
      <p:pic>
        <p:nvPicPr>
          <p:cNvPr id="82" name="reddit.png.jpg" descr="reddit.png.jpg">
            <a:extLst>
              <a:ext uri="{FF2B5EF4-FFF2-40B4-BE49-F238E27FC236}">
                <a16:creationId xmlns:a16="http://schemas.microsoft.com/office/drawing/2014/main" id="{D71F0CA8-540C-364B-88FD-E2C666738589}"/>
              </a:ext>
            </a:extLst>
          </p:cNvPr>
          <p:cNvPicPr>
            <a:picLocks noChangeAspect="1"/>
          </p:cNvPicPr>
          <p:nvPr/>
        </p:nvPicPr>
        <p:blipFill>
          <a:blip r:embed="rId6"/>
          <a:stretch>
            <a:fillRect/>
          </a:stretch>
        </p:blipFill>
        <p:spPr>
          <a:xfrm>
            <a:off x="10218290" y="6205201"/>
            <a:ext cx="267891" cy="267891"/>
          </a:xfrm>
          <a:prstGeom prst="rect">
            <a:avLst/>
          </a:prstGeom>
          <a:ln w="12700">
            <a:miter lim="400000"/>
          </a:ln>
        </p:spPr>
      </p:pic>
      <p:sp>
        <p:nvSpPr>
          <p:cNvPr id="83" name="Rectangle">
            <a:extLst>
              <a:ext uri="{FF2B5EF4-FFF2-40B4-BE49-F238E27FC236}">
                <a16:creationId xmlns:a16="http://schemas.microsoft.com/office/drawing/2014/main" id="{EE799B80-24B4-894A-9A46-A19EC64F2CD0}"/>
              </a:ext>
            </a:extLst>
          </p:cNvPr>
          <p:cNvSpPr/>
          <p:nvPr/>
        </p:nvSpPr>
        <p:spPr>
          <a:xfrm>
            <a:off x="5312050" y="3501019"/>
            <a:ext cx="3724861"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84" name="open collaboration">
            <a:extLst>
              <a:ext uri="{FF2B5EF4-FFF2-40B4-BE49-F238E27FC236}">
                <a16:creationId xmlns:a16="http://schemas.microsoft.com/office/drawing/2014/main" id="{CC419BEE-814E-7047-A220-FD94F36B4DD3}"/>
              </a:ext>
            </a:extLst>
          </p:cNvPr>
          <p:cNvSpPr txBox="1"/>
          <p:nvPr/>
        </p:nvSpPr>
        <p:spPr>
          <a:xfrm>
            <a:off x="5392417" y="3507845"/>
            <a:ext cx="3440878" cy="503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800" b="1"/>
            </a:lvl1pPr>
          </a:lstStyle>
          <a:p>
            <a:r>
              <a:rPr lang="en-US" dirty="0"/>
              <a:t>Platform interventions</a:t>
            </a:r>
            <a:endParaRPr dirty="0"/>
          </a:p>
        </p:txBody>
      </p:sp>
      <p:sp>
        <p:nvSpPr>
          <p:cNvPr id="85" name="sexual abuse">
            <a:extLst>
              <a:ext uri="{FF2B5EF4-FFF2-40B4-BE49-F238E27FC236}">
                <a16:creationId xmlns:a16="http://schemas.microsoft.com/office/drawing/2014/main" id="{FBBDA9CA-CC3D-EF44-94EC-61EA1DCC359F}"/>
              </a:ext>
            </a:extLst>
          </p:cNvPr>
          <p:cNvSpPr/>
          <p:nvPr/>
        </p:nvSpPr>
        <p:spPr>
          <a:xfrm>
            <a:off x="5445994" y="4042386"/>
            <a:ext cx="1713223"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err="1"/>
              <a:t>Deplatforming</a:t>
            </a:r>
            <a:endParaRPr sz="1828" dirty="0"/>
          </a:p>
        </p:txBody>
      </p:sp>
      <p:sp>
        <p:nvSpPr>
          <p:cNvPr id="86" name="pregnancy loss">
            <a:extLst>
              <a:ext uri="{FF2B5EF4-FFF2-40B4-BE49-F238E27FC236}">
                <a16:creationId xmlns:a16="http://schemas.microsoft.com/office/drawing/2014/main" id="{7EC7E3C1-73C0-5E46-AC73-5EEE1628FBCB}"/>
              </a:ext>
            </a:extLst>
          </p:cNvPr>
          <p:cNvSpPr/>
          <p:nvPr/>
        </p:nvSpPr>
        <p:spPr>
          <a:xfrm>
            <a:off x="7292958" y="4042386"/>
            <a:ext cx="1607344"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Quarantining</a:t>
            </a:r>
            <a:endParaRPr sz="1828" dirty="0"/>
          </a:p>
        </p:txBody>
      </p:sp>
      <p:pic>
        <p:nvPicPr>
          <p:cNvPr id="89" name="social-media-logos-feature-1920x1080.jpg">
            <a:extLst>
              <a:ext uri="{FF2B5EF4-FFF2-40B4-BE49-F238E27FC236}">
                <a16:creationId xmlns:a16="http://schemas.microsoft.com/office/drawing/2014/main" id="{DB3FDD8D-6590-C246-9B31-0348FD441FAE}"/>
              </a:ext>
            </a:extLst>
          </p:cNvPr>
          <p:cNvPicPr>
            <a:picLocks noChangeAspect="1"/>
          </p:cNvPicPr>
          <p:nvPr/>
        </p:nvPicPr>
        <p:blipFill>
          <a:blip r:embed="rId9"/>
          <a:srcRect/>
          <a:stretch/>
        </p:blipFill>
        <p:spPr>
          <a:xfrm>
            <a:off x="6769688" y="4580085"/>
            <a:ext cx="484044" cy="281727"/>
          </a:xfrm>
          <a:prstGeom prst="rect">
            <a:avLst/>
          </a:prstGeom>
          <a:ln w="12700">
            <a:miter lim="400000"/>
          </a:ln>
        </p:spPr>
      </p:pic>
      <p:pic>
        <p:nvPicPr>
          <p:cNvPr id="90" name="reddit.png.jpg" descr="reddit.png.jpg">
            <a:extLst>
              <a:ext uri="{FF2B5EF4-FFF2-40B4-BE49-F238E27FC236}">
                <a16:creationId xmlns:a16="http://schemas.microsoft.com/office/drawing/2014/main" id="{463D9409-249F-D84B-82B9-F9DB49A0E536}"/>
              </a:ext>
            </a:extLst>
          </p:cNvPr>
          <p:cNvPicPr>
            <a:picLocks noChangeAspect="1"/>
          </p:cNvPicPr>
          <p:nvPr/>
        </p:nvPicPr>
        <p:blipFill>
          <a:blip r:embed="rId6"/>
          <a:stretch>
            <a:fillRect/>
          </a:stretch>
        </p:blipFill>
        <p:spPr>
          <a:xfrm>
            <a:off x="8579318" y="4580303"/>
            <a:ext cx="267891" cy="267891"/>
          </a:xfrm>
          <a:prstGeom prst="rect">
            <a:avLst/>
          </a:prstGeom>
          <a:ln w="12700">
            <a:miter lim="400000"/>
          </a:ln>
        </p:spPr>
      </p:pic>
      <p:sp>
        <p:nvSpPr>
          <p:cNvPr id="91" name="support provision &amp; responses">
            <a:extLst>
              <a:ext uri="{FF2B5EF4-FFF2-40B4-BE49-F238E27FC236}">
                <a16:creationId xmlns:a16="http://schemas.microsoft.com/office/drawing/2014/main" id="{B83EAB21-BF39-B243-9519-F7B6EB39B7BC}"/>
              </a:ext>
            </a:extLst>
          </p:cNvPr>
          <p:cNvSpPr txBox="1"/>
          <p:nvPr/>
        </p:nvSpPr>
        <p:spPr>
          <a:xfrm>
            <a:off x="8860716" y="1882188"/>
            <a:ext cx="17071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800" b="1"/>
            </a:lvl1pPr>
          </a:lstStyle>
          <a:p>
            <a:r>
              <a:rPr lang="en-US" sz="2000" dirty="0"/>
              <a:t>Social signals</a:t>
            </a:r>
            <a:endParaRPr sz="2000" dirty="0"/>
          </a:p>
        </p:txBody>
      </p:sp>
      <p:pic>
        <p:nvPicPr>
          <p:cNvPr id="92" name="social-media-logos-feature-1920x1080.jpg">
            <a:extLst>
              <a:ext uri="{FF2B5EF4-FFF2-40B4-BE49-F238E27FC236}">
                <a16:creationId xmlns:a16="http://schemas.microsoft.com/office/drawing/2014/main" id="{F136EB76-8914-4B40-AE71-79FFB55320CE}"/>
              </a:ext>
            </a:extLst>
          </p:cNvPr>
          <p:cNvPicPr>
            <a:picLocks noChangeAspect="1"/>
          </p:cNvPicPr>
          <p:nvPr/>
        </p:nvPicPr>
        <p:blipFill>
          <a:blip r:embed="rId9"/>
          <a:srcRect/>
          <a:stretch/>
        </p:blipFill>
        <p:spPr>
          <a:xfrm>
            <a:off x="10117747" y="2603548"/>
            <a:ext cx="484044" cy="281727"/>
          </a:xfrm>
          <a:prstGeom prst="rect">
            <a:avLst/>
          </a:prstGeom>
          <a:ln w="12700">
            <a:miter lim="400000"/>
          </a:ln>
        </p:spPr>
      </p:pic>
    </p:spTree>
    <p:extLst>
      <p:ext uri="{BB962C8B-B14F-4D97-AF65-F5344CB8AC3E}">
        <p14:creationId xmlns:p14="http://schemas.microsoft.com/office/powerpoint/2010/main" val="25087711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8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4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7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7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8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9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70"/>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4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6"/>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9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5"/>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89"/>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7" grpId="0" animBg="1"/>
      <p:bldP spid="175" grpId="0" animBg="1"/>
      <p:bldP spid="176" grpId="0" animBg="1"/>
      <p:bldP spid="177" grpId="0" animBg="1"/>
      <p:bldP spid="61" grpId="0" animBg="1"/>
      <p:bldP spid="63" grpId="0" animBg="1"/>
      <p:bldP spid="64" grpId="0" animBg="1"/>
      <p:bldP spid="69" grpId="0" animBg="1"/>
      <p:bldP spid="72" grpId="0" animBg="1"/>
      <p:bldP spid="75" grpId="0" animBg="1"/>
      <p:bldP spid="77" grpId="0" animBg="1"/>
      <p:bldP spid="79" grpId="0" animBg="1"/>
      <p:bldP spid="81" grpId="0" animBg="1"/>
      <p:bldP spid="83" grpId="0" animBg="1"/>
      <p:bldP spid="84" grpId="0" animBg="1"/>
      <p:bldP spid="85" grpId="0" animBg="1"/>
      <p:bldP spid="86" grpId="0" animBg="1"/>
      <p:bldP spid="9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778DFE-D730-B444-9586-95B92BDE2BBC}"/>
              </a:ext>
            </a:extLst>
          </p:cNvPr>
          <p:cNvSpPr>
            <a:spLocks noGrp="1"/>
          </p:cNvSpPr>
          <p:nvPr>
            <p:ph type="sldNum" sz="quarter" idx="12"/>
          </p:nvPr>
        </p:nvSpPr>
        <p:spPr/>
        <p:txBody>
          <a:bodyPr/>
          <a:lstStyle/>
          <a:p>
            <a:fld id="{EEBB84EA-720A-924D-995C-2965551D1999}" type="slidenum">
              <a:rPr lang="en-US" smtClean="0"/>
              <a:t>100</a:t>
            </a:fld>
            <a:endParaRPr lang="en-US"/>
          </a:p>
        </p:txBody>
      </p:sp>
      <p:pic>
        <p:nvPicPr>
          <p:cNvPr id="6" name="Picture 5" descr="A screenshot of a cell phone&#10;&#10;Description automatically generated">
            <a:extLst>
              <a:ext uri="{FF2B5EF4-FFF2-40B4-BE49-F238E27FC236}">
                <a16:creationId xmlns:a16="http://schemas.microsoft.com/office/drawing/2014/main" id="{99756F22-0FE7-5F42-A2D2-11842B7CCB29}"/>
              </a:ext>
            </a:extLst>
          </p:cNvPr>
          <p:cNvPicPr>
            <a:picLocks noChangeAspect="1"/>
          </p:cNvPicPr>
          <p:nvPr/>
        </p:nvPicPr>
        <p:blipFill>
          <a:blip r:embed="rId2"/>
          <a:stretch>
            <a:fillRect/>
          </a:stretch>
        </p:blipFill>
        <p:spPr>
          <a:xfrm>
            <a:off x="3662348" y="0"/>
            <a:ext cx="4867304" cy="6858000"/>
          </a:xfrm>
          <a:prstGeom prst="rect">
            <a:avLst/>
          </a:prstGeom>
        </p:spPr>
      </p:pic>
    </p:spTree>
    <p:extLst>
      <p:ext uri="{BB962C8B-B14F-4D97-AF65-F5344CB8AC3E}">
        <p14:creationId xmlns:p14="http://schemas.microsoft.com/office/powerpoint/2010/main" val="669484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099E4-90F1-8E44-9ED7-8DDF5FEEAC91}"/>
              </a:ext>
            </a:extLst>
          </p:cNvPr>
          <p:cNvSpPr>
            <a:spLocks noGrp="1"/>
          </p:cNvSpPr>
          <p:nvPr>
            <p:ph type="sldNum" sz="quarter" idx="12"/>
          </p:nvPr>
        </p:nvSpPr>
        <p:spPr/>
        <p:txBody>
          <a:bodyPr/>
          <a:lstStyle/>
          <a:p>
            <a:fld id="{EEBB84EA-720A-924D-995C-2965551D1999}" type="slidenum">
              <a:rPr lang="en-US" smtClean="0"/>
              <a:t>101</a:t>
            </a:fld>
            <a:endParaRPr lang="en-US"/>
          </a:p>
        </p:txBody>
      </p:sp>
      <p:pic>
        <p:nvPicPr>
          <p:cNvPr id="4" name="Picture 3" descr="A screenshot of a cell phone&#10;&#10;Description automatically generated">
            <a:extLst>
              <a:ext uri="{FF2B5EF4-FFF2-40B4-BE49-F238E27FC236}">
                <a16:creationId xmlns:a16="http://schemas.microsoft.com/office/drawing/2014/main" id="{345BE6A1-56CB-4747-A39E-14DCBED66748}"/>
              </a:ext>
            </a:extLst>
          </p:cNvPr>
          <p:cNvPicPr>
            <a:picLocks noChangeAspect="1"/>
          </p:cNvPicPr>
          <p:nvPr/>
        </p:nvPicPr>
        <p:blipFill>
          <a:blip r:embed="rId2"/>
          <a:stretch>
            <a:fillRect/>
          </a:stretch>
        </p:blipFill>
        <p:spPr>
          <a:xfrm>
            <a:off x="520700" y="1009650"/>
            <a:ext cx="11150600" cy="4838700"/>
          </a:xfrm>
          <a:prstGeom prst="rect">
            <a:avLst/>
          </a:prstGeom>
        </p:spPr>
      </p:pic>
    </p:spTree>
    <p:extLst>
      <p:ext uri="{BB962C8B-B14F-4D97-AF65-F5344CB8AC3E}">
        <p14:creationId xmlns:p14="http://schemas.microsoft.com/office/powerpoint/2010/main" val="21006647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DFDD3E-7183-5C40-AFE7-87EC4E7E1D3B}"/>
              </a:ext>
            </a:extLst>
          </p:cNvPr>
          <p:cNvSpPr>
            <a:spLocks noGrp="1"/>
          </p:cNvSpPr>
          <p:nvPr>
            <p:ph type="sldNum" sz="quarter" idx="12"/>
          </p:nvPr>
        </p:nvSpPr>
        <p:spPr/>
        <p:txBody>
          <a:bodyPr/>
          <a:lstStyle/>
          <a:p>
            <a:fld id="{EEBB84EA-720A-924D-995C-2965551D1999}" type="slidenum">
              <a:rPr lang="en-US" smtClean="0"/>
              <a:t>102</a:t>
            </a:fld>
            <a:endParaRPr lang="en-US"/>
          </a:p>
        </p:txBody>
      </p:sp>
      <p:pic>
        <p:nvPicPr>
          <p:cNvPr id="4" name="Picture 3" descr="A screenshot of a cell phone&#10;&#10;Description automatically generated">
            <a:extLst>
              <a:ext uri="{FF2B5EF4-FFF2-40B4-BE49-F238E27FC236}">
                <a16:creationId xmlns:a16="http://schemas.microsoft.com/office/drawing/2014/main" id="{5FB02178-D237-9840-9784-44809B6801FB}"/>
              </a:ext>
            </a:extLst>
          </p:cNvPr>
          <p:cNvPicPr>
            <a:picLocks noChangeAspect="1"/>
          </p:cNvPicPr>
          <p:nvPr/>
        </p:nvPicPr>
        <p:blipFill>
          <a:blip r:embed="rId2"/>
          <a:stretch>
            <a:fillRect/>
          </a:stretch>
        </p:blipFill>
        <p:spPr>
          <a:xfrm>
            <a:off x="2552700" y="285750"/>
            <a:ext cx="7086600" cy="6286500"/>
          </a:xfrm>
          <a:prstGeom prst="rect">
            <a:avLst/>
          </a:prstGeom>
        </p:spPr>
      </p:pic>
    </p:spTree>
    <p:extLst>
      <p:ext uri="{BB962C8B-B14F-4D97-AF65-F5344CB8AC3E}">
        <p14:creationId xmlns:p14="http://schemas.microsoft.com/office/powerpoint/2010/main" val="7525968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E3734551-6CC4-D247-B829-D43C2152C14F}"/>
              </a:ext>
            </a:extLst>
          </p:cNvPr>
          <p:cNvPicPr>
            <a:picLocks noChangeAspect="1"/>
          </p:cNvPicPr>
          <p:nvPr/>
        </p:nvPicPr>
        <p:blipFill>
          <a:blip r:embed="rId2"/>
          <a:stretch>
            <a:fillRect/>
          </a:stretch>
        </p:blipFill>
        <p:spPr>
          <a:xfrm>
            <a:off x="643467" y="1397931"/>
            <a:ext cx="10905066" cy="4062137"/>
          </a:xfrm>
          <a:prstGeom prst="rect">
            <a:avLst/>
          </a:prstGeom>
        </p:spPr>
      </p:pic>
      <p:sp>
        <p:nvSpPr>
          <p:cNvPr id="2" name="Slide Number Placeholder 1">
            <a:extLst>
              <a:ext uri="{FF2B5EF4-FFF2-40B4-BE49-F238E27FC236}">
                <a16:creationId xmlns:a16="http://schemas.microsoft.com/office/drawing/2014/main" id="{5068B4EF-107C-5C4E-98DF-16868B0D96C7}"/>
              </a:ext>
            </a:extLst>
          </p:cNvPr>
          <p:cNvSpPr>
            <a:spLocks noGrp="1"/>
          </p:cNvSpPr>
          <p:nvPr>
            <p:ph type="sldNum" sz="quarter" idx="12"/>
          </p:nvPr>
        </p:nvSpPr>
        <p:spPr>
          <a:xfrm>
            <a:off x="8610600" y="6356350"/>
            <a:ext cx="2743200" cy="365125"/>
          </a:xfrm>
        </p:spPr>
        <p:txBody>
          <a:bodyPr>
            <a:normAutofit/>
          </a:bodyPr>
          <a:lstStyle/>
          <a:p>
            <a:pPr>
              <a:spcAft>
                <a:spcPts val="600"/>
              </a:spcAft>
            </a:pPr>
            <a:fld id="{EEBB84EA-720A-924D-995C-2965551D1999}" type="slidenum">
              <a:rPr lang="en-US" smtClean="0"/>
              <a:pPr>
                <a:spcAft>
                  <a:spcPts val="600"/>
                </a:spcAft>
              </a:pPr>
              <a:t>103</a:t>
            </a:fld>
            <a:endParaRPr lang="en-US"/>
          </a:p>
        </p:txBody>
      </p:sp>
    </p:spTree>
    <p:extLst>
      <p:ext uri="{BB962C8B-B14F-4D97-AF65-F5344CB8AC3E}">
        <p14:creationId xmlns:p14="http://schemas.microsoft.com/office/powerpoint/2010/main" val="13157327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99A1AE4-1B2F-AB40-B1DF-565458EF0DE3}"/>
              </a:ext>
            </a:extLst>
          </p:cNvPr>
          <p:cNvPicPr>
            <a:picLocks noChangeAspect="1"/>
          </p:cNvPicPr>
          <p:nvPr/>
        </p:nvPicPr>
        <p:blipFill>
          <a:blip r:embed="rId2"/>
          <a:stretch>
            <a:fillRect/>
          </a:stretch>
        </p:blipFill>
        <p:spPr>
          <a:xfrm>
            <a:off x="643467" y="1779610"/>
            <a:ext cx="10905066" cy="3298779"/>
          </a:xfrm>
          <a:prstGeom prst="rect">
            <a:avLst/>
          </a:prstGeom>
        </p:spPr>
      </p:pic>
      <p:sp>
        <p:nvSpPr>
          <p:cNvPr id="2" name="Slide Number Placeholder 1">
            <a:extLst>
              <a:ext uri="{FF2B5EF4-FFF2-40B4-BE49-F238E27FC236}">
                <a16:creationId xmlns:a16="http://schemas.microsoft.com/office/drawing/2014/main" id="{8DEEE7FE-CC49-224E-A318-39E586350F8C}"/>
              </a:ext>
            </a:extLst>
          </p:cNvPr>
          <p:cNvSpPr>
            <a:spLocks noGrp="1"/>
          </p:cNvSpPr>
          <p:nvPr>
            <p:ph type="sldNum" sz="quarter" idx="12"/>
          </p:nvPr>
        </p:nvSpPr>
        <p:spPr>
          <a:xfrm>
            <a:off x="8610600" y="6356350"/>
            <a:ext cx="2743200" cy="365125"/>
          </a:xfrm>
        </p:spPr>
        <p:txBody>
          <a:bodyPr>
            <a:normAutofit/>
          </a:bodyPr>
          <a:lstStyle/>
          <a:p>
            <a:pPr>
              <a:spcAft>
                <a:spcPts val="600"/>
              </a:spcAft>
            </a:pPr>
            <a:fld id="{EEBB84EA-720A-924D-995C-2965551D1999}" type="slidenum">
              <a:rPr lang="en-US" smtClean="0"/>
              <a:pPr>
                <a:spcAft>
                  <a:spcPts val="600"/>
                </a:spcAft>
              </a:pPr>
              <a:t>104</a:t>
            </a:fld>
            <a:endParaRPr lang="en-US"/>
          </a:p>
        </p:txBody>
      </p:sp>
    </p:spTree>
    <p:extLst>
      <p:ext uri="{BB962C8B-B14F-4D97-AF65-F5344CB8AC3E}">
        <p14:creationId xmlns:p14="http://schemas.microsoft.com/office/powerpoint/2010/main" val="31929196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A6E5CE34-4044-664F-86A0-DA001CE27D7F}"/>
              </a:ext>
            </a:extLst>
          </p:cNvPr>
          <p:cNvPicPr>
            <a:picLocks noChangeAspect="1"/>
          </p:cNvPicPr>
          <p:nvPr/>
        </p:nvPicPr>
        <p:blipFill>
          <a:blip r:embed="rId2"/>
          <a:stretch>
            <a:fillRect/>
          </a:stretch>
        </p:blipFill>
        <p:spPr>
          <a:xfrm>
            <a:off x="643467" y="1438825"/>
            <a:ext cx="10905066" cy="3980349"/>
          </a:xfrm>
          <a:prstGeom prst="rect">
            <a:avLst/>
          </a:prstGeom>
        </p:spPr>
      </p:pic>
      <p:sp>
        <p:nvSpPr>
          <p:cNvPr id="2" name="Slide Number Placeholder 1">
            <a:extLst>
              <a:ext uri="{FF2B5EF4-FFF2-40B4-BE49-F238E27FC236}">
                <a16:creationId xmlns:a16="http://schemas.microsoft.com/office/drawing/2014/main" id="{17D2CABB-3A38-A740-9EF5-4E7B39C9A787}"/>
              </a:ext>
            </a:extLst>
          </p:cNvPr>
          <p:cNvSpPr>
            <a:spLocks noGrp="1"/>
          </p:cNvSpPr>
          <p:nvPr>
            <p:ph type="sldNum" sz="quarter" idx="12"/>
          </p:nvPr>
        </p:nvSpPr>
        <p:spPr>
          <a:xfrm>
            <a:off x="8610600" y="6356350"/>
            <a:ext cx="2743200" cy="365125"/>
          </a:xfrm>
        </p:spPr>
        <p:txBody>
          <a:bodyPr>
            <a:normAutofit/>
          </a:bodyPr>
          <a:lstStyle/>
          <a:p>
            <a:pPr>
              <a:spcAft>
                <a:spcPts val="600"/>
              </a:spcAft>
            </a:pPr>
            <a:fld id="{EEBB84EA-720A-924D-995C-2965551D1999}" type="slidenum">
              <a:rPr lang="en-US" smtClean="0"/>
              <a:pPr>
                <a:spcAft>
                  <a:spcPts val="600"/>
                </a:spcAft>
              </a:pPr>
              <a:t>105</a:t>
            </a:fld>
            <a:endParaRPr lang="en-US"/>
          </a:p>
        </p:txBody>
      </p:sp>
    </p:spTree>
    <p:extLst>
      <p:ext uri="{BB962C8B-B14F-4D97-AF65-F5344CB8AC3E}">
        <p14:creationId xmlns:p14="http://schemas.microsoft.com/office/powerpoint/2010/main" val="34863129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597093B3-ECD8-3B43-B9CB-CC647D8DE974}"/>
              </a:ext>
            </a:extLst>
          </p:cNvPr>
          <p:cNvPicPr>
            <a:picLocks noChangeAspect="1"/>
          </p:cNvPicPr>
          <p:nvPr/>
        </p:nvPicPr>
        <p:blipFill>
          <a:blip r:embed="rId2"/>
          <a:stretch>
            <a:fillRect/>
          </a:stretch>
        </p:blipFill>
        <p:spPr>
          <a:xfrm>
            <a:off x="643467" y="1602401"/>
            <a:ext cx="10905066" cy="3653197"/>
          </a:xfrm>
          <a:prstGeom prst="rect">
            <a:avLst/>
          </a:prstGeom>
        </p:spPr>
      </p:pic>
      <p:sp>
        <p:nvSpPr>
          <p:cNvPr id="2" name="Slide Number Placeholder 1">
            <a:extLst>
              <a:ext uri="{FF2B5EF4-FFF2-40B4-BE49-F238E27FC236}">
                <a16:creationId xmlns:a16="http://schemas.microsoft.com/office/drawing/2014/main" id="{ABA2386A-E959-A047-AFA8-6CBBC12F6D49}"/>
              </a:ext>
            </a:extLst>
          </p:cNvPr>
          <p:cNvSpPr>
            <a:spLocks noGrp="1"/>
          </p:cNvSpPr>
          <p:nvPr>
            <p:ph type="sldNum" sz="quarter" idx="12"/>
          </p:nvPr>
        </p:nvSpPr>
        <p:spPr>
          <a:xfrm>
            <a:off x="8610600" y="6356350"/>
            <a:ext cx="2743200" cy="365125"/>
          </a:xfrm>
        </p:spPr>
        <p:txBody>
          <a:bodyPr>
            <a:normAutofit/>
          </a:bodyPr>
          <a:lstStyle/>
          <a:p>
            <a:pPr>
              <a:spcAft>
                <a:spcPts val="600"/>
              </a:spcAft>
            </a:pPr>
            <a:fld id="{EEBB84EA-720A-924D-995C-2965551D1999}" type="slidenum">
              <a:rPr lang="en-US" smtClean="0"/>
              <a:pPr>
                <a:spcAft>
                  <a:spcPts val="600"/>
                </a:spcAft>
              </a:pPr>
              <a:t>106</a:t>
            </a:fld>
            <a:endParaRPr lang="en-US"/>
          </a:p>
        </p:txBody>
      </p:sp>
    </p:spTree>
    <p:extLst>
      <p:ext uri="{BB962C8B-B14F-4D97-AF65-F5344CB8AC3E}">
        <p14:creationId xmlns:p14="http://schemas.microsoft.com/office/powerpoint/2010/main" val="21303862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D806F61-9BD8-1C4A-8672-EAB9672BAD17}"/>
              </a:ext>
            </a:extLst>
          </p:cNvPr>
          <p:cNvPicPr>
            <a:picLocks noChangeAspect="1"/>
          </p:cNvPicPr>
          <p:nvPr/>
        </p:nvPicPr>
        <p:blipFill>
          <a:blip r:embed="rId2"/>
          <a:stretch>
            <a:fillRect/>
          </a:stretch>
        </p:blipFill>
        <p:spPr>
          <a:xfrm>
            <a:off x="643467" y="961729"/>
            <a:ext cx="10905066" cy="4934541"/>
          </a:xfrm>
          <a:prstGeom prst="rect">
            <a:avLst/>
          </a:prstGeom>
        </p:spPr>
      </p:pic>
      <p:sp>
        <p:nvSpPr>
          <p:cNvPr id="2" name="Slide Number Placeholder 1">
            <a:extLst>
              <a:ext uri="{FF2B5EF4-FFF2-40B4-BE49-F238E27FC236}">
                <a16:creationId xmlns:a16="http://schemas.microsoft.com/office/drawing/2014/main" id="{03BD1E4C-DACC-544C-A7A8-3BE8E07945F2}"/>
              </a:ext>
            </a:extLst>
          </p:cNvPr>
          <p:cNvSpPr>
            <a:spLocks noGrp="1"/>
          </p:cNvSpPr>
          <p:nvPr>
            <p:ph type="sldNum" sz="quarter" idx="12"/>
          </p:nvPr>
        </p:nvSpPr>
        <p:spPr>
          <a:xfrm>
            <a:off x="8610600" y="6356350"/>
            <a:ext cx="2743200" cy="365125"/>
          </a:xfrm>
        </p:spPr>
        <p:txBody>
          <a:bodyPr>
            <a:normAutofit/>
          </a:bodyPr>
          <a:lstStyle/>
          <a:p>
            <a:pPr>
              <a:spcAft>
                <a:spcPts val="600"/>
              </a:spcAft>
            </a:pPr>
            <a:fld id="{EEBB84EA-720A-924D-995C-2965551D1999}" type="slidenum">
              <a:rPr lang="en-US" smtClean="0"/>
              <a:pPr>
                <a:spcAft>
                  <a:spcPts val="600"/>
                </a:spcAft>
              </a:pPr>
              <a:t>107</a:t>
            </a:fld>
            <a:endParaRPr lang="en-US"/>
          </a:p>
        </p:txBody>
      </p:sp>
    </p:spTree>
    <p:extLst>
      <p:ext uri="{BB962C8B-B14F-4D97-AF65-F5344CB8AC3E}">
        <p14:creationId xmlns:p14="http://schemas.microsoft.com/office/powerpoint/2010/main" val="39119866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5C5E6-C3A8-1147-8012-5768ECAA538A}"/>
              </a:ext>
            </a:extLst>
          </p:cNvPr>
          <p:cNvSpPr>
            <a:spLocks noGrp="1"/>
          </p:cNvSpPr>
          <p:nvPr>
            <p:ph type="title"/>
          </p:nvPr>
        </p:nvSpPr>
        <p:spPr/>
        <p:txBody>
          <a:bodyPr/>
          <a:lstStyle/>
          <a:p>
            <a:r>
              <a:rPr lang="en-US" dirty="0"/>
              <a:t>Explanations Paper</a:t>
            </a:r>
          </a:p>
        </p:txBody>
      </p:sp>
      <p:sp>
        <p:nvSpPr>
          <p:cNvPr id="4" name="Text Placeholder 3">
            <a:extLst>
              <a:ext uri="{FF2B5EF4-FFF2-40B4-BE49-F238E27FC236}">
                <a16:creationId xmlns:a16="http://schemas.microsoft.com/office/drawing/2014/main" id="{E51AA926-1ED4-544B-85A2-4231D5D0D24A}"/>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5DBDF9BA-8A50-9040-AD56-222EE34132BD}"/>
              </a:ext>
            </a:extLst>
          </p:cNvPr>
          <p:cNvSpPr>
            <a:spLocks noGrp="1"/>
          </p:cNvSpPr>
          <p:nvPr>
            <p:ph type="sldNum" sz="quarter" idx="12"/>
          </p:nvPr>
        </p:nvSpPr>
        <p:spPr/>
        <p:txBody>
          <a:bodyPr/>
          <a:lstStyle/>
          <a:p>
            <a:fld id="{EEBB84EA-720A-924D-995C-2965551D1999}" type="slidenum">
              <a:rPr lang="en-US" smtClean="0"/>
              <a:t>108</a:t>
            </a:fld>
            <a:endParaRPr lang="en-US"/>
          </a:p>
        </p:txBody>
      </p:sp>
    </p:spTree>
    <p:extLst>
      <p:ext uri="{BB962C8B-B14F-4D97-AF65-F5344CB8AC3E}">
        <p14:creationId xmlns:p14="http://schemas.microsoft.com/office/powerpoint/2010/main" val="18150083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5BE97DE2-D7B3-3D43-A756-FADB2D30964E}"/>
              </a:ext>
            </a:extLst>
          </p:cNvPr>
          <p:cNvPicPr>
            <a:picLocks noChangeAspect="1"/>
          </p:cNvPicPr>
          <p:nvPr/>
        </p:nvPicPr>
        <p:blipFill rotWithShape="1">
          <a:blip r:embed="rId3"/>
          <a:srcRect t="-160" b="85942"/>
          <a:stretch/>
        </p:blipFill>
        <p:spPr>
          <a:xfrm>
            <a:off x="643467" y="2064329"/>
            <a:ext cx="10905066" cy="748146"/>
          </a:xfrm>
          <a:prstGeom prst="rect">
            <a:avLst/>
          </a:prstGeom>
        </p:spPr>
      </p:pic>
      <p:sp>
        <p:nvSpPr>
          <p:cNvPr id="4" name="Slide Number Placeholder 3">
            <a:extLst>
              <a:ext uri="{FF2B5EF4-FFF2-40B4-BE49-F238E27FC236}">
                <a16:creationId xmlns:a16="http://schemas.microsoft.com/office/drawing/2014/main" id="{E8C12A6C-E853-3E43-A58C-613836596353}"/>
              </a:ext>
            </a:extLst>
          </p:cNvPr>
          <p:cNvSpPr>
            <a:spLocks noGrp="1"/>
          </p:cNvSpPr>
          <p:nvPr>
            <p:ph type="sldNum" sz="quarter" idx="12"/>
          </p:nvPr>
        </p:nvSpPr>
        <p:spPr/>
        <p:txBody>
          <a:bodyPr>
            <a:normAutofit/>
          </a:bodyPr>
          <a:lstStyle/>
          <a:p>
            <a:pPr>
              <a:spcAft>
                <a:spcPts val="600"/>
              </a:spcAft>
            </a:pPr>
            <a:fld id="{23ED692C-C0E5-C743-B0FC-E11C0885EE4E}" type="slidenum">
              <a:rPr lang="en-US">
                <a:solidFill>
                  <a:srgbClr val="FFFFFF"/>
                </a:solidFill>
              </a:rPr>
              <a:pPr>
                <a:spcAft>
                  <a:spcPts val="600"/>
                </a:spcAft>
              </a:pPr>
              <a:t>109</a:t>
            </a:fld>
            <a:endParaRPr lang="en-US">
              <a:solidFill>
                <a:srgbClr val="FFFFFF"/>
              </a:solidFill>
            </a:endParaRPr>
          </a:p>
        </p:txBody>
      </p:sp>
      <p:pic>
        <p:nvPicPr>
          <p:cNvPr id="6" name="Content Placeholder 4" descr="A screenshot of a cell phone&#10;&#10;Description automatically generated">
            <a:extLst>
              <a:ext uri="{FF2B5EF4-FFF2-40B4-BE49-F238E27FC236}">
                <a16:creationId xmlns:a16="http://schemas.microsoft.com/office/drawing/2014/main" id="{A4C01440-8FC3-254B-B201-8CAACF45CEF2}"/>
              </a:ext>
            </a:extLst>
          </p:cNvPr>
          <p:cNvPicPr>
            <a:picLocks noChangeAspect="1"/>
          </p:cNvPicPr>
          <p:nvPr/>
        </p:nvPicPr>
        <p:blipFill rotWithShape="1">
          <a:blip r:embed="rId3"/>
          <a:srcRect t="50000"/>
          <a:stretch/>
        </p:blipFill>
        <p:spPr>
          <a:xfrm>
            <a:off x="643467" y="2812475"/>
            <a:ext cx="10905066" cy="2630846"/>
          </a:xfrm>
          <a:prstGeom prst="rect">
            <a:avLst/>
          </a:prstGeom>
        </p:spPr>
      </p:pic>
    </p:spTree>
    <p:extLst>
      <p:ext uri="{BB962C8B-B14F-4D97-AF65-F5344CB8AC3E}">
        <p14:creationId xmlns:p14="http://schemas.microsoft.com/office/powerpoint/2010/main" val="2176693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p:cNvSpPr/>
          <p:nvPr/>
        </p:nvSpPr>
        <p:spPr>
          <a:xfrm>
            <a:off x="7078852" y="5197994"/>
            <a:ext cx="3545182"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148" name="Rectangle"/>
          <p:cNvSpPr/>
          <p:nvPr/>
        </p:nvSpPr>
        <p:spPr>
          <a:xfrm>
            <a:off x="8748799" y="1807379"/>
            <a:ext cx="1875235"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149" name="Rectangle"/>
          <p:cNvSpPr/>
          <p:nvPr/>
        </p:nvSpPr>
        <p:spPr>
          <a:xfrm>
            <a:off x="9147161" y="3532574"/>
            <a:ext cx="1476873"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150" name="Rectangle"/>
          <p:cNvSpPr/>
          <p:nvPr/>
        </p:nvSpPr>
        <p:spPr>
          <a:xfrm>
            <a:off x="1578305" y="5195055"/>
            <a:ext cx="5350876"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151" name="Rectangle"/>
          <p:cNvSpPr/>
          <p:nvPr/>
        </p:nvSpPr>
        <p:spPr>
          <a:xfrm>
            <a:off x="1577578" y="3501062"/>
            <a:ext cx="3616523"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152" name="Rectangle"/>
          <p:cNvSpPr/>
          <p:nvPr/>
        </p:nvSpPr>
        <p:spPr>
          <a:xfrm>
            <a:off x="1574381" y="1807379"/>
            <a:ext cx="7095113"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153" name="Rectangle"/>
          <p:cNvSpPr/>
          <p:nvPr/>
        </p:nvSpPr>
        <p:spPr>
          <a:xfrm>
            <a:off x="1574381" y="102986"/>
            <a:ext cx="9043238"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154" name="self-disclosure &amp; support seeking"/>
          <p:cNvSpPr txBox="1"/>
          <p:nvPr/>
        </p:nvSpPr>
        <p:spPr>
          <a:xfrm>
            <a:off x="1657946" y="122221"/>
            <a:ext cx="3092386" cy="503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800" b="1"/>
            </a:lvl1pPr>
          </a:lstStyle>
          <a:p>
            <a:r>
              <a:rPr lang="en-US" dirty="0"/>
              <a:t>Content moderation</a:t>
            </a:r>
            <a:endParaRPr dirty="0"/>
          </a:p>
        </p:txBody>
      </p:sp>
      <p:sp>
        <p:nvSpPr>
          <p:cNvPr id="155" name="mental health"/>
          <p:cNvSpPr/>
          <p:nvPr/>
        </p:nvSpPr>
        <p:spPr>
          <a:xfrm>
            <a:off x="1711523" y="642937"/>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err="1"/>
              <a:t>Kotaku</a:t>
            </a:r>
            <a:r>
              <a:rPr lang="en-US" sz="1828" dirty="0"/>
              <a:t> in Action</a:t>
            </a:r>
            <a:endParaRPr sz="1828" dirty="0"/>
          </a:p>
        </p:txBody>
      </p:sp>
      <p:sp>
        <p:nvSpPr>
          <p:cNvPr id="156" name="sexual abuse"/>
          <p:cNvSpPr/>
          <p:nvPr/>
        </p:nvSpPr>
        <p:spPr>
          <a:xfrm>
            <a:off x="3452812" y="642937"/>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err="1"/>
              <a:t>Automod</a:t>
            </a:r>
            <a:endParaRPr sz="1828" dirty="0"/>
          </a:p>
        </p:txBody>
      </p:sp>
      <p:sp>
        <p:nvSpPr>
          <p:cNvPr id="157" name="pregnancy loss"/>
          <p:cNvSpPr/>
          <p:nvPr/>
        </p:nvSpPr>
        <p:spPr>
          <a:xfrm>
            <a:off x="5194101" y="642937"/>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Blocklists</a:t>
            </a:r>
            <a:endParaRPr sz="1828" dirty="0"/>
          </a:p>
        </p:txBody>
      </p:sp>
      <p:sp>
        <p:nvSpPr>
          <p:cNvPr id="158" name="breakups"/>
          <p:cNvSpPr/>
          <p:nvPr/>
        </p:nvSpPr>
        <p:spPr>
          <a:xfrm>
            <a:off x="8676679" y="642937"/>
            <a:ext cx="1803797"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500" b="1">
                <a:latin typeface="Helvetica"/>
                <a:ea typeface="Helvetica"/>
                <a:cs typeface="Helvetica"/>
                <a:sym typeface="Helvetica"/>
              </a:defRPr>
            </a:lvl1pPr>
          </a:lstStyle>
          <a:p>
            <a:pPr algn="ctr"/>
            <a:r>
              <a:rPr lang="en-US" sz="1758" dirty="0"/>
              <a:t>Removal explanations</a:t>
            </a:r>
            <a:endParaRPr sz="1758" dirty="0"/>
          </a:p>
        </p:txBody>
      </p:sp>
      <p:sp>
        <p:nvSpPr>
          <p:cNvPr id="159" name="support provision &amp; responses"/>
          <p:cNvSpPr txBox="1"/>
          <p:nvPr/>
        </p:nvSpPr>
        <p:spPr>
          <a:xfrm>
            <a:off x="1657946" y="1830441"/>
            <a:ext cx="2280497" cy="503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800" b="1"/>
            </a:lvl1pPr>
          </a:lstStyle>
          <a:p>
            <a:r>
              <a:rPr lang="en-US" dirty="0"/>
              <a:t>Future of work</a:t>
            </a:r>
            <a:endParaRPr dirty="0"/>
          </a:p>
        </p:txBody>
      </p:sp>
      <p:sp>
        <p:nvSpPr>
          <p:cNvPr id="160" name="mental health"/>
          <p:cNvSpPr/>
          <p:nvPr/>
        </p:nvSpPr>
        <p:spPr>
          <a:xfrm>
            <a:off x="1711523" y="2339578"/>
            <a:ext cx="1607344" cy="805636"/>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Skill searches</a:t>
            </a:r>
            <a:endParaRPr sz="1828" dirty="0"/>
          </a:p>
        </p:txBody>
      </p:sp>
      <p:sp>
        <p:nvSpPr>
          <p:cNvPr id="161" name="sexual abuse"/>
          <p:cNvSpPr/>
          <p:nvPr/>
        </p:nvSpPr>
        <p:spPr>
          <a:xfrm>
            <a:off x="3452812" y="2339578"/>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Airbnb algorithm</a:t>
            </a:r>
            <a:endParaRPr sz="1828" dirty="0"/>
          </a:p>
        </p:txBody>
      </p:sp>
      <p:sp>
        <p:nvSpPr>
          <p:cNvPr id="162" name="pregnancy loss"/>
          <p:cNvSpPr/>
          <p:nvPr/>
        </p:nvSpPr>
        <p:spPr>
          <a:xfrm>
            <a:off x="5194101" y="2339578"/>
            <a:ext cx="1607344"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Learning </a:t>
            </a:r>
          </a:p>
          <a:p>
            <a:pPr algn="ctr"/>
            <a:r>
              <a:rPr lang="en-US" sz="1828" dirty="0"/>
              <a:t>to Airbnb</a:t>
            </a:r>
            <a:endParaRPr sz="1828" dirty="0"/>
          </a:p>
        </p:txBody>
      </p:sp>
      <p:sp>
        <p:nvSpPr>
          <p:cNvPr id="163" name="SES stigma"/>
          <p:cNvSpPr/>
          <p:nvPr/>
        </p:nvSpPr>
        <p:spPr>
          <a:xfrm>
            <a:off x="6935391" y="642937"/>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500" b="1">
                <a:latin typeface="Helvetica"/>
                <a:ea typeface="Helvetica"/>
                <a:cs typeface="Helvetica"/>
                <a:sym typeface="Helvetica"/>
              </a:defRPr>
            </a:lvl1pPr>
          </a:lstStyle>
          <a:p>
            <a:pPr algn="ctr"/>
            <a:r>
              <a:rPr lang="en-US" sz="1758" dirty="0"/>
              <a:t>Fairness</a:t>
            </a:r>
            <a:endParaRPr sz="1758" dirty="0"/>
          </a:p>
        </p:txBody>
      </p:sp>
      <p:sp>
        <p:nvSpPr>
          <p:cNvPr id="164" name="topic-based IM"/>
          <p:cNvSpPr txBox="1"/>
          <p:nvPr/>
        </p:nvSpPr>
        <p:spPr>
          <a:xfrm>
            <a:off x="9268018" y="3530856"/>
            <a:ext cx="759503" cy="503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600" b="1"/>
            </a:lvl1pPr>
          </a:lstStyle>
          <a:p>
            <a:r>
              <a:rPr lang="en-US" sz="2800" dirty="0"/>
              <a:t>FATE</a:t>
            </a:r>
            <a:endParaRPr sz="2800" dirty="0"/>
          </a:p>
        </p:txBody>
      </p:sp>
      <p:sp>
        <p:nvSpPr>
          <p:cNvPr id="165" name="email use"/>
          <p:cNvSpPr txBox="1"/>
          <p:nvPr/>
        </p:nvSpPr>
        <p:spPr>
          <a:xfrm>
            <a:off x="7159218" y="5205445"/>
            <a:ext cx="2835713" cy="503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800" b="1"/>
            </a:lvl1pPr>
          </a:lstStyle>
          <a:p>
            <a:r>
              <a:rPr lang="en-US" dirty="0"/>
              <a:t>Community norms</a:t>
            </a:r>
            <a:endParaRPr dirty="0"/>
          </a:p>
        </p:txBody>
      </p:sp>
      <p:sp>
        <p:nvSpPr>
          <p:cNvPr id="167" name="open collaboration"/>
          <p:cNvSpPr txBox="1"/>
          <p:nvPr/>
        </p:nvSpPr>
        <p:spPr>
          <a:xfrm>
            <a:off x="1657945" y="3507888"/>
            <a:ext cx="2635145" cy="503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800" b="1"/>
            </a:lvl1pPr>
          </a:lstStyle>
          <a:p>
            <a:r>
              <a:rPr lang="en-US" dirty="0"/>
              <a:t>Sharing economy</a:t>
            </a:r>
            <a:endParaRPr dirty="0"/>
          </a:p>
        </p:txBody>
      </p:sp>
      <p:sp>
        <p:nvSpPr>
          <p:cNvPr id="175" name="presentation"/>
          <p:cNvSpPr txBox="1"/>
          <p:nvPr/>
        </p:nvSpPr>
        <p:spPr>
          <a:xfrm>
            <a:off x="8830990" y="1906403"/>
            <a:ext cx="1765302" cy="320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lnSpc>
                <a:spcPct val="80000"/>
              </a:lnSpc>
              <a:defRPr sz="2800" b="1"/>
            </a:lvl1pPr>
          </a:lstStyle>
          <a:p>
            <a:endParaRPr sz="1969" dirty="0"/>
          </a:p>
        </p:txBody>
      </p:sp>
      <p:sp>
        <p:nvSpPr>
          <p:cNvPr id="176" name="eating disorder"/>
          <p:cNvSpPr/>
          <p:nvPr/>
        </p:nvSpPr>
        <p:spPr>
          <a:xfrm>
            <a:off x="8882744" y="2342827"/>
            <a:ext cx="1607344" cy="803673"/>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500" b="1">
                <a:latin typeface="Helvetica"/>
                <a:ea typeface="Helvetica"/>
                <a:cs typeface="Helvetica"/>
                <a:sym typeface="Helvetica"/>
              </a:defRPr>
            </a:lvl1pPr>
          </a:lstStyle>
          <a:p>
            <a:r>
              <a:rPr lang="en-US" sz="1758" dirty="0" err="1"/>
              <a:t>PostScholar</a:t>
            </a:r>
            <a:endParaRPr sz="1758" dirty="0"/>
          </a:p>
        </p:txBody>
      </p:sp>
      <p:sp>
        <p:nvSpPr>
          <p:cNvPr id="177" name="human-centered design"/>
          <p:cNvSpPr txBox="1"/>
          <p:nvPr/>
        </p:nvSpPr>
        <p:spPr>
          <a:xfrm>
            <a:off x="1657945" y="5243321"/>
            <a:ext cx="2781532" cy="425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lnSpc>
                <a:spcPct val="80000"/>
              </a:lnSpc>
              <a:defRPr sz="2800" b="1"/>
            </a:lvl1pPr>
          </a:lstStyle>
          <a:p>
            <a:r>
              <a:rPr lang="en-US" dirty="0"/>
              <a:t>Social movements</a:t>
            </a:r>
            <a:endParaRPr dirty="0"/>
          </a:p>
        </p:txBody>
      </p:sp>
      <p:pic>
        <p:nvPicPr>
          <p:cNvPr id="183" name="tumblr.png"/>
          <p:cNvPicPr>
            <a:picLocks noChangeAspect="1"/>
          </p:cNvPicPr>
          <p:nvPr/>
        </p:nvPicPr>
        <p:blipFill>
          <a:blip r:embed="rId3"/>
          <a:srcRect/>
          <a:stretch/>
        </p:blipFill>
        <p:spPr>
          <a:xfrm>
            <a:off x="10228886" y="2882205"/>
            <a:ext cx="255714" cy="267891"/>
          </a:xfrm>
          <a:prstGeom prst="rect">
            <a:avLst/>
          </a:prstGeom>
          <a:ln w="12700">
            <a:miter lim="400000"/>
          </a:ln>
        </p:spPr>
      </p:pic>
      <p:pic>
        <p:nvPicPr>
          <p:cNvPr id="184" name="fb.png.jpg" descr="fb.png.jpg"/>
          <p:cNvPicPr>
            <a:picLocks noChangeAspect="1"/>
          </p:cNvPicPr>
          <p:nvPr/>
        </p:nvPicPr>
        <p:blipFill>
          <a:blip r:embed="rId4"/>
          <a:stretch>
            <a:fillRect/>
          </a:stretch>
        </p:blipFill>
        <p:spPr>
          <a:xfrm>
            <a:off x="6543466" y="2601055"/>
            <a:ext cx="267891" cy="267891"/>
          </a:xfrm>
          <a:prstGeom prst="rect">
            <a:avLst/>
          </a:prstGeom>
          <a:ln w="12700">
            <a:miter lim="400000"/>
          </a:ln>
        </p:spPr>
      </p:pic>
      <p:pic>
        <p:nvPicPr>
          <p:cNvPr id="188" name="ig.jpeg"/>
          <p:cNvPicPr>
            <a:picLocks noChangeAspect="1"/>
          </p:cNvPicPr>
          <p:nvPr/>
        </p:nvPicPr>
        <p:blipFill>
          <a:blip r:embed="rId5"/>
          <a:srcRect/>
          <a:stretch/>
        </p:blipFill>
        <p:spPr>
          <a:xfrm>
            <a:off x="3050976" y="2873275"/>
            <a:ext cx="267891" cy="267891"/>
          </a:xfrm>
          <a:prstGeom prst="rect">
            <a:avLst/>
          </a:prstGeom>
          <a:ln w="12700">
            <a:miter lim="400000"/>
          </a:ln>
        </p:spPr>
      </p:pic>
      <p:pic>
        <p:nvPicPr>
          <p:cNvPr id="189" name="reddit.png.jpg" descr="reddit.png.jpg"/>
          <p:cNvPicPr>
            <a:picLocks noChangeAspect="1"/>
          </p:cNvPicPr>
          <p:nvPr/>
        </p:nvPicPr>
        <p:blipFill>
          <a:blip r:embed="rId6"/>
          <a:stretch>
            <a:fillRect/>
          </a:stretch>
        </p:blipFill>
        <p:spPr>
          <a:xfrm>
            <a:off x="4792265" y="1176331"/>
            <a:ext cx="267891" cy="267891"/>
          </a:xfrm>
          <a:prstGeom prst="rect">
            <a:avLst/>
          </a:prstGeom>
          <a:ln w="12700">
            <a:miter lim="400000"/>
          </a:ln>
        </p:spPr>
      </p:pic>
      <p:pic>
        <p:nvPicPr>
          <p:cNvPr id="190" name="reddit.png.jpg"/>
          <p:cNvPicPr>
            <a:picLocks noChangeAspect="1"/>
          </p:cNvPicPr>
          <p:nvPr/>
        </p:nvPicPr>
        <p:blipFill>
          <a:blip r:embed="rId7"/>
          <a:srcRect/>
          <a:stretch/>
        </p:blipFill>
        <p:spPr>
          <a:xfrm>
            <a:off x="4792265" y="2873275"/>
            <a:ext cx="267891" cy="267891"/>
          </a:xfrm>
          <a:prstGeom prst="rect">
            <a:avLst/>
          </a:prstGeom>
          <a:ln w="12700">
            <a:miter lim="400000"/>
          </a:ln>
        </p:spPr>
      </p:pic>
      <p:pic>
        <p:nvPicPr>
          <p:cNvPr id="196" name="social-media-logos-feature-1920x1080.jpg" descr="social-media-logos-feature-1920x1080.jpg"/>
          <p:cNvPicPr>
            <a:picLocks noChangeAspect="1"/>
          </p:cNvPicPr>
          <p:nvPr/>
        </p:nvPicPr>
        <p:blipFill>
          <a:blip r:embed="rId8"/>
          <a:stretch>
            <a:fillRect/>
          </a:stretch>
        </p:blipFill>
        <p:spPr>
          <a:xfrm>
            <a:off x="8274844" y="2873150"/>
            <a:ext cx="267891" cy="268140"/>
          </a:xfrm>
          <a:prstGeom prst="rect">
            <a:avLst/>
          </a:prstGeom>
          <a:ln w="12700">
            <a:miter lim="400000"/>
          </a:ln>
        </p:spPr>
      </p:pic>
      <p:pic>
        <p:nvPicPr>
          <p:cNvPr id="197" name="social-media-logos-feature-1920x1080.jpg"/>
          <p:cNvPicPr>
            <a:picLocks noChangeAspect="1"/>
          </p:cNvPicPr>
          <p:nvPr/>
        </p:nvPicPr>
        <p:blipFill>
          <a:blip r:embed="rId9"/>
          <a:srcRect/>
          <a:stretch/>
        </p:blipFill>
        <p:spPr>
          <a:xfrm>
            <a:off x="6398140" y="1176331"/>
            <a:ext cx="484044" cy="281727"/>
          </a:xfrm>
          <a:prstGeom prst="rect">
            <a:avLst/>
          </a:prstGeom>
          <a:ln w="12700">
            <a:miter lim="400000"/>
          </a:ln>
        </p:spPr>
      </p:pic>
      <p:pic>
        <p:nvPicPr>
          <p:cNvPr id="57" name="reddit.png.jpg" descr="reddit.png.jpg">
            <a:extLst>
              <a:ext uri="{FF2B5EF4-FFF2-40B4-BE49-F238E27FC236}">
                <a16:creationId xmlns:a16="http://schemas.microsoft.com/office/drawing/2014/main" id="{40DCF666-EB88-DB41-B220-143C046B50C9}"/>
              </a:ext>
            </a:extLst>
          </p:cNvPr>
          <p:cNvPicPr>
            <a:picLocks noChangeAspect="1"/>
          </p:cNvPicPr>
          <p:nvPr/>
        </p:nvPicPr>
        <p:blipFill>
          <a:blip r:embed="rId6"/>
          <a:stretch>
            <a:fillRect/>
          </a:stretch>
        </p:blipFill>
        <p:spPr>
          <a:xfrm>
            <a:off x="2997768" y="1176331"/>
            <a:ext cx="267891" cy="267891"/>
          </a:xfrm>
          <a:prstGeom prst="rect">
            <a:avLst/>
          </a:prstGeom>
          <a:ln w="12700">
            <a:miter lim="400000"/>
          </a:ln>
        </p:spPr>
      </p:pic>
      <p:pic>
        <p:nvPicPr>
          <p:cNvPr id="58" name="reddit.png.jpg" descr="reddit.png.jpg">
            <a:extLst>
              <a:ext uri="{FF2B5EF4-FFF2-40B4-BE49-F238E27FC236}">
                <a16:creationId xmlns:a16="http://schemas.microsoft.com/office/drawing/2014/main" id="{CCB1298E-E3E5-2949-8A88-20208A3E547C}"/>
              </a:ext>
            </a:extLst>
          </p:cNvPr>
          <p:cNvPicPr>
            <a:picLocks noChangeAspect="1"/>
          </p:cNvPicPr>
          <p:nvPr/>
        </p:nvPicPr>
        <p:blipFill>
          <a:blip r:embed="rId6"/>
          <a:stretch>
            <a:fillRect/>
          </a:stretch>
        </p:blipFill>
        <p:spPr>
          <a:xfrm>
            <a:off x="8274844" y="1176771"/>
            <a:ext cx="267891" cy="267891"/>
          </a:xfrm>
          <a:prstGeom prst="rect">
            <a:avLst/>
          </a:prstGeom>
          <a:ln w="12700">
            <a:miter lim="400000"/>
          </a:ln>
        </p:spPr>
      </p:pic>
      <p:pic>
        <p:nvPicPr>
          <p:cNvPr id="59" name="reddit.png.jpg" descr="reddit.png.jpg">
            <a:extLst>
              <a:ext uri="{FF2B5EF4-FFF2-40B4-BE49-F238E27FC236}">
                <a16:creationId xmlns:a16="http://schemas.microsoft.com/office/drawing/2014/main" id="{58A0C1D3-167F-5A43-97BE-2BFF44A288F0}"/>
              </a:ext>
            </a:extLst>
          </p:cNvPr>
          <p:cNvPicPr>
            <a:picLocks noChangeAspect="1"/>
          </p:cNvPicPr>
          <p:nvPr/>
        </p:nvPicPr>
        <p:blipFill>
          <a:blip r:embed="rId6"/>
          <a:stretch>
            <a:fillRect/>
          </a:stretch>
        </p:blipFill>
        <p:spPr>
          <a:xfrm>
            <a:off x="10222722" y="1183248"/>
            <a:ext cx="267891" cy="267891"/>
          </a:xfrm>
          <a:prstGeom prst="rect">
            <a:avLst/>
          </a:prstGeom>
          <a:ln w="12700">
            <a:miter lim="400000"/>
          </a:ln>
        </p:spPr>
      </p:pic>
      <p:pic>
        <p:nvPicPr>
          <p:cNvPr id="60" name="reddit.png.jpg">
            <a:extLst>
              <a:ext uri="{FF2B5EF4-FFF2-40B4-BE49-F238E27FC236}">
                <a16:creationId xmlns:a16="http://schemas.microsoft.com/office/drawing/2014/main" id="{6F3F25B3-BD5F-354D-855C-EB50033870C9}"/>
              </a:ext>
            </a:extLst>
          </p:cNvPr>
          <p:cNvPicPr>
            <a:picLocks noChangeAspect="1"/>
          </p:cNvPicPr>
          <p:nvPr/>
        </p:nvPicPr>
        <p:blipFill>
          <a:blip r:embed="rId7"/>
          <a:srcRect/>
          <a:stretch/>
        </p:blipFill>
        <p:spPr>
          <a:xfrm>
            <a:off x="6518977" y="2873275"/>
            <a:ext cx="267891" cy="267891"/>
          </a:xfrm>
          <a:prstGeom prst="rect">
            <a:avLst/>
          </a:prstGeom>
          <a:ln w="12700">
            <a:miter lim="400000"/>
          </a:ln>
        </p:spPr>
      </p:pic>
      <p:sp>
        <p:nvSpPr>
          <p:cNvPr id="61" name="sexual abuse">
            <a:extLst>
              <a:ext uri="{FF2B5EF4-FFF2-40B4-BE49-F238E27FC236}">
                <a16:creationId xmlns:a16="http://schemas.microsoft.com/office/drawing/2014/main" id="{DAFB39F5-96FF-5E4A-B7FC-013B36F4359D}"/>
              </a:ext>
            </a:extLst>
          </p:cNvPr>
          <p:cNvSpPr/>
          <p:nvPr/>
        </p:nvSpPr>
        <p:spPr>
          <a:xfrm>
            <a:off x="6929181" y="2337494"/>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err="1"/>
              <a:t>Automod</a:t>
            </a:r>
            <a:endParaRPr sz="1828" dirty="0"/>
          </a:p>
        </p:txBody>
      </p:sp>
      <p:pic>
        <p:nvPicPr>
          <p:cNvPr id="62" name="reddit.png.jpg" descr="reddit.png.jpg">
            <a:extLst>
              <a:ext uri="{FF2B5EF4-FFF2-40B4-BE49-F238E27FC236}">
                <a16:creationId xmlns:a16="http://schemas.microsoft.com/office/drawing/2014/main" id="{8FE4CE5D-6365-CA46-AB22-46E50C33CFBA}"/>
              </a:ext>
            </a:extLst>
          </p:cNvPr>
          <p:cNvPicPr>
            <a:picLocks noChangeAspect="1"/>
          </p:cNvPicPr>
          <p:nvPr/>
        </p:nvPicPr>
        <p:blipFill>
          <a:blip r:embed="rId6"/>
          <a:stretch>
            <a:fillRect/>
          </a:stretch>
        </p:blipFill>
        <p:spPr>
          <a:xfrm>
            <a:off x="8288459" y="2865853"/>
            <a:ext cx="267891" cy="267891"/>
          </a:xfrm>
          <a:prstGeom prst="rect">
            <a:avLst/>
          </a:prstGeom>
          <a:ln w="12700">
            <a:miter lim="400000"/>
          </a:ln>
        </p:spPr>
      </p:pic>
      <p:sp>
        <p:nvSpPr>
          <p:cNvPr id="63" name="sexual abuse">
            <a:extLst>
              <a:ext uri="{FF2B5EF4-FFF2-40B4-BE49-F238E27FC236}">
                <a16:creationId xmlns:a16="http://schemas.microsoft.com/office/drawing/2014/main" id="{5587FA54-7030-FF40-89F9-2C6B74D4D2EC}"/>
              </a:ext>
            </a:extLst>
          </p:cNvPr>
          <p:cNvSpPr/>
          <p:nvPr/>
        </p:nvSpPr>
        <p:spPr>
          <a:xfrm>
            <a:off x="1711523" y="4042429"/>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Airbnb algorithm</a:t>
            </a:r>
            <a:endParaRPr sz="1828" dirty="0"/>
          </a:p>
        </p:txBody>
      </p:sp>
      <p:sp>
        <p:nvSpPr>
          <p:cNvPr id="64" name="pregnancy loss">
            <a:extLst>
              <a:ext uri="{FF2B5EF4-FFF2-40B4-BE49-F238E27FC236}">
                <a16:creationId xmlns:a16="http://schemas.microsoft.com/office/drawing/2014/main" id="{227ABE54-68A7-0647-B553-6307FFB74483}"/>
              </a:ext>
            </a:extLst>
          </p:cNvPr>
          <p:cNvSpPr/>
          <p:nvPr/>
        </p:nvSpPr>
        <p:spPr>
          <a:xfrm>
            <a:off x="3452812" y="4042429"/>
            <a:ext cx="1607344"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Learning </a:t>
            </a:r>
          </a:p>
          <a:p>
            <a:pPr algn="ctr"/>
            <a:r>
              <a:rPr lang="en-US" sz="1828" dirty="0"/>
              <a:t>to Airbnb</a:t>
            </a:r>
            <a:endParaRPr sz="1828" dirty="0"/>
          </a:p>
        </p:txBody>
      </p:sp>
      <p:pic>
        <p:nvPicPr>
          <p:cNvPr id="65" name="fb.png.jpg" descr="fb.png.jpg">
            <a:extLst>
              <a:ext uri="{FF2B5EF4-FFF2-40B4-BE49-F238E27FC236}">
                <a16:creationId xmlns:a16="http://schemas.microsoft.com/office/drawing/2014/main" id="{5E5EDC67-ABCE-6346-A28C-2D48FE41F6D8}"/>
              </a:ext>
            </a:extLst>
          </p:cNvPr>
          <p:cNvPicPr>
            <a:picLocks noChangeAspect="1"/>
          </p:cNvPicPr>
          <p:nvPr/>
        </p:nvPicPr>
        <p:blipFill>
          <a:blip r:embed="rId4"/>
          <a:stretch>
            <a:fillRect/>
          </a:stretch>
        </p:blipFill>
        <p:spPr>
          <a:xfrm>
            <a:off x="4802177" y="4303906"/>
            <a:ext cx="267891" cy="267891"/>
          </a:xfrm>
          <a:prstGeom prst="rect">
            <a:avLst/>
          </a:prstGeom>
          <a:ln w="12700">
            <a:miter lim="400000"/>
          </a:ln>
        </p:spPr>
      </p:pic>
      <p:pic>
        <p:nvPicPr>
          <p:cNvPr id="66" name="reddit.png.jpg">
            <a:extLst>
              <a:ext uri="{FF2B5EF4-FFF2-40B4-BE49-F238E27FC236}">
                <a16:creationId xmlns:a16="http://schemas.microsoft.com/office/drawing/2014/main" id="{A4B25626-E9FD-884C-97CA-E81876AFB4B1}"/>
              </a:ext>
            </a:extLst>
          </p:cNvPr>
          <p:cNvPicPr>
            <a:picLocks noChangeAspect="1"/>
          </p:cNvPicPr>
          <p:nvPr/>
        </p:nvPicPr>
        <p:blipFill>
          <a:blip r:embed="rId7"/>
          <a:srcRect/>
          <a:stretch/>
        </p:blipFill>
        <p:spPr>
          <a:xfrm>
            <a:off x="3050976" y="4576126"/>
            <a:ext cx="267891" cy="267891"/>
          </a:xfrm>
          <a:prstGeom prst="rect">
            <a:avLst/>
          </a:prstGeom>
          <a:ln w="12700">
            <a:miter lim="400000"/>
          </a:ln>
        </p:spPr>
      </p:pic>
      <p:pic>
        <p:nvPicPr>
          <p:cNvPr id="67" name="reddit.png.jpg">
            <a:extLst>
              <a:ext uri="{FF2B5EF4-FFF2-40B4-BE49-F238E27FC236}">
                <a16:creationId xmlns:a16="http://schemas.microsoft.com/office/drawing/2014/main" id="{FA559CC0-C177-084F-8C86-98F5D111DD61}"/>
              </a:ext>
            </a:extLst>
          </p:cNvPr>
          <p:cNvPicPr>
            <a:picLocks noChangeAspect="1"/>
          </p:cNvPicPr>
          <p:nvPr/>
        </p:nvPicPr>
        <p:blipFill>
          <a:blip r:embed="rId7"/>
          <a:srcRect/>
          <a:stretch/>
        </p:blipFill>
        <p:spPr>
          <a:xfrm>
            <a:off x="4777688" y="4576126"/>
            <a:ext cx="267891" cy="267891"/>
          </a:xfrm>
          <a:prstGeom prst="rect">
            <a:avLst/>
          </a:prstGeom>
          <a:ln w="12700">
            <a:miter lim="400000"/>
          </a:ln>
        </p:spPr>
      </p:pic>
      <p:sp>
        <p:nvSpPr>
          <p:cNvPr id="69" name="SES stigma">
            <a:extLst>
              <a:ext uri="{FF2B5EF4-FFF2-40B4-BE49-F238E27FC236}">
                <a16:creationId xmlns:a16="http://schemas.microsoft.com/office/drawing/2014/main" id="{9C2E5CF6-4C65-324C-8817-119A3AA9DFA6}"/>
              </a:ext>
            </a:extLst>
          </p:cNvPr>
          <p:cNvSpPr/>
          <p:nvPr/>
        </p:nvSpPr>
        <p:spPr>
          <a:xfrm>
            <a:off x="9298606" y="4025281"/>
            <a:ext cx="1181870"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500" b="1">
                <a:latin typeface="Helvetica"/>
                <a:ea typeface="Helvetica"/>
                <a:cs typeface="Helvetica"/>
                <a:sym typeface="Helvetica"/>
              </a:defRPr>
            </a:lvl1pPr>
          </a:lstStyle>
          <a:p>
            <a:pPr algn="ctr"/>
            <a:r>
              <a:rPr lang="en-US" sz="1758" dirty="0"/>
              <a:t>Fairness</a:t>
            </a:r>
            <a:endParaRPr sz="1758" dirty="0"/>
          </a:p>
        </p:txBody>
      </p:sp>
      <p:pic>
        <p:nvPicPr>
          <p:cNvPr id="70" name="reddit.png.jpg" descr="reddit.png.jpg">
            <a:extLst>
              <a:ext uri="{FF2B5EF4-FFF2-40B4-BE49-F238E27FC236}">
                <a16:creationId xmlns:a16="http://schemas.microsoft.com/office/drawing/2014/main" id="{1B86DDE5-68D4-FA40-9E58-5998C4067AFF}"/>
              </a:ext>
            </a:extLst>
          </p:cNvPr>
          <p:cNvPicPr>
            <a:picLocks noChangeAspect="1"/>
          </p:cNvPicPr>
          <p:nvPr/>
        </p:nvPicPr>
        <p:blipFill>
          <a:blip r:embed="rId6"/>
          <a:stretch>
            <a:fillRect/>
          </a:stretch>
        </p:blipFill>
        <p:spPr>
          <a:xfrm>
            <a:off x="10191712" y="4559251"/>
            <a:ext cx="267891" cy="267891"/>
          </a:xfrm>
          <a:prstGeom prst="rect">
            <a:avLst/>
          </a:prstGeom>
          <a:ln w="12700">
            <a:miter lim="400000"/>
          </a:ln>
        </p:spPr>
      </p:pic>
      <p:sp>
        <p:nvSpPr>
          <p:cNvPr id="72" name="sexual abuse">
            <a:extLst>
              <a:ext uri="{FF2B5EF4-FFF2-40B4-BE49-F238E27FC236}">
                <a16:creationId xmlns:a16="http://schemas.microsoft.com/office/drawing/2014/main" id="{2BD32423-0C0F-A04A-9CBA-024CF7BBF10B}"/>
              </a:ext>
            </a:extLst>
          </p:cNvPr>
          <p:cNvSpPr/>
          <p:nvPr/>
        </p:nvSpPr>
        <p:spPr>
          <a:xfrm>
            <a:off x="1704364" y="5681669"/>
            <a:ext cx="1607344"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Black lives matter</a:t>
            </a:r>
            <a:endParaRPr sz="1828" dirty="0"/>
          </a:p>
        </p:txBody>
      </p:sp>
      <p:pic>
        <p:nvPicPr>
          <p:cNvPr id="74" name="social-media-logos-feature-1920x1080.jpg">
            <a:extLst>
              <a:ext uri="{FF2B5EF4-FFF2-40B4-BE49-F238E27FC236}">
                <a16:creationId xmlns:a16="http://schemas.microsoft.com/office/drawing/2014/main" id="{F8AA124A-E9C6-7E4E-ABAA-66042F7D073B}"/>
              </a:ext>
            </a:extLst>
          </p:cNvPr>
          <p:cNvPicPr>
            <a:picLocks noChangeAspect="1"/>
          </p:cNvPicPr>
          <p:nvPr/>
        </p:nvPicPr>
        <p:blipFill>
          <a:blip r:embed="rId9"/>
          <a:srcRect/>
          <a:stretch/>
        </p:blipFill>
        <p:spPr>
          <a:xfrm>
            <a:off x="2889691" y="6133369"/>
            <a:ext cx="484044" cy="281727"/>
          </a:xfrm>
          <a:prstGeom prst="rect">
            <a:avLst/>
          </a:prstGeom>
          <a:ln w="12700">
            <a:miter lim="400000"/>
          </a:ln>
        </p:spPr>
      </p:pic>
      <p:sp>
        <p:nvSpPr>
          <p:cNvPr id="75" name="mental health">
            <a:extLst>
              <a:ext uri="{FF2B5EF4-FFF2-40B4-BE49-F238E27FC236}">
                <a16:creationId xmlns:a16="http://schemas.microsoft.com/office/drawing/2014/main" id="{F30ED005-C07B-0447-BA6D-DD16F0BECFD1}"/>
              </a:ext>
            </a:extLst>
          </p:cNvPr>
          <p:cNvSpPr/>
          <p:nvPr/>
        </p:nvSpPr>
        <p:spPr>
          <a:xfrm>
            <a:off x="3450722" y="5681669"/>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err="1"/>
              <a:t>Kotaku</a:t>
            </a:r>
            <a:r>
              <a:rPr lang="en-US" sz="1828" dirty="0"/>
              <a:t> in Action</a:t>
            </a:r>
            <a:endParaRPr sz="1828" dirty="0"/>
          </a:p>
        </p:txBody>
      </p:sp>
      <p:pic>
        <p:nvPicPr>
          <p:cNvPr id="76" name="reddit.png.jpg" descr="reddit.png.jpg">
            <a:extLst>
              <a:ext uri="{FF2B5EF4-FFF2-40B4-BE49-F238E27FC236}">
                <a16:creationId xmlns:a16="http://schemas.microsoft.com/office/drawing/2014/main" id="{BAAE9B87-FE84-EE43-9DEB-E813E1BFBA99}"/>
              </a:ext>
            </a:extLst>
          </p:cNvPr>
          <p:cNvPicPr>
            <a:picLocks noChangeAspect="1"/>
          </p:cNvPicPr>
          <p:nvPr/>
        </p:nvPicPr>
        <p:blipFill>
          <a:blip r:embed="rId6"/>
          <a:stretch>
            <a:fillRect/>
          </a:stretch>
        </p:blipFill>
        <p:spPr>
          <a:xfrm>
            <a:off x="4736967" y="6215063"/>
            <a:ext cx="267891" cy="267891"/>
          </a:xfrm>
          <a:prstGeom prst="rect">
            <a:avLst/>
          </a:prstGeom>
          <a:ln w="12700">
            <a:miter lim="400000"/>
          </a:ln>
        </p:spPr>
      </p:pic>
      <p:sp>
        <p:nvSpPr>
          <p:cNvPr id="77" name="mental health">
            <a:extLst>
              <a:ext uri="{FF2B5EF4-FFF2-40B4-BE49-F238E27FC236}">
                <a16:creationId xmlns:a16="http://schemas.microsoft.com/office/drawing/2014/main" id="{C59DC51C-AE73-3E43-B6A3-DE9513B48F4F}"/>
              </a:ext>
            </a:extLst>
          </p:cNvPr>
          <p:cNvSpPr/>
          <p:nvPr/>
        </p:nvSpPr>
        <p:spPr>
          <a:xfrm>
            <a:off x="5202764" y="5676581"/>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Men’s rights</a:t>
            </a:r>
            <a:endParaRPr sz="1828" dirty="0"/>
          </a:p>
        </p:txBody>
      </p:sp>
      <p:pic>
        <p:nvPicPr>
          <p:cNvPr id="78" name="reddit.png.jpg" descr="reddit.png.jpg">
            <a:extLst>
              <a:ext uri="{FF2B5EF4-FFF2-40B4-BE49-F238E27FC236}">
                <a16:creationId xmlns:a16="http://schemas.microsoft.com/office/drawing/2014/main" id="{FABD9340-60E7-A044-94EC-8DBF14E0AC32}"/>
              </a:ext>
            </a:extLst>
          </p:cNvPr>
          <p:cNvPicPr>
            <a:picLocks noChangeAspect="1"/>
          </p:cNvPicPr>
          <p:nvPr/>
        </p:nvPicPr>
        <p:blipFill>
          <a:blip r:embed="rId6"/>
          <a:stretch>
            <a:fillRect/>
          </a:stretch>
        </p:blipFill>
        <p:spPr>
          <a:xfrm>
            <a:off x="6489009" y="6209975"/>
            <a:ext cx="267891" cy="267891"/>
          </a:xfrm>
          <a:prstGeom prst="rect">
            <a:avLst/>
          </a:prstGeom>
          <a:ln w="12700">
            <a:miter lim="400000"/>
          </a:ln>
        </p:spPr>
      </p:pic>
      <p:sp>
        <p:nvSpPr>
          <p:cNvPr id="79" name="mental health">
            <a:extLst>
              <a:ext uri="{FF2B5EF4-FFF2-40B4-BE49-F238E27FC236}">
                <a16:creationId xmlns:a16="http://schemas.microsoft.com/office/drawing/2014/main" id="{22BFE16D-94BA-BD4D-BB56-FEF321CFB379}"/>
              </a:ext>
            </a:extLst>
          </p:cNvPr>
          <p:cNvSpPr/>
          <p:nvPr/>
        </p:nvSpPr>
        <p:spPr>
          <a:xfrm>
            <a:off x="7205088" y="5674194"/>
            <a:ext cx="1607344"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Reddit norms</a:t>
            </a:r>
            <a:endParaRPr sz="1828" dirty="0"/>
          </a:p>
        </p:txBody>
      </p:sp>
      <p:pic>
        <p:nvPicPr>
          <p:cNvPr id="80" name="reddit.png.jpg" descr="reddit.png.jpg">
            <a:extLst>
              <a:ext uri="{FF2B5EF4-FFF2-40B4-BE49-F238E27FC236}">
                <a16:creationId xmlns:a16="http://schemas.microsoft.com/office/drawing/2014/main" id="{4AE8E9DF-79B6-8946-BF4B-6A250DB41C26}"/>
              </a:ext>
            </a:extLst>
          </p:cNvPr>
          <p:cNvPicPr>
            <a:picLocks noChangeAspect="1"/>
          </p:cNvPicPr>
          <p:nvPr/>
        </p:nvPicPr>
        <p:blipFill>
          <a:blip r:embed="rId6"/>
          <a:stretch>
            <a:fillRect/>
          </a:stretch>
        </p:blipFill>
        <p:spPr>
          <a:xfrm>
            <a:off x="8491333" y="6207588"/>
            <a:ext cx="267891" cy="267891"/>
          </a:xfrm>
          <a:prstGeom prst="rect">
            <a:avLst/>
          </a:prstGeom>
          <a:ln w="12700">
            <a:miter lim="400000"/>
          </a:ln>
        </p:spPr>
      </p:pic>
      <p:sp>
        <p:nvSpPr>
          <p:cNvPr id="81" name="mental health">
            <a:extLst>
              <a:ext uri="{FF2B5EF4-FFF2-40B4-BE49-F238E27FC236}">
                <a16:creationId xmlns:a16="http://schemas.microsoft.com/office/drawing/2014/main" id="{1F5ED3B9-3D1B-F446-9D30-EB669CD0520C}"/>
              </a:ext>
            </a:extLst>
          </p:cNvPr>
          <p:cNvSpPr/>
          <p:nvPr/>
        </p:nvSpPr>
        <p:spPr>
          <a:xfrm>
            <a:off x="8932045" y="5671807"/>
            <a:ext cx="1555591"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Change my view</a:t>
            </a:r>
            <a:endParaRPr sz="1828" dirty="0"/>
          </a:p>
        </p:txBody>
      </p:sp>
      <p:pic>
        <p:nvPicPr>
          <p:cNvPr id="82" name="reddit.png.jpg" descr="reddit.png.jpg">
            <a:extLst>
              <a:ext uri="{FF2B5EF4-FFF2-40B4-BE49-F238E27FC236}">
                <a16:creationId xmlns:a16="http://schemas.microsoft.com/office/drawing/2014/main" id="{D71F0CA8-540C-364B-88FD-E2C666738589}"/>
              </a:ext>
            </a:extLst>
          </p:cNvPr>
          <p:cNvPicPr>
            <a:picLocks noChangeAspect="1"/>
          </p:cNvPicPr>
          <p:nvPr/>
        </p:nvPicPr>
        <p:blipFill>
          <a:blip r:embed="rId6"/>
          <a:stretch>
            <a:fillRect/>
          </a:stretch>
        </p:blipFill>
        <p:spPr>
          <a:xfrm>
            <a:off x="10218290" y="6205201"/>
            <a:ext cx="267891" cy="267891"/>
          </a:xfrm>
          <a:prstGeom prst="rect">
            <a:avLst/>
          </a:prstGeom>
          <a:ln w="12700">
            <a:miter lim="400000"/>
          </a:ln>
        </p:spPr>
      </p:pic>
      <p:sp>
        <p:nvSpPr>
          <p:cNvPr id="83" name="Rectangle">
            <a:extLst>
              <a:ext uri="{FF2B5EF4-FFF2-40B4-BE49-F238E27FC236}">
                <a16:creationId xmlns:a16="http://schemas.microsoft.com/office/drawing/2014/main" id="{EE799B80-24B4-894A-9A46-A19EC64F2CD0}"/>
              </a:ext>
            </a:extLst>
          </p:cNvPr>
          <p:cNvSpPr/>
          <p:nvPr/>
        </p:nvSpPr>
        <p:spPr>
          <a:xfrm>
            <a:off x="5312050" y="3501019"/>
            <a:ext cx="3724861"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84" name="open collaboration">
            <a:extLst>
              <a:ext uri="{FF2B5EF4-FFF2-40B4-BE49-F238E27FC236}">
                <a16:creationId xmlns:a16="http://schemas.microsoft.com/office/drawing/2014/main" id="{CC419BEE-814E-7047-A220-FD94F36B4DD3}"/>
              </a:ext>
            </a:extLst>
          </p:cNvPr>
          <p:cNvSpPr txBox="1"/>
          <p:nvPr/>
        </p:nvSpPr>
        <p:spPr>
          <a:xfrm>
            <a:off x="5392417" y="3507845"/>
            <a:ext cx="3440878" cy="503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800" b="1"/>
            </a:lvl1pPr>
          </a:lstStyle>
          <a:p>
            <a:r>
              <a:rPr lang="en-US" dirty="0"/>
              <a:t>Platform interventions</a:t>
            </a:r>
            <a:endParaRPr dirty="0"/>
          </a:p>
        </p:txBody>
      </p:sp>
      <p:sp>
        <p:nvSpPr>
          <p:cNvPr id="85" name="sexual abuse">
            <a:extLst>
              <a:ext uri="{FF2B5EF4-FFF2-40B4-BE49-F238E27FC236}">
                <a16:creationId xmlns:a16="http://schemas.microsoft.com/office/drawing/2014/main" id="{FBBDA9CA-CC3D-EF44-94EC-61EA1DCC359F}"/>
              </a:ext>
            </a:extLst>
          </p:cNvPr>
          <p:cNvSpPr/>
          <p:nvPr/>
        </p:nvSpPr>
        <p:spPr>
          <a:xfrm>
            <a:off x="5445994" y="4042386"/>
            <a:ext cx="1713223"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err="1"/>
              <a:t>Deplatforming</a:t>
            </a:r>
            <a:endParaRPr sz="1828" dirty="0"/>
          </a:p>
        </p:txBody>
      </p:sp>
      <p:sp>
        <p:nvSpPr>
          <p:cNvPr id="86" name="pregnancy loss">
            <a:extLst>
              <a:ext uri="{FF2B5EF4-FFF2-40B4-BE49-F238E27FC236}">
                <a16:creationId xmlns:a16="http://schemas.microsoft.com/office/drawing/2014/main" id="{7EC7E3C1-73C0-5E46-AC73-5EEE1628FBCB}"/>
              </a:ext>
            </a:extLst>
          </p:cNvPr>
          <p:cNvSpPr/>
          <p:nvPr/>
        </p:nvSpPr>
        <p:spPr>
          <a:xfrm>
            <a:off x="7292958" y="4042386"/>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Quarantining</a:t>
            </a:r>
            <a:endParaRPr sz="1828" dirty="0"/>
          </a:p>
        </p:txBody>
      </p:sp>
      <p:pic>
        <p:nvPicPr>
          <p:cNvPr id="89" name="social-media-logos-feature-1920x1080.jpg">
            <a:extLst>
              <a:ext uri="{FF2B5EF4-FFF2-40B4-BE49-F238E27FC236}">
                <a16:creationId xmlns:a16="http://schemas.microsoft.com/office/drawing/2014/main" id="{DB3FDD8D-6590-C246-9B31-0348FD441FAE}"/>
              </a:ext>
            </a:extLst>
          </p:cNvPr>
          <p:cNvPicPr>
            <a:picLocks noChangeAspect="1"/>
          </p:cNvPicPr>
          <p:nvPr/>
        </p:nvPicPr>
        <p:blipFill>
          <a:blip r:embed="rId9"/>
          <a:srcRect/>
          <a:stretch/>
        </p:blipFill>
        <p:spPr>
          <a:xfrm>
            <a:off x="6769688" y="4580085"/>
            <a:ext cx="484044" cy="281727"/>
          </a:xfrm>
          <a:prstGeom prst="rect">
            <a:avLst/>
          </a:prstGeom>
          <a:ln w="12700">
            <a:miter lim="400000"/>
          </a:ln>
        </p:spPr>
      </p:pic>
      <p:pic>
        <p:nvPicPr>
          <p:cNvPr id="90" name="reddit.png.jpg" descr="reddit.png.jpg">
            <a:extLst>
              <a:ext uri="{FF2B5EF4-FFF2-40B4-BE49-F238E27FC236}">
                <a16:creationId xmlns:a16="http://schemas.microsoft.com/office/drawing/2014/main" id="{463D9409-249F-D84B-82B9-F9DB49A0E536}"/>
              </a:ext>
            </a:extLst>
          </p:cNvPr>
          <p:cNvPicPr>
            <a:picLocks noChangeAspect="1"/>
          </p:cNvPicPr>
          <p:nvPr/>
        </p:nvPicPr>
        <p:blipFill>
          <a:blip r:embed="rId6"/>
          <a:stretch>
            <a:fillRect/>
          </a:stretch>
        </p:blipFill>
        <p:spPr>
          <a:xfrm>
            <a:off x="8579318" y="4580303"/>
            <a:ext cx="267891" cy="267891"/>
          </a:xfrm>
          <a:prstGeom prst="rect">
            <a:avLst/>
          </a:prstGeom>
          <a:ln w="12700">
            <a:miter lim="400000"/>
          </a:ln>
        </p:spPr>
      </p:pic>
      <p:sp>
        <p:nvSpPr>
          <p:cNvPr id="91" name="support provision &amp; responses">
            <a:extLst>
              <a:ext uri="{FF2B5EF4-FFF2-40B4-BE49-F238E27FC236}">
                <a16:creationId xmlns:a16="http://schemas.microsoft.com/office/drawing/2014/main" id="{B83EAB21-BF39-B243-9519-F7B6EB39B7BC}"/>
              </a:ext>
            </a:extLst>
          </p:cNvPr>
          <p:cNvSpPr txBox="1"/>
          <p:nvPr/>
        </p:nvSpPr>
        <p:spPr>
          <a:xfrm>
            <a:off x="8860716" y="1882188"/>
            <a:ext cx="17071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800" b="1"/>
            </a:lvl1pPr>
          </a:lstStyle>
          <a:p>
            <a:r>
              <a:rPr lang="en-US" sz="2000" dirty="0"/>
              <a:t>Social signals</a:t>
            </a:r>
            <a:endParaRPr sz="2000" dirty="0"/>
          </a:p>
        </p:txBody>
      </p:sp>
      <p:pic>
        <p:nvPicPr>
          <p:cNvPr id="92" name="social-media-logos-feature-1920x1080.jpg">
            <a:extLst>
              <a:ext uri="{FF2B5EF4-FFF2-40B4-BE49-F238E27FC236}">
                <a16:creationId xmlns:a16="http://schemas.microsoft.com/office/drawing/2014/main" id="{F136EB76-8914-4B40-AE71-79FFB55320CE}"/>
              </a:ext>
            </a:extLst>
          </p:cNvPr>
          <p:cNvPicPr>
            <a:picLocks noChangeAspect="1"/>
          </p:cNvPicPr>
          <p:nvPr/>
        </p:nvPicPr>
        <p:blipFill>
          <a:blip r:embed="rId9"/>
          <a:srcRect/>
          <a:stretch/>
        </p:blipFill>
        <p:spPr>
          <a:xfrm>
            <a:off x="10117747" y="2603548"/>
            <a:ext cx="484044" cy="281727"/>
          </a:xfrm>
          <a:prstGeom prst="rect">
            <a:avLst/>
          </a:prstGeom>
          <a:ln w="12700">
            <a:miter lim="400000"/>
          </a:ln>
        </p:spPr>
      </p:pic>
    </p:spTree>
    <p:extLst>
      <p:ext uri="{BB962C8B-B14F-4D97-AF65-F5344CB8AC3E}">
        <p14:creationId xmlns:p14="http://schemas.microsoft.com/office/powerpoint/2010/main" val="3843767638"/>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34622-CF94-BE42-87E6-21EA48605332}"/>
              </a:ext>
            </a:extLst>
          </p:cNvPr>
          <p:cNvSpPr>
            <a:spLocks noGrp="1"/>
          </p:cNvSpPr>
          <p:nvPr>
            <p:ph type="title"/>
          </p:nvPr>
        </p:nvSpPr>
        <p:spPr>
          <a:xfrm>
            <a:off x="526073" y="466578"/>
            <a:ext cx="11139854" cy="930447"/>
          </a:xfrm>
        </p:spPr>
        <p:txBody>
          <a:bodyPr vert="horz" lIns="91440" tIns="45720" rIns="91440" bIns="45720" rtlCol="0" anchor="b">
            <a:normAutofit fontScale="90000"/>
          </a:bodyPr>
          <a:lstStyle/>
          <a:p>
            <a:pPr algn="ctr"/>
            <a:r>
              <a:rPr lang="en-US" sz="5000" kern="1200" dirty="0">
                <a:solidFill>
                  <a:srgbClr val="FFFFFF"/>
                </a:solidFill>
                <a:ea typeface="+mj-ea"/>
                <a:cs typeface="+mj-cs"/>
              </a:rPr>
              <a:t>Regression Results – Future Removals</a:t>
            </a:r>
          </a:p>
        </p:txBody>
      </p:sp>
      <p:pic>
        <p:nvPicPr>
          <p:cNvPr id="6" name="Content Placeholder 5">
            <a:extLst>
              <a:ext uri="{FF2B5EF4-FFF2-40B4-BE49-F238E27FC236}">
                <a16:creationId xmlns:a16="http://schemas.microsoft.com/office/drawing/2014/main" id="{34F0EB3D-F764-0041-B688-29CCC4C230F5}"/>
              </a:ext>
            </a:extLst>
          </p:cNvPr>
          <p:cNvPicPr>
            <a:picLocks noGrp="1" noChangeAspect="1"/>
          </p:cNvPicPr>
          <p:nvPr>
            <p:ph idx="4294967295"/>
          </p:nvPr>
        </p:nvPicPr>
        <p:blipFill>
          <a:blip r:embed="rId2"/>
          <a:srcRect/>
          <a:stretch/>
        </p:blipFill>
        <p:spPr>
          <a:xfrm>
            <a:off x="818074" y="734291"/>
            <a:ext cx="10535726" cy="5167203"/>
          </a:xfrm>
          <a:prstGeom prst="rect">
            <a:avLst/>
          </a:prstGeom>
        </p:spPr>
      </p:pic>
      <p:sp>
        <p:nvSpPr>
          <p:cNvPr id="4" name="Slide Number Placeholder 3">
            <a:extLst>
              <a:ext uri="{FF2B5EF4-FFF2-40B4-BE49-F238E27FC236}">
                <a16:creationId xmlns:a16="http://schemas.microsoft.com/office/drawing/2014/main" id="{B5F98A3C-3B9F-D541-837E-078ADFCE4BAC}"/>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23ED692C-C0E5-C743-B0FC-E11C0885EE4E}" type="slidenum">
              <a:rPr lang="en-US">
                <a:solidFill>
                  <a:srgbClr val="898989"/>
                </a:solidFill>
              </a:rPr>
              <a:pPr>
                <a:spcAft>
                  <a:spcPts val="600"/>
                </a:spcAft>
              </a:pPr>
              <a:t>110</a:t>
            </a:fld>
            <a:endParaRPr lang="en-US">
              <a:solidFill>
                <a:srgbClr val="898989"/>
              </a:solidFill>
            </a:endParaRPr>
          </a:p>
        </p:txBody>
      </p:sp>
    </p:spTree>
    <p:extLst>
      <p:ext uri="{BB962C8B-B14F-4D97-AF65-F5344CB8AC3E}">
        <p14:creationId xmlns:p14="http://schemas.microsoft.com/office/powerpoint/2010/main" val="3456906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E0119-927A-B148-BD6F-B938C8E3B35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ea typeface="+mj-ea"/>
                <a:cs typeface="+mj-cs"/>
              </a:rPr>
              <a:t>Subreddit Models</a:t>
            </a:r>
          </a:p>
        </p:txBody>
      </p:sp>
      <p:pic>
        <p:nvPicPr>
          <p:cNvPr id="6" name="Content Placeholder 5" descr="A screenshot of a cell phone&#10;&#10;Description automatically generated">
            <a:extLst>
              <a:ext uri="{FF2B5EF4-FFF2-40B4-BE49-F238E27FC236}">
                <a16:creationId xmlns:a16="http://schemas.microsoft.com/office/drawing/2014/main" id="{FA32EABA-0974-1549-89A6-91A322649B03}"/>
              </a:ext>
            </a:extLst>
          </p:cNvPr>
          <p:cNvPicPr>
            <a:picLocks noGrp="1" noChangeAspect="1"/>
          </p:cNvPicPr>
          <p:nvPr>
            <p:ph idx="4294967295"/>
          </p:nvPr>
        </p:nvPicPr>
        <p:blipFill>
          <a:blip r:embed="rId2"/>
          <a:stretch>
            <a:fillRect/>
          </a:stretch>
        </p:blipFill>
        <p:spPr>
          <a:xfrm>
            <a:off x="320040" y="2841690"/>
            <a:ext cx="11496821" cy="3334078"/>
          </a:xfrm>
          <a:prstGeom prst="rect">
            <a:avLst/>
          </a:prstGeom>
        </p:spPr>
      </p:pic>
      <p:sp>
        <p:nvSpPr>
          <p:cNvPr id="4" name="Slide Number Placeholder 3">
            <a:extLst>
              <a:ext uri="{FF2B5EF4-FFF2-40B4-BE49-F238E27FC236}">
                <a16:creationId xmlns:a16="http://schemas.microsoft.com/office/drawing/2014/main" id="{DCED28A1-315D-5549-B59C-0CCC8CA5ACDA}"/>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23ED692C-C0E5-C743-B0FC-E11C0885EE4E}" type="slidenum">
              <a:rPr lang="en-US">
                <a:solidFill>
                  <a:srgbClr val="898989"/>
                </a:solidFill>
              </a:rPr>
              <a:pPr>
                <a:spcAft>
                  <a:spcPts val="600"/>
                </a:spcAft>
              </a:pPr>
              <a:t>111</a:t>
            </a:fld>
            <a:endParaRPr lang="en-US">
              <a:solidFill>
                <a:srgbClr val="898989"/>
              </a:solidFill>
            </a:endParaRPr>
          </a:p>
        </p:txBody>
      </p:sp>
    </p:spTree>
    <p:extLst>
      <p:ext uri="{BB962C8B-B14F-4D97-AF65-F5344CB8AC3E}">
        <p14:creationId xmlns:p14="http://schemas.microsoft.com/office/powerpoint/2010/main" val="12127043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B8E63-AB20-3941-8C2F-6A0836F054CF}"/>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ea typeface="+mj-ea"/>
                <a:cs typeface="+mj-cs"/>
              </a:rPr>
              <a:t>Explanation Flairs</a:t>
            </a:r>
          </a:p>
        </p:txBody>
      </p:sp>
      <p:pic>
        <p:nvPicPr>
          <p:cNvPr id="5" name="Content Placeholder 4" descr="A screenshot of a cell phone&#10;&#10;Description automatically generated">
            <a:extLst>
              <a:ext uri="{FF2B5EF4-FFF2-40B4-BE49-F238E27FC236}">
                <a16:creationId xmlns:a16="http://schemas.microsoft.com/office/drawing/2014/main" id="{0B906EA9-4D59-D14B-A65E-A8E68163D40E}"/>
              </a:ext>
            </a:extLst>
          </p:cNvPr>
          <p:cNvPicPr>
            <a:picLocks noGrp="1" noChangeAspect="1"/>
          </p:cNvPicPr>
          <p:nvPr>
            <p:ph idx="4294967295"/>
          </p:nvPr>
        </p:nvPicPr>
        <p:blipFill>
          <a:blip r:embed="rId2"/>
          <a:stretch>
            <a:fillRect/>
          </a:stretch>
        </p:blipFill>
        <p:spPr>
          <a:xfrm>
            <a:off x="322707" y="581892"/>
            <a:ext cx="11546585" cy="5426893"/>
          </a:xfrm>
          <a:prstGeom prst="rect">
            <a:avLst/>
          </a:prstGeom>
        </p:spPr>
      </p:pic>
      <p:sp>
        <p:nvSpPr>
          <p:cNvPr id="3" name="Slide Number Placeholder 2">
            <a:extLst>
              <a:ext uri="{FF2B5EF4-FFF2-40B4-BE49-F238E27FC236}">
                <a16:creationId xmlns:a16="http://schemas.microsoft.com/office/drawing/2014/main" id="{637E07C3-82C2-FF4F-95F8-32AB06947C8E}"/>
              </a:ext>
            </a:extLst>
          </p:cNvPr>
          <p:cNvSpPr>
            <a:spLocks noGrp="1"/>
          </p:cNvSpPr>
          <p:nvPr>
            <p:ph type="sldNum" sz="quarter" idx="12"/>
          </p:nvPr>
        </p:nvSpPr>
        <p:spPr/>
        <p:txBody>
          <a:bodyPr/>
          <a:lstStyle/>
          <a:p>
            <a:fld id="{23ED692C-C0E5-C743-B0FC-E11C0885EE4E}" type="slidenum">
              <a:rPr lang="en-US" smtClean="0"/>
              <a:t>112</a:t>
            </a:fld>
            <a:endParaRPr lang="en-US"/>
          </a:p>
        </p:txBody>
      </p:sp>
    </p:spTree>
    <p:extLst>
      <p:ext uri="{BB962C8B-B14F-4D97-AF65-F5344CB8AC3E}">
        <p14:creationId xmlns:p14="http://schemas.microsoft.com/office/powerpoint/2010/main" val="21214561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D6EDB-BC22-A14E-A972-9E9D4FDBA2BB}"/>
              </a:ext>
            </a:extLst>
          </p:cNvPr>
          <p:cNvSpPr>
            <a:spLocks noGrp="1"/>
          </p:cNvSpPr>
          <p:nvPr>
            <p:ph type="title"/>
          </p:nvPr>
        </p:nvSpPr>
        <p:spPr/>
        <p:txBody>
          <a:bodyPr/>
          <a:lstStyle/>
          <a:p>
            <a:r>
              <a:rPr lang="en-US" dirty="0"/>
              <a:t>Preparing Survey Questionnaire</a:t>
            </a:r>
          </a:p>
        </p:txBody>
      </p:sp>
      <p:sp>
        <p:nvSpPr>
          <p:cNvPr id="3" name="Content Placeholder 2">
            <a:extLst>
              <a:ext uri="{FF2B5EF4-FFF2-40B4-BE49-F238E27FC236}">
                <a16:creationId xmlns:a16="http://schemas.microsoft.com/office/drawing/2014/main" id="{A5C1B5CF-7E6E-7146-9EEF-BAF8620BC7B8}"/>
              </a:ext>
            </a:extLst>
          </p:cNvPr>
          <p:cNvSpPr>
            <a:spLocks noGrp="1"/>
          </p:cNvSpPr>
          <p:nvPr>
            <p:ph idx="4294967295"/>
          </p:nvPr>
        </p:nvSpPr>
        <p:spPr>
          <a:xfrm>
            <a:off x="838200" y="1825625"/>
            <a:ext cx="10515600" cy="4351338"/>
          </a:xfrm>
        </p:spPr>
        <p:txBody>
          <a:bodyPr/>
          <a:lstStyle/>
          <a:p>
            <a:r>
              <a:rPr lang="en-US" dirty="0"/>
              <a:t>Questions based on tension points around content moderation in prior research.</a:t>
            </a:r>
          </a:p>
          <a:p>
            <a:r>
              <a:rPr lang="en-US" dirty="0"/>
              <a:t>Cognitive pre-tests.</a:t>
            </a:r>
          </a:p>
          <a:p>
            <a:r>
              <a:rPr lang="en-US" dirty="0"/>
              <a:t>Pilot tests.</a:t>
            </a:r>
          </a:p>
        </p:txBody>
      </p:sp>
      <p:sp>
        <p:nvSpPr>
          <p:cNvPr id="4" name="Slide Number Placeholder 3">
            <a:extLst>
              <a:ext uri="{FF2B5EF4-FFF2-40B4-BE49-F238E27FC236}">
                <a16:creationId xmlns:a16="http://schemas.microsoft.com/office/drawing/2014/main" id="{DD453554-DAF3-0A4E-AC37-52941E29C90C}"/>
              </a:ext>
            </a:extLst>
          </p:cNvPr>
          <p:cNvSpPr>
            <a:spLocks noGrp="1"/>
          </p:cNvSpPr>
          <p:nvPr>
            <p:ph type="sldNum" sz="quarter" idx="12"/>
          </p:nvPr>
        </p:nvSpPr>
        <p:spPr/>
        <p:txBody>
          <a:bodyPr/>
          <a:lstStyle/>
          <a:p>
            <a:fld id="{EEBB84EA-720A-924D-995C-2965551D1999}" type="slidenum">
              <a:rPr lang="en-US" smtClean="0"/>
              <a:t>113</a:t>
            </a:fld>
            <a:endParaRPr lang="en-US"/>
          </a:p>
        </p:txBody>
      </p:sp>
    </p:spTree>
    <p:extLst>
      <p:ext uri="{BB962C8B-B14F-4D97-AF65-F5344CB8AC3E}">
        <p14:creationId xmlns:p14="http://schemas.microsoft.com/office/powerpoint/2010/main" val="209075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9159F5-5AD3-A342-A9F0-CFFDD45BADD6}"/>
              </a:ext>
            </a:extLst>
          </p:cNvPr>
          <p:cNvSpPr>
            <a:spLocks noGrp="1"/>
          </p:cNvSpPr>
          <p:nvPr>
            <p:ph type="title"/>
          </p:nvPr>
        </p:nvSpPr>
        <p:spPr/>
        <p:txBody>
          <a:bodyPr/>
          <a:lstStyle/>
          <a:p>
            <a:r>
              <a:rPr lang="en-US" dirty="0"/>
              <a:t>Subreddits I have moderated</a:t>
            </a:r>
          </a:p>
        </p:txBody>
      </p:sp>
      <p:sp>
        <p:nvSpPr>
          <p:cNvPr id="6" name="Content Placeholder 5">
            <a:extLst>
              <a:ext uri="{FF2B5EF4-FFF2-40B4-BE49-F238E27FC236}">
                <a16:creationId xmlns:a16="http://schemas.microsoft.com/office/drawing/2014/main" id="{620A25F6-5D33-7C42-B300-29561C0ED9F6}"/>
              </a:ext>
            </a:extLst>
          </p:cNvPr>
          <p:cNvSpPr>
            <a:spLocks noGrp="1"/>
          </p:cNvSpPr>
          <p:nvPr>
            <p:ph idx="4294967295"/>
          </p:nvPr>
        </p:nvSpPr>
        <p:spPr>
          <a:xfrm>
            <a:off x="838200" y="1825625"/>
            <a:ext cx="10515600" cy="4351338"/>
          </a:xfrm>
        </p:spPr>
        <p:txBody>
          <a:bodyPr/>
          <a:lstStyle/>
          <a:p>
            <a:r>
              <a:rPr lang="en-US" dirty="0"/>
              <a:t>Youtubers</a:t>
            </a:r>
          </a:p>
          <a:p>
            <a:r>
              <a:rPr lang="en-US" dirty="0" err="1"/>
              <a:t>Justiceserved</a:t>
            </a:r>
            <a:endParaRPr lang="en-US" dirty="0"/>
          </a:p>
          <a:p>
            <a:r>
              <a:rPr lang="en-US" dirty="0"/>
              <a:t>Bibliographies</a:t>
            </a:r>
          </a:p>
          <a:p>
            <a:r>
              <a:rPr lang="en-US"/>
              <a:t>Science</a:t>
            </a:r>
            <a:endParaRPr lang="en-US" dirty="0"/>
          </a:p>
          <a:p>
            <a:r>
              <a:rPr lang="en-US" dirty="0" err="1"/>
              <a:t>Onejob</a:t>
            </a:r>
            <a:endParaRPr lang="en-US" dirty="0"/>
          </a:p>
          <a:p>
            <a:endParaRPr lang="en-US" dirty="0"/>
          </a:p>
        </p:txBody>
      </p:sp>
      <p:sp>
        <p:nvSpPr>
          <p:cNvPr id="2" name="Slide Number Placeholder 1">
            <a:extLst>
              <a:ext uri="{FF2B5EF4-FFF2-40B4-BE49-F238E27FC236}">
                <a16:creationId xmlns:a16="http://schemas.microsoft.com/office/drawing/2014/main" id="{41B1247B-8192-D341-9481-1622E5FFF3C9}"/>
              </a:ext>
            </a:extLst>
          </p:cNvPr>
          <p:cNvSpPr>
            <a:spLocks noGrp="1"/>
          </p:cNvSpPr>
          <p:nvPr>
            <p:ph type="sldNum" sz="quarter" idx="12"/>
          </p:nvPr>
        </p:nvSpPr>
        <p:spPr/>
        <p:txBody>
          <a:bodyPr/>
          <a:lstStyle/>
          <a:p>
            <a:fld id="{EEBB84EA-720A-924D-995C-2965551D1999}" type="slidenum">
              <a:rPr lang="en-US" smtClean="0"/>
              <a:t>114</a:t>
            </a:fld>
            <a:endParaRPr lang="en-US"/>
          </a:p>
        </p:txBody>
      </p:sp>
    </p:spTree>
    <p:extLst>
      <p:ext uri="{BB962C8B-B14F-4D97-AF65-F5344CB8AC3E}">
        <p14:creationId xmlns:p14="http://schemas.microsoft.com/office/powerpoint/2010/main" val="16396794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34622-CF94-BE42-87E6-21EA48605332}"/>
              </a:ext>
            </a:extLst>
          </p:cNvPr>
          <p:cNvSpPr>
            <a:spLocks noGrp="1"/>
          </p:cNvSpPr>
          <p:nvPr>
            <p:ph type="title"/>
          </p:nvPr>
        </p:nvSpPr>
        <p:spPr>
          <a:xfrm>
            <a:off x="526073" y="466578"/>
            <a:ext cx="11139854" cy="930447"/>
          </a:xfrm>
        </p:spPr>
        <p:txBody>
          <a:bodyPr vert="horz" lIns="91440" tIns="45720" rIns="91440" bIns="45720" rtlCol="0" anchor="b">
            <a:normAutofit fontScale="90000"/>
          </a:bodyPr>
          <a:lstStyle/>
          <a:p>
            <a:pPr algn="ctr"/>
            <a:r>
              <a:rPr lang="en-US" sz="5000" kern="1200" dirty="0">
                <a:solidFill>
                  <a:srgbClr val="FFFFFF"/>
                </a:solidFill>
                <a:ea typeface="+mj-ea"/>
                <a:cs typeface="+mj-cs"/>
              </a:rPr>
              <a:t>Regression Results – Future Submissions</a:t>
            </a:r>
          </a:p>
        </p:txBody>
      </p:sp>
      <p:pic>
        <p:nvPicPr>
          <p:cNvPr id="6" name="Content Placeholder 5" descr="A screenshot of a cell phone&#10;&#10;Description automatically generated">
            <a:extLst>
              <a:ext uri="{FF2B5EF4-FFF2-40B4-BE49-F238E27FC236}">
                <a16:creationId xmlns:a16="http://schemas.microsoft.com/office/drawing/2014/main" id="{34F0EB3D-F764-0041-B688-29CCC4C230F5}"/>
              </a:ext>
            </a:extLst>
          </p:cNvPr>
          <p:cNvPicPr>
            <a:picLocks noGrp="1" noChangeAspect="1"/>
          </p:cNvPicPr>
          <p:nvPr>
            <p:ph idx="4294967295"/>
          </p:nvPr>
        </p:nvPicPr>
        <p:blipFill>
          <a:blip r:embed="rId2"/>
          <a:stretch>
            <a:fillRect/>
          </a:stretch>
        </p:blipFill>
        <p:spPr>
          <a:xfrm>
            <a:off x="311926" y="466578"/>
            <a:ext cx="11568147" cy="5610549"/>
          </a:xfrm>
          <a:prstGeom prst="rect">
            <a:avLst/>
          </a:prstGeom>
        </p:spPr>
      </p:pic>
      <p:sp>
        <p:nvSpPr>
          <p:cNvPr id="4" name="Slide Number Placeholder 3">
            <a:extLst>
              <a:ext uri="{FF2B5EF4-FFF2-40B4-BE49-F238E27FC236}">
                <a16:creationId xmlns:a16="http://schemas.microsoft.com/office/drawing/2014/main" id="{B5F98A3C-3B9F-D541-837E-078ADFCE4BAC}"/>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23ED692C-C0E5-C743-B0FC-E11C0885EE4E}" type="slidenum">
              <a:rPr lang="en-US">
                <a:solidFill>
                  <a:srgbClr val="898989"/>
                </a:solidFill>
              </a:rPr>
              <a:pPr>
                <a:spcAft>
                  <a:spcPts val="600"/>
                </a:spcAft>
              </a:pPr>
              <a:t>115</a:t>
            </a:fld>
            <a:endParaRPr lang="en-US">
              <a:solidFill>
                <a:srgbClr val="898989"/>
              </a:solidFill>
            </a:endParaRPr>
          </a:p>
        </p:txBody>
      </p:sp>
    </p:spTree>
    <p:extLst>
      <p:ext uri="{BB962C8B-B14F-4D97-AF65-F5344CB8AC3E}">
        <p14:creationId xmlns:p14="http://schemas.microsoft.com/office/powerpoint/2010/main" val="385983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D7F248-C63A-F146-B2DD-F17864C98DCD}"/>
              </a:ext>
            </a:extLst>
          </p:cNvPr>
          <p:cNvSpPr>
            <a:spLocks noGrp="1"/>
          </p:cNvSpPr>
          <p:nvPr>
            <p:ph type="title"/>
          </p:nvPr>
        </p:nvSpPr>
        <p:spPr/>
        <p:txBody>
          <a:bodyPr/>
          <a:lstStyle/>
          <a:p>
            <a:r>
              <a:rPr lang="en-US" dirty="0"/>
              <a:t>Reporting the results</a:t>
            </a:r>
          </a:p>
        </p:txBody>
      </p:sp>
      <p:sp>
        <p:nvSpPr>
          <p:cNvPr id="6" name="Content Placeholder 5">
            <a:extLst>
              <a:ext uri="{FF2B5EF4-FFF2-40B4-BE49-F238E27FC236}">
                <a16:creationId xmlns:a16="http://schemas.microsoft.com/office/drawing/2014/main" id="{D9F09E8C-43A8-C345-AC3A-1B929830D9F9}"/>
              </a:ext>
            </a:extLst>
          </p:cNvPr>
          <p:cNvSpPr>
            <a:spLocks noGrp="1"/>
          </p:cNvSpPr>
          <p:nvPr>
            <p:ph idx="4294967295"/>
          </p:nvPr>
        </p:nvSpPr>
        <p:spPr>
          <a:xfrm>
            <a:off x="838200" y="1825625"/>
            <a:ext cx="10515600" cy="4351338"/>
          </a:xfrm>
        </p:spPr>
        <p:txBody>
          <a:bodyPr anchor="ctr"/>
          <a:lstStyle/>
          <a:p>
            <a:r>
              <a:rPr lang="en-US" dirty="0"/>
              <a:t>Odds ratios percentage</a:t>
            </a:r>
          </a:p>
          <a:p>
            <a:pPr lvl="1"/>
            <a:r>
              <a:rPr lang="en-US" dirty="0"/>
              <a:t>Percentage change in the odds of DV when an IV is increased by one SD</a:t>
            </a:r>
          </a:p>
          <a:p>
            <a:pPr marL="0" indent="0">
              <a:buNone/>
            </a:pPr>
            <a:endParaRPr lang="en-US" dirty="0"/>
          </a:p>
        </p:txBody>
      </p:sp>
      <p:sp>
        <p:nvSpPr>
          <p:cNvPr id="4" name="Slide Number Placeholder 3">
            <a:extLst>
              <a:ext uri="{FF2B5EF4-FFF2-40B4-BE49-F238E27FC236}">
                <a16:creationId xmlns:a16="http://schemas.microsoft.com/office/drawing/2014/main" id="{117017EA-E78F-F74E-AA78-780919FB2AE3}"/>
              </a:ext>
            </a:extLst>
          </p:cNvPr>
          <p:cNvSpPr>
            <a:spLocks noGrp="1"/>
          </p:cNvSpPr>
          <p:nvPr>
            <p:ph type="sldNum" sz="quarter" idx="12"/>
          </p:nvPr>
        </p:nvSpPr>
        <p:spPr/>
        <p:txBody>
          <a:bodyPr/>
          <a:lstStyle/>
          <a:p>
            <a:fld id="{23ED692C-C0E5-C743-B0FC-E11C0885EE4E}" type="slidenum">
              <a:rPr lang="en-US" smtClean="0"/>
              <a:t>116</a:t>
            </a:fld>
            <a:endParaRPr lang="en-US"/>
          </a:p>
        </p:txBody>
      </p:sp>
    </p:spTree>
    <p:extLst>
      <p:ext uri="{BB962C8B-B14F-4D97-AF65-F5344CB8AC3E}">
        <p14:creationId xmlns:p14="http://schemas.microsoft.com/office/powerpoint/2010/main" val="11364991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1193CF-9CEC-FA4A-B3EF-B3AE513E4CAC}"/>
              </a:ext>
            </a:extLst>
          </p:cNvPr>
          <p:cNvSpPr>
            <a:spLocks noGrp="1"/>
          </p:cNvSpPr>
          <p:nvPr>
            <p:ph type="sldNum" sz="quarter" idx="12"/>
          </p:nvPr>
        </p:nvSpPr>
        <p:spPr/>
        <p:txBody>
          <a:bodyPr/>
          <a:lstStyle/>
          <a:p>
            <a:fld id="{EEBB84EA-720A-924D-995C-2965551D1999}" type="slidenum">
              <a:rPr lang="en-US" smtClean="0"/>
              <a:t>117</a:t>
            </a:fld>
            <a:endParaRPr lang="en-US"/>
          </a:p>
        </p:txBody>
      </p:sp>
      <p:sp>
        <p:nvSpPr>
          <p:cNvPr id="6" name="Rectangle">
            <a:extLst>
              <a:ext uri="{FF2B5EF4-FFF2-40B4-BE49-F238E27FC236}">
                <a16:creationId xmlns:a16="http://schemas.microsoft.com/office/drawing/2014/main" id="{5E9D9219-10CE-B44D-9475-15E8DBC25196}"/>
              </a:ext>
            </a:extLst>
          </p:cNvPr>
          <p:cNvSpPr/>
          <p:nvPr/>
        </p:nvSpPr>
        <p:spPr>
          <a:xfrm>
            <a:off x="-1105904" y="2418343"/>
            <a:ext cx="14403807" cy="2021314"/>
          </a:xfrm>
          <a:prstGeom prst="rect">
            <a:avLst/>
          </a:prstGeom>
          <a:solidFill>
            <a:srgbClr val="002C46"/>
          </a:solidFill>
          <a:ln w="3175">
            <a:miter lim="400000"/>
          </a:ln>
        </p:spPr>
        <p:txBody>
          <a:bodyPr lIns="41341" tIns="41341" rIns="41341" bIns="41341" anchor="ctr"/>
          <a:lstStyle/>
          <a:p>
            <a:pPr algn="ctr">
              <a:defRPr sz="1600" b="0">
                <a:solidFill>
                  <a:srgbClr val="FFFFFF"/>
                </a:solidFill>
                <a:latin typeface="+mn-lt"/>
                <a:ea typeface="+mn-ea"/>
                <a:cs typeface="+mn-cs"/>
                <a:sym typeface="Helvetica Neue Medium"/>
              </a:defRPr>
            </a:pPr>
            <a:r>
              <a:rPr lang="en-US" sz="4800" dirty="0">
                <a:latin typeface="Avenir Next" panose="020B0503020202020204" pitchFamily="34" charset="0"/>
              </a:rPr>
              <a:t>Focus on Reddit submissions</a:t>
            </a:r>
            <a:endParaRPr sz="4800" dirty="0">
              <a:latin typeface="Avenir Next" panose="020B0503020202020204" pitchFamily="34" charset="0"/>
            </a:endParaRPr>
          </a:p>
        </p:txBody>
      </p:sp>
    </p:spTree>
    <p:extLst>
      <p:ext uri="{BB962C8B-B14F-4D97-AF65-F5344CB8AC3E}">
        <p14:creationId xmlns:p14="http://schemas.microsoft.com/office/powerpoint/2010/main" val="2004640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p:cNvSpPr/>
          <p:nvPr/>
        </p:nvSpPr>
        <p:spPr>
          <a:xfrm>
            <a:off x="7078852" y="5197994"/>
            <a:ext cx="3545182"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148" name="Rectangle"/>
          <p:cNvSpPr/>
          <p:nvPr/>
        </p:nvSpPr>
        <p:spPr>
          <a:xfrm>
            <a:off x="8748799" y="1807379"/>
            <a:ext cx="1875235"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149" name="Rectangle"/>
          <p:cNvSpPr/>
          <p:nvPr/>
        </p:nvSpPr>
        <p:spPr>
          <a:xfrm>
            <a:off x="9147161" y="3532574"/>
            <a:ext cx="1476873"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150" name="Rectangle"/>
          <p:cNvSpPr/>
          <p:nvPr/>
        </p:nvSpPr>
        <p:spPr>
          <a:xfrm>
            <a:off x="1578305" y="5195055"/>
            <a:ext cx="5350876"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151" name="Rectangle"/>
          <p:cNvSpPr/>
          <p:nvPr/>
        </p:nvSpPr>
        <p:spPr>
          <a:xfrm>
            <a:off x="1577578" y="3501062"/>
            <a:ext cx="3616523"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152" name="Rectangle"/>
          <p:cNvSpPr/>
          <p:nvPr/>
        </p:nvSpPr>
        <p:spPr>
          <a:xfrm>
            <a:off x="1574381" y="1807379"/>
            <a:ext cx="7095113"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153" name="Rectangle"/>
          <p:cNvSpPr/>
          <p:nvPr/>
        </p:nvSpPr>
        <p:spPr>
          <a:xfrm>
            <a:off x="1574381" y="102986"/>
            <a:ext cx="9043238" cy="1518048"/>
          </a:xfrm>
          <a:prstGeom prst="rect">
            <a:avLst/>
          </a:prstGeom>
          <a:solidFill>
            <a:srgbClr val="002060">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154" name="self-disclosure &amp; support seeking"/>
          <p:cNvSpPr txBox="1"/>
          <p:nvPr/>
        </p:nvSpPr>
        <p:spPr>
          <a:xfrm>
            <a:off x="1657946" y="122221"/>
            <a:ext cx="3092386" cy="503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800" b="1"/>
            </a:lvl1pPr>
          </a:lstStyle>
          <a:p>
            <a:r>
              <a:rPr lang="en-US" dirty="0"/>
              <a:t>Content moderation</a:t>
            </a:r>
            <a:endParaRPr dirty="0"/>
          </a:p>
        </p:txBody>
      </p:sp>
      <p:sp>
        <p:nvSpPr>
          <p:cNvPr id="155" name="mental health"/>
          <p:cNvSpPr/>
          <p:nvPr/>
        </p:nvSpPr>
        <p:spPr>
          <a:xfrm>
            <a:off x="1711523" y="642937"/>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err="1"/>
              <a:t>Kotaku</a:t>
            </a:r>
            <a:r>
              <a:rPr lang="en-US" sz="1828" dirty="0"/>
              <a:t> in Action</a:t>
            </a:r>
            <a:endParaRPr sz="1828" dirty="0"/>
          </a:p>
        </p:txBody>
      </p:sp>
      <p:sp>
        <p:nvSpPr>
          <p:cNvPr id="156" name="sexual abuse"/>
          <p:cNvSpPr/>
          <p:nvPr/>
        </p:nvSpPr>
        <p:spPr>
          <a:xfrm>
            <a:off x="3452812" y="642937"/>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err="1"/>
              <a:t>Automod</a:t>
            </a:r>
            <a:endParaRPr sz="1828" dirty="0"/>
          </a:p>
        </p:txBody>
      </p:sp>
      <p:sp>
        <p:nvSpPr>
          <p:cNvPr id="157" name="pregnancy loss"/>
          <p:cNvSpPr/>
          <p:nvPr/>
        </p:nvSpPr>
        <p:spPr>
          <a:xfrm>
            <a:off x="5194101" y="642937"/>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Blocklists</a:t>
            </a:r>
            <a:endParaRPr sz="1828" dirty="0"/>
          </a:p>
        </p:txBody>
      </p:sp>
      <p:sp>
        <p:nvSpPr>
          <p:cNvPr id="158" name="breakups"/>
          <p:cNvSpPr/>
          <p:nvPr/>
        </p:nvSpPr>
        <p:spPr>
          <a:xfrm>
            <a:off x="8676679" y="642937"/>
            <a:ext cx="1803797"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500" b="1">
                <a:latin typeface="Helvetica"/>
                <a:ea typeface="Helvetica"/>
                <a:cs typeface="Helvetica"/>
                <a:sym typeface="Helvetica"/>
              </a:defRPr>
            </a:lvl1pPr>
          </a:lstStyle>
          <a:p>
            <a:pPr algn="ctr"/>
            <a:r>
              <a:rPr lang="en-US" sz="1758" dirty="0"/>
              <a:t>Removal explanations</a:t>
            </a:r>
            <a:endParaRPr sz="1758" dirty="0"/>
          </a:p>
        </p:txBody>
      </p:sp>
      <p:sp>
        <p:nvSpPr>
          <p:cNvPr id="159" name="support provision &amp; responses"/>
          <p:cNvSpPr txBox="1"/>
          <p:nvPr/>
        </p:nvSpPr>
        <p:spPr>
          <a:xfrm>
            <a:off x="1657946" y="1830441"/>
            <a:ext cx="2280497" cy="503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800" b="1"/>
            </a:lvl1pPr>
          </a:lstStyle>
          <a:p>
            <a:r>
              <a:rPr lang="en-US" dirty="0"/>
              <a:t>Future of work</a:t>
            </a:r>
            <a:endParaRPr dirty="0"/>
          </a:p>
        </p:txBody>
      </p:sp>
      <p:sp>
        <p:nvSpPr>
          <p:cNvPr id="160" name="mental health"/>
          <p:cNvSpPr/>
          <p:nvPr/>
        </p:nvSpPr>
        <p:spPr>
          <a:xfrm>
            <a:off x="1711523" y="2339578"/>
            <a:ext cx="1607344" cy="805636"/>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Skill searches</a:t>
            </a:r>
            <a:endParaRPr sz="1828" dirty="0"/>
          </a:p>
        </p:txBody>
      </p:sp>
      <p:sp>
        <p:nvSpPr>
          <p:cNvPr id="161" name="sexual abuse"/>
          <p:cNvSpPr/>
          <p:nvPr/>
        </p:nvSpPr>
        <p:spPr>
          <a:xfrm>
            <a:off x="3452812" y="2339578"/>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Airbnb algorithm</a:t>
            </a:r>
            <a:endParaRPr sz="1828" dirty="0"/>
          </a:p>
        </p:txBody>
      </p:sp>
      <p:sp>
        <p:nvSpPr>
          <p:cNvPr id="162" name="pregnancy loss"/>
          <p:cNvSpPr/>
          <p:nvPr/>
        </p:nvSpPr>
        <p:spPr>
          <a:xfrm>
            <a:off x="5194101" y="2339578"/>
            <a:ext cx="1607344"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Learning </a:t>
            </a:r>
          </a:p>
          <a:p>
            <a:pPr algn="ctr"/>
            <a:r>
              <a:rPr lang="en-US" sz="1828" dirty="0"/>
              <a:t>to Airbnb</a:t>
            </a:r>
            <a:endParaRPr sz="1828" dirty="0"/>
          </a:p>
        </p:txBody>
      </p:sp>
      <p:sp>
        <p:nvSpPr>
          <p:cNvPr id="163" name="SES stigma"/>
          <p:cNvSpPr/>
          <p:nvPr/>
        </p:nvSpPr>
        <p:spPr>
          <a:xfrm>
            <a:off x="6935391" y="642937"/>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500" b="1">
                <a:latin typeface="Helvetica"/>
                <a:ea typeface="Helvetica"/>
                <a:cs typeface="Helvetica"/>
                <a:sym typeface="Helvetica"/>
              </a:defRPr>
            </a:lvl1pPr>
          </a:lstStyle>
          <a:p>
            <a:pPr algn="ctr"/>
            <a:r>
              <a:rPr lang="en-US" sz="1758" dirty="0"/>
              <a:t>Fairness</a:t>
            </a:r>
            <a:endParaRPr sz="1758" dirty="0"/>
          </a:p>
        </p:txBody>
      </p:sp>
      <p:sp>
        <p:nvSpPr>
          <p:cNvPr id="164" name="topic-based IM"/>
          <p:cNvSpPr txBox="1"/>
          <p:nvPr/>
        </p:nvSpPr>
        <p:spPr>
          <a:xfrm>
            <a:off x="9268018" y="3530856"/>
            <a:ext cx="759503" cy="503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600" b="1"/>
            </a:lvl1pPr>
          </a:lstStyle>
          <a:p>
            <a:r>
              <a:rPr lang="en-US" sz="2800" dirty="0"/>
              <a:t>FATE</a:t>
            </a:r>
            <a:endParaRPr sz="2800" dirty="0"/>
          </a:p>
        </p:txBody>
      </p:sp>
      <p:sp>
        <p:nvSpPr>
          <p:cNvPr id="165" name="email use"/>
          <p:cNvSpPr txBox="1"/>
          <p:nvPr/>
        </p:nvSpPr>
        <p:spPr>
          <a:xfrm>
            <a:off x="7159218" y="5205445"/>
            <a:ext cx="2835713" cy="503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800" b="1"/>
            </a:lvl1pPr>
          </a:lstStyle>
          <a:p>
            <a:r>
              <a:rPr lang="en-US" dirty="0"/>
              <a:t>Community norms</a:t>
            </a:r>
            <a:endParaRPr dirty="0"/>
          </a:p>
        </p:txBody>
      </p:sp>
      <p:sp>
        <p:nvSpPr>
          <p:cNvPr id="167" name="open collaboration"/>
          <p:cNvSpPr txBox="1"/>
          <p:nvPr/>
        </p:nvSpPr>
        <p:spPr>
          <a:xfrm>
            <a:off x="1657945" y="3507888"/>
            <a:ext cx="2635145" cy="503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800" b="1"/>
            </a:lvl1pPr>
          </a:lstStyle>
          <a:p>
            <a:r>
              <a:rPr lang="en-US" dirty="0"/>
              <a:t>Sharing economy</a:t>
            </a:r>
            <a:endParaRPr dirty="0"/>
          </a:p>
        </p:txBody>
      </p:sp>
      <p:sp>
        <p:nvSpPr>
          <p:cNvPr id="175" name="presentation"/>
          <p:cNvSpPr txBox="1"/>
          <p:nvPr/>
        </p:nvSpPr>
        <p:spPr>
          <a:xfrm>
            <a:off x="8830990" y="1906403"/>
            <a:ext cx="1765302" cy="320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lnSpc>
                <a:spcPct val="80000"/>
              </a:lnSpc>
              <a:defRPr sz="2800" b="1"/>
            </a:lvl1pPr>
          </a:lstStyle>
          <a:p>
            <a:endParaRPr sz="1969" dirty="0"/>
          </a:p>
        </p:txBody>
      </p:sp>
      <p:sp>
        <p:nvSpPr>
          <p:cNvPr id="176" name="eating disorder"/>
          <p:cNvSpPr/>
          <p:nvPr/>
        </p:nvSpPr>
        <p:spPr>
          <a:xfrm>
            <a:off x="8882744" y="2342827"/>
            <a:ext cx="1607344" cy="803673"/>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500" b="1">
                <a:latin typeface="Helvetica"/>
                <a:ea typeface="Helvetica"/>
                <a:cs typeface="Helvetica"/>
                <a:sym typeface="Helvetica"/>
              </a:defRPr>
            </a:lvl1pPr>
          </a:lstStyle>
          <a:p>
            <a:r>
              <a:rPr lang="en-US" sz="1758" dirty="0" err="1"/>
              <a:t>PostScholar</a:t>
            </a:r>
            <a:endParaRPr sz="1758" dirty="0"/>
          </a:p>
        </p:txBody>
      </p:sp>
      <p:sp>
        <p:nvSpPr>
          <p:cNvPr id="177" name="human-centered design"/>
          <p:cNvSpPr txBox="1"/>
          <p:nvPr/>
        </p:nvSpPr>
        <p:spPr>
          <a:xfrm>
            <a:off x="1657945" y="5243321"/>
            <a:ext cx="2781532" cy="425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lnSpc>
                <a:spcPct val="80000"/>
              </a:lnSpc>
              <a:defRPr sz="2800" b="1"/>
            </a:lvl1pPr>
          </a:lstStyle>
          <a:p>
            <a:r>
              <a:rPr lang="en-US" dirty="0"/>
              <a:t>Social movements</a:t>
            </a:r>
            <a:endParaRPr dirty="0"/>
          </a:p>
        </p:txBody>
      </p:sp>
      <p:pic>
        <p:nvPicPr>
          <p:cNvPr id="183" name="tumblr.png"/>
          <p:cNvPicPr>
            <a:picLocks noChangeAspect="1"/>
          </p:cNvPicPr>
          <p:nvPr/>
        </p:nvPicPr>
        <p:blipFill>
          <a:blip r:embed="rId3"/>
          <a:srcRect/>
          <a:stretch/>
        </p:blipFill>
        <p:spPr>
          <a:xfrm>
            <a:off x="10228886" y="2882205"/>
            <a:ext cx="255714" cy="267891"/>
          </a:xfrm>
          <a:prstGeom prst="rect">
            <a:avLst/>
          </a:prstGeom>
          <a:ln w="12700">
            <a:miter lim="400000"/>
          </a:ln>
        </p:spPr>
      </p:pic>
      <p:pic>
        <p:nvPicPr>
          <p:cNvPr id="184" name="fb.png.jpg" descr="fb.png.jpg"/>
          <p:cNvPicPr>
            <a:picLocks noChangeAspect="1"/>
          </p:cNvPicPr>
          <p:nvPr/>
        </p:nvPicPr>
        <p:blipFill>
          <a:blip r:embed="rId4"/>
          <a:stretch>
            <a:fillRect/>
          </a:stretch>
        </p:blipFill>
        <p:spPr>
          <a:xfrm>
            <a:off x="6543466" y="2601055"/>
            <a:ext cx="267891" cy="267891"/>
          </a:xfrm>
          <a:prstGeom prst="rect">
            <a:avLst/>
          </a:prstGeom>
          <a:ln w="12700">
            <a:miter lim="400000"/>
          </a:ln>
        </p:spPr>
      </p:pic>
      <p:pic>
        <p:nvPicPr>
          <p:cNvPr id="188" name="ig.jpeg"/>
          <p:cNvPicPr>
            <a:picLocks noChangeAspect="1"/>
          </p:cNvPicPr>
          <p:nvPr/>
        </p:nvPicPr>
        <p:blipFill>
          <a:blip r:embed="rId5"/>
          <a:srcRect/>
          <a:stretch/>
        </p:blipFill>
        <p:spPr>
          <a:xfrm>
            <a:off x="3050976" y="2873275"/>
            <a:ext cx="267891" cy="267891"/>
          </a:xfrm>
          <a:prstGeom prst="rect">
            <a:avLst/>
          </a:prstGeom>
          <a:ln w="12700">
            <a:miter lim="400000"/>
          </a:ln>
        </p:spPr>
      </p:pic>
      <p:pic>
        <p:nvPicPr>
          <p:cNvPr id="189" name="reddit.png.jpg" descr="reddit.png.jpg"/>
          <p:cNvPicPr>
            <a:picLocks noChangeAspect="1"/>
          </p:cNvPicPr>
          <p:nvPr/>
        </p:nvPicPr>
        <p:blipFill>
          <a:blip r:embed="rId6"/>
          <a:stretch>
            <a:fillRect/>
          </a:stretch>
        </p:blipFill>
        <p:spPr>
          <a:xfrm>
            <a:off x="4792265" y="1176331"/>
            <a:ext cx="267891" cy="267891"/>
          </a:xfrm>
          <a:prstGeom prst="rect">
            <a:avLst/>
          </a:prstGeom>
          <a:ln w="12700">
            <a:miter lim="400000"/>
          </a:ln>
        </p:spPr>
      </p:pic>
      <p:pic>
        <p:nvPicPr>
          <p:cNvPr id="190" name="reddit.png.jpg"/>
          <p:cNvPicPr>
            <a:picLocks noChangeAspect="1"/>
          </p:cNvPicPr>
          <p:nvPr/>
        </p:nvPicPr>
        <p:blipFill>
          <a:blip r:embed="rId7"/>
          <a:srcRect/>
          <a:stretch/>
        </p:blipFill>
        <p:spPr>
          <a:xfrm>
            <a:off x="4792265" y="2873275"/>
            <a:ext cx="267891" cy="267891"/>
          </a:xfrm>
          <a:prstGeom prst="rect">
            <a:avLst/>
          </a:prstGeom>
          <a:ln w="12700">
            <a:miter lim="400000"/>
          </a:ln>
        </p:spPr>
      </p:pic>
      <p:pic>
        <p:nvPicPr>
          <p:cNvPr id="196" name="social-media-logos-feature-1920x1080.jpg" descr="social-media-logos-feature-1920x1080.jpg"/>
          <p:cNvPicPr>
            <a:picLocks noChangeAspect="1"/>
          </p:cNvPicPr>
          <p:nvPr/>
        </p:nvPicPr>
        <p:blipFill>
          <a:blip r:embed="rId8"/>
          <a:stretch>
            <a:fillRect/>
          </a:stretch>
        </p:blipFill>
        <p:spPr>
          <a:xfrm>
            <a:off x="8274844" y="2873150"/>
            <a:ext cx="267891" cy="268140"/>
          </a:xfrm>
          <a:prstGeom prst="rect">
            <a:avLst/>
          </a:prstGeom>
          <a:ln w="12700">
            <a:miter lim="400000"/>
          </a:ln>
        </p:spPr>
      </p:pic>
      <p:pic>
        <p:nvPicPr>
          <p:cNvPr id="197" name="social-media-logos-feature-1920x1080.jpg"/>
          <p:cNvPicPr>
            <a:picLocks noChangeAspect="1"/>
          </p:cNvPicPr>
          <p:nvPr/>
        </p:nvPicPr>
        <p:blipFill>
          <a:blip r:embed="rId9"/>
          <a:srcRect/>
          <a:stretch/>
        </p:blipFill>
        <p:spPr>
          <a:xfrm>
            <a:off x="6398140" y="1176331"/>
            <a:ext cx="484044" cy="281727"/>
          </a:xfrm>
          <a:prstGeom prst="rect">
            <a:avLst/>
          </a:prstGeom>
          <a:ln w="12700">
            <a:miter lim="400000"/>
          </a:ln>
        </p:spPr>
      </p:pic>
      <p:pic>
        <p:nvPicPr>
          <p:cNvPr id="57" name="reddit.png.jpg" descr="reddit.png.jpg">
            <a:extLst>
              <a:ext uri="{FF2B5EF4-FFF2-40B4-BE49-F238E27FC236}">
                <a16:creationId xmlns:a16="http://schemas.microsoft.com/office/drawing/2014/main" id="{40DCF666-EB88-DB41-B220-143C046B50C9}"/>
              </a:ext>
            </a:extLst>
          </p:cNvPr>
          <p:cNvPicPr>
            <a:picLocks noChangeAspect="1"/>
          </p:cNvPicPr>
          <p:nvPr/>
        </p:nvPicPr>
        <p:blipFill>
          <a:blip r:embed="rId6"/>
          <a:stretch>
            <a:fillRect/>
          </a:stretch>
        </p:blipFill>
        <p:spPr>
          <a:xfrm>
            <a:off x="2997768" y="1176331"/>
            <a:ext cx="267891" cy="267891"/>
          </a:xfrm>
          <a:prstGeom prst="rect">
            <a:avLst/>
          </a:prstGeom>
          <a:ln w="12700">
            <a:miter lim="400000"/>
          </a:ln>
        </p:spPr>
      </p:pic>
      <p:pic>
        <p:nvPicPr>
          <p:cNvPr id="58" name="reddit.png.jpg" descr="reddit.png.jpg">
            <a:extLst>
              <a:ext uri="{FF2B5EF4-FFF2-40B4-BE49-F238E27FC236}">
                <a16:creationId xmlns:a16="http://schemas.microsoft.com/office/drawing/2014/main" id="{CCB1298E-E3E5-2949-8A88-20208A3E547C}"/>
              </a:ext>
            </a:extLst>
          </p:cNvPr>
          <p:cNvPicPr>
            <a:picLocks noChangeAspect="1"/>
          </p:cNvPicPr>
          <p:nvPr/>
        </p:nvPicPr>
        <p:blipFill>
          <a:blip r:embed="rId6"/>
          <a:stretch>
            <a:fillRect/>
          </a:stretch>
        </p:blipFill>
        <p:spPr>
          <a:xfrm>
            <a:off x="8274844" y="1176771"/>
            <a:ext cx="267891" cy="267891"/>
          </a:xfrm>
          <a:prstGeom prst="rect">
            <a:avLst/>
          </a:prstGeom>
          <a:ln w="12700">
            <a:miter lim="400000"/>
          </a:ln>
        </p:spPr>
      </p:pic>
      <p:pic>
        <p:nvPicPr>
          <p:cNvPr id="59" name="reddit.png.jpg" descr="reddit.png.jpg">
            <a:extLst>
              <a:ext uri="{FF2B5EF4-FFF2-40B4-BE49-F238E27FC236}">
                <a16:creationId xmlns:a16="http://schemas.microsoft.com/office/drawing/2014/main" id="{58A0C1D3-167F-5A43-97BE-2BFF44A288F0}"/>
              </a:ext>
            </a:extLst>
          </p:cNvPr>
          <p:cNvPicPr>
            <a:picLocks noChangeAspect="1"/>
          </p:cNvPicPr>
          <p:nvPr/>
        </p:nvPicPr>
        <p:blipFill>
          <a:blip r:embed="rId6"/>
          <a:stretch>
            <a:fillRect/>
          </a:stretch>
        </p:blipFill>
        <p:spPr>
          <a:xfrm>
            <a:off x="10222722" y="1183248"/>
            <a:ext cx="267891" cy="267891"/>
          </a:xfrm>
          <a:prstGeom prst="rect">
            <a:avLst/>
          </a:prstGeom>
          <a:ln w="12700">
            <a:miter lim="400000"/>
          </a:ln>
        </p:spPr>
      </p:pic>
      <p:pic>
        <p:nvPicPr>
          <p:cNvPr id="60" name="reddit.png.jpg">
            <a:extLst>
              <a:ext uri="{FF2B5EF4-FFF2-40B4-BE49-F238E27FC236}">
                <a16:creationId xmlns:a16="http://schemas.microsoft.com/office/drawing/2014/main" id="{6F3F25B3-BD5F-354D-855C-EB50033870C9}"/>
              </a:ext>
            </a:extLst>
          </p:cNvPr>
          <p:cNvPicPr>
            <a:picLocks noChangeAspect="1"/>
          </p:cNvPicPr>
          <p:nvPr/>
        </p:nvPicPr>
        <p:blipFill>
          <a:blip r:embed="rId7"/>
          <a:srcRect/>
          <a:stretch/>
        </p:blipFill>
        <p:spPr>
          <a:xfrm>
            <a:off x="6518977" y="2873275"/>
            <a:ext cx="267891" cy="267891"/>
          </a:xfrm>
          <a:prstGeom prst="rect">
            <a:avLst/>
          </a:prstGeom>
          <a:ln w="12700">
            <a:miter lim="400000"/>
          </a:ln>
        </p:spPr>
      </p:pic>
      <p:sp>
        <p:nvSpPr>
          <p:cNvPr id="61" name="sexual abuse">
            <a:extLst>
              <a:ext uri="{FF2B5EF4-FFF2-40B4-BE49-F238E27FC236}">
                <a16:creationId xmlns:a16="http://schemas.microsoft.com/office/drawing/2014/main" id="{DAFB39F5-96FF-5E4A-B7FC-013B36F4359D}"/>
              </a:ext>
            </a:extLst>
          </p:cNvPr>
          <p:cNvSpPr/>
          <p:nvPr/>
        </p:nvSpPr>
        <p:spPr>
          <a:xfrm>
            <a:off x="6929181" y="2337494"/>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err="1"/>
              <a:t>Automod</a:t>
            </a:r>
            <a:endParaRPr sz="1828" dirty="0"/>
          </a:p>
        </p:txBody>
      </p:sp>
      <p:pic>
        <p:nvPicPr>
          <p:cNvPr id="62" name="reddit.png.jpg" descr="reddit.png.jpg">
            <a:extLst>
              <a:ext uri="{FF2B5EF4-FFF2-40B4-BE49-F238E27FC236}">
                <a16:creationId xmlns:a16="http://schemas.microsoft.com/office/drawing/2014/main" id="{8FE4CE5D-6365-CA46-AB22-46E50C33CFBA}"/>
              </a:ext>
            </a:extLst>
          </p:cNvPr>
          <p:cNvPicPr>
            <a:picLocks noChangeAspect="1"/>
          </p:cNvPicPr>
          <p:nvPr/>
        </p:nvPicPr>
        <p:blipFill>
          <a:blip r:embed="rId6"/>
          <a:stretch>
            <a:fillRect/>
          </a:stretch>
        </p:blipFill>
        <p:spPr>
          <a:xfrm>
            <a:off x="8288459" y="2865853"/>
            <a:ext cx="267891" cy="267891"/>
          </a:xfrm>
          <a:prstGeom prst="rect">
            <a:avLst/>
          </a:prstGeom>
          <a:ln w="12700">
            <a:miter lim="400000"/>
          </a:ln>
        </p:spPr>
      </p:pic>
      <p:sp>
        <p:nvSpPr>
          <p:cNvPr id="63" name="sexual abuse">
            <a:extLst>
              <a:ext uri="{FF2B5EF4-FFF2-40B4-BE49-F238E27FC236}">
                <a16:creationId xmlns:a16="http://schemas.microsoft.com/office/drawing/2014/main" id="{5587FA54-7030-FF40-89F9-2C6B74D4D2EC}"/>
              </a:ext>
            </a:extLst>
          </p:cNvPr>
          <p:cNvSpPr/>
          <p:nvPr/>
        </p:nvSpPr>
        <p:spPr>
          <a:xfrm>
            <a:off x="1711523" y="4042429"/>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Airbnb algorithm</a:t>
            </a:r>
            <a:endParaRPr sz="1828" dirty="0"/>
          </a:p>
        </p:txBody>
      </p:sp>
      <p:sp>
        <p:nvSpPr>
          <p:cNvPr id="64" name="pregnancy loss">
            <a:extLst>
              <a:ext uri="{FF2B5EF4-FFF2-40B4-BE49-F238E27FC236}">
                <a16:creationId xmlns:a16="http://schemas.microsoft.com/office/drawing/2014/main" id="{227ABE54-68A7-0647-B553-6307FFB74483}"/>
              </a:ext>
            </a:extLst>
          </p:cNvPr>
          <p:cNvSpPr/>
          <p:nvPr/>
        </p:nvSpPr>
        <p:spPr>
          <a:xfrm>
            <a:off x="3452812" y="4042429"/>
            <a:ext cx="1607344"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Learning </a:t>
            </a:r>
          </a:p>
          <a:p>
            <a:pPr algn="ctr"/>
            <a:r>
              <a:rPr lang="en-US" sz="1828" dirty="0"/>
              <a:t>to Airbnb</a:t>
            </a:r>
            <a:endParaRPr sz="1828" dirty="0"/>
          </a:p>
        </p:txBody>
      </p:sp>
      <p:pic>
        <p:nvPicPr>
          <p:cNvPr id="65" name="fb.png.jpg" descr="fb.png.jpg">
            <a:extLst>
              <a:ext uri="{FF2B5EF4-FFF2-40B4-BE49-F238E27FC236}">
                <a16:creationId xmlns:a16="http://schemas.microsoft.com/office/drawing/2014/main" id="{5E5EDC67-ABCE-6346-A28C-2D48FE41F6D8}"/>
              </a:ext>
            </a:extLst>
          </p:cNvPr>
          <p:cNvPicPr>
            <a:picLocks noChangeAspect="1"/>
          </p:cNvPicPr>
          <p:nvPr/>
        </p:nvPicPr>
        <p:blipFill>
          <a:blip r:embed="rId4"/>
          <a:stretch>
            <a:fillRect/>
          </a:stretch>
        </p:blipFill>
        <p:spPr>
          <a:xfrm>
            <a:off x="4802177" y="4303906"/>
            <a:ext cx="267891" cy="267891"/>
          </a:xfrm>
          <a:prstGeom prst="rect">
            <a:avLst/>
          </a:prstGeom>
          <a:ln w="12700">
            <a:miter lim="400000"/>
          </a:ln>
        </p:spPr>
      </p:pic>
      <p:pic>
        <p:nvPicPr>
          <p:cNvPr id="66" name="reddit.png.jpg">
            <a:extLst>
              <a:ext uri="{FF2B5EF4-FFF2-40B4-BE49-F238E27FC236}">
                <a16:creationId xmlns:a16="http://schemas.microsoft.com/office/drawing/2014/main" id="{A4B25626-E9FD-884C-97CA-E81876AFB4B1}"/>
              </a:ext>
            </a:extLst>
          </p:cNvPr>
          <p:cNvPicPr>
            <a:picLocks noChangeAspect="1"/>
          </p:cNvPicPr>
          <p:nvPr/>
        </p:nvPicPr>
        <p:blipFill>
          <a:blip r:embed="rId7"/>
          <a:srcRect/>
          <a:stretch/>
        </p:blipFill>
        <p:spPr>
          <a:xfrm>
            <a:off x="3050976" y="4576126"/>
            <a:ext cx="267891" cy="267891"/>
          </a:xfrm>
          <a:prstGeom prst="rect">
            <a:avLst/>
          </a:prstGeom>
          <a:ln w="12700">
            <a:miter lim="400000"/>
          </a:ln>
        </p:spPr>
      </p:pic>
      <p:pic>
        <p:nvPicPr>
          <p:cNvPr id="67" name="reddit.png.jpg">
            <a:extLst>
              <a:ext uri="{FF2B5EF4-FFF2-40B4-BE49-F238E27FC236}">
                <a16:creationId xmlns:a16="http://schemas.microsoft.com/office/drawing/2014/main" id="{FA559CC0-C177-084F-8C86-98F5D111DD61}"/>
              </a:ext>
            </a:extLst>
          </p:cNvPr>
          <p:cNvPicPr>
            <a:picLocks noChangeAspect="1"/>
          </p:cNvPicPr>
          <p:nvPr/>
        </p:nvPicPr>
        <p:blipFill>
          <a:blip r:embed="rId7"/>
          <a:srcRect/>
          <a:stretch/>
        </p:blipFill>
        <p:spPr>
          <a:xfrm>
            <a:off x="4777688" y="4576126"/>
            <a:ext cx="267891" cy="267891"/>
          </a:xfrm>
          <a:prstGeom prst="rect">
            <a:avLst/>
          </a:prstGeom>
          <a:ln w="12700">
            <a:miter lim="400000"/>
          </a:ln>
        </p:spPr>
      </p:pic>
      <p:sp>
        <p:nvSpPr>
          <p:cNvPr id="69" name="SES stigma">
            <a:extLst>
              <a:ext uri="{FF2B5EF4-FFF2-40B4-BE49-F238E27FC236}">
                <a16:creationId xmlns:a16="http://schemas.microsoft.com/office/drawing/2014/main" id="{9C2E5CF6-4C65-324C-8817-119A3AA9DFA6}"/>
              </a:ext>
            </a:extLst>
          </p:cNvPr>
          <p:cNvSpPr/>
          <p:nvPr/>
        </p:nvSpPr>
        <p:spPr>
          <a:xfrm>
            <a:off x="9298606" y="4025281"/>
            <a:ext cx="1181870"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500" b="1">
                <a:latin typeface="Helvetica"/>
                <a:ea typeface="Helvetica"/>
                <a:cs typeface="Helvetica"/>
                <a:sym typeface="Helvetica"/>
              </a:defRPr>
            </a:lvl1pPr>
          </a:lstStyle>
          <a:p>
            <a:pPr algn="ctr"/>
            <a:r>
              <a:rPr lang="en-US" sz="1758" dirty="0"/>
              <a:t>Fairness</a:t>
            </a:r>
            <a:endParaRPr sz="1758" dirty="0"/>
          </a:p>
        </p:txBody>
      </p:sp>
      <p:pic>
        <p:nvPicPr>
          <p:cNvPr id="70" name="reddit.png.jpg" descr="reddit.png.jpg">
            <a:extLst>
              <a:ext uri="{FF2B5EF4-FFF2-40B4-BE49-F238E27FC236}">
                <a16:creationId xmlns:a16="http://schemas.microsoft.com/office/drawing/2014/main" id="{1B86DDE5-68D4-FA40-9E58-5998C4067AFF}"/>
              </a:ext>
            </a:extLst>
          </p:cNvPr>
          <p:cNvPicPr>
            <a:picLocks noChangeAspect="1"/>
          </p:cNvPicPr>
          <p:nvPr/>
        </p:nvPicPr>
        <p:blipFill>
          <a:blip r:embed="rId6"/>
          <a:stretch>
            <a:fillRect/>
          </a:stretch>
        </p:blipFill>
        <p:spPr>
          <a:xfrm>
            <a:off x="10191712" y="4559251"/>
            <a:ext cx="267891" cy="267891"/>
          </a:xfrm>
          <a:prstGeom prst="rect">
            <a:avLst/>
          </a:prstGeom>
          <a:ln w="12700">
            <a:miter lim="400000"/>
          </a:ln>
        </p:spPr>
      </p:pic>
      <p:sp>
        <p:nvSpPr>
          <p:cNvPr id="72" name="sexual abuse">
            <a:extLst>
              <a:ext uri="{FF2B5EF4-FFF2-40B4-BE49-F238E27FC236}">
                <a16:creationId xmlns:a16="http://schemas.microsoft.com/office/drawing/2014/main" id="{2BD32423-0C0F-A04A-9CBA-024CF7BBF10B}"/>
              </a:ext>
            </a:extLst>
          </p:cNvPr>
          <p:cNvSpPr/>
          <p:nvPr/>
        </p:nvSpPr>
        <p:spPr>
          <a:xfrm>
            <a:off x="1704364" y="5681669"/>
            <a:ext cx="1607344"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Black lives matter</a:t>
            </a:r>
            <a:endParaRPr sz="1828" dirty="0"/>
          </a:p>
        </p:txBody>
      </p:sp>
      <p:pic>
        <p:nvPicPr>
          <p:cNvPr id="74" name="social-media-logos-feature-1920x1080.jpg">
            <a:extLst>
              <a:ext uri="{FF2B5EF4-FFF2-40B4-BE49-F238E27FC236}">
                <a16:creationId xmlns:a16="http://schemas.microsoft.com/office/drawing/2014/main" id="{F8AA124A-E9C6-7E4E-ABAA-66042F7D073B}"/>
              </a:ext>
            </a:extLst>
          </p:cNvPr>
          <p:cNvPicPr>
            <a:picLocks noChangeAspect="1"/>
          </p:cNvPicPr>
          <p:nvPr/>
        </p:nvPicPr>
        <p:blipFill>
          <a:blip r:embed="rId9"/>
          <a:srcRect/>
          <a:stretch/>
        </p:blipFill>
        <p:spPr>
          <a:xfrm>
            <a:off x="2889691" y="6133369"/>
            <a:ext cx="484044" cy="281727"/>
          </a:xfrm>
          <a:prstGeom prst="rect">
            <a:avLst/>
          </a:prstGeom>
          <a:ln w="12700">
            <a:miter lim="400000"/>
          </a:ln>
        </p:spPr>
      </p:pic>
      <p:sp>
        <p:nvSpPr>
          <p:cNvPr id="75" name="mental health">
            <a:extLst>
              <a:ext uri="{FF2B5EF4-FFF2-40B4-BE49-F238E27FC236}">
                <a16:creationId xmlns:a16="http://schemas.microsoft.com/office/drawing/2014/main" id="{F30ED005-C07B-0447-BA6D-DD16F0BECFD1}"/>
              </a:ext>
            </a:extLst>
          </p:cNvPr>
          <p:cNvSpPr/>
          <p:nvPr/>
        </p:nvSpPr>
        <p:spPr>
          <a:xfrm>
            <a:off x="3450722" y="5681669"/>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err="1"/>
              <a:t>Kotaku</a:t>
            </a:r>
            <a:r>
              <a:rPr lang="en-US" sz="1828" dirty="0"/>
              <a:t> in Action</a:t>
            </a:r>
            <a:endParaRPr sz="1828" dirty="0"/>
          </a:p>
        </p:txBody>
      </p:sp>
      <p:pic>
        <p:nvPicPr>
          <p:cNvPr id="76" name="reddit.png.jpg" descr="reddit.png.jpg">
            <a:extLst>
              <a:ext uri="{FF2B5EF4-FFF2-40B4-BE49-F238E27FC236}">
                <a16:creationId xmlns:a16="http://schemas.microsoft.com/office/drawing/2014/main" id="{BAAE9B87-FE84-EE43-9DEB-E813E1BFBA99}"/>
              </a:ext>
            </a:extLst>
          </p:cNvPr>
          <p:cNvPicPr>
            <a:picLocks noChangeAspect="1"/>
          </p:cNvPicPr>
          <p:nvPr/>
        </p:nvPicPr>
        <p:blipFill>
          <a:blip r:embed="rId6"/>
          <a:stretch>
            <a:fillRect/>
          </a:stretch>
        </p:blipFill>
        <p:spPr>
          <a:xfrm>
            <a:off x="4736967" y="6215063"/>
            <a:ext cx="267891" cy="267891"/>
          </a:xfrm>
          <a:prstGeom prst="rect">
            <a:avLst/>
          </a:prstGeom>
          <a:ln w="12700">
            <a:miter lim="400000"/>
          </a:ln>
        </p:spPr>
      </p:pic>
      <p:sp>
        <p:nvSpPr>
          <p:cNvPr id="77" name="mental health">
            <a:extLst>
              <a:ext uri="{FF2B5EF4-FFF2-40B4-BE49-F238E27FC236}">
                <a16:creationId xmlns:a16="http://schemas.microsoft.com/office/drawing/2014/main" id="{C59DC51C-AE73-3E43-B6A3-DE9513B48F4F}"/>
              </a:ext>
            </a:extLst>
          </p:cNvPr>
          <p:cNvSpPr/>
          <p:nvPr/>
        </p:nvSpPr>
        <p:spPr>
          <a:xfrm>
            <a:off x="5202764" y="5676581"/>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Men’s rights</a:t>
            </a:r>
            <a:endParaRPr sz="1828" dirty="0"/>
          </a:p>
        </p:txBody>
      </p:sp>
      <p:pic>
        <p:nvPicPr>
          <p:cNvPr id="78" name="reddit.png.jpg" descr="reddit.png.jpg">
            <a:extLst>
              <a:ext uri="{FF2B5EF4-FFF2-40B4-BE49-F238E27FC236}">
                <a16:creationId xmlns:a16="http://schemas.microsoft.com/office/drawing/2014/main" id="{FABD9340-60E7-A044-94EC-8DBF14E0AC32}"/>
              </a:ext>
            </a:extLst>
          </p:cNvPr>
          <p:cNvPicPr>
            <a:picLocks noChangeAspect="1"/>
          </p:cNvPicPr>
          <p:nvPr/>
        </p:nvPicPr>
        <p:blipFill>
          <a:blip r:embed="rId6"/>
          <a:stretch>
            <a:fillRect/>
          </a:stretch>
        </p:blipFill>
        <p:spPr>
          <a:xfrm>
            <a:off x="6489009" y="6209975"/>
            <a:ext cx="267891" cy="267891"/>
          </a:xfrm>
          <a:prstGeom prst="rect">
            <a:avLst/>
          </a:prstGeom>
          <a:ln w="12700">
            <a:miter lim="400000"/>
          </a:ln>
        </p:spPr>
      </p:pic>
      <p:sp>
        <p:nvSpPr>
          <p:cNvPr id="79" name="mental health">
            <a:extLst>
              <a:ext uri="{FF2B5EF4-FFF2-40B4-BE49-F238E27FC236}">
                <a16:creationId xmlns:a16="http://schemas.microsoft.com/office/drawing/2014/main" id="{22BFE16D-94BA-BD4D-BB56-FEF321CFB379}"/>
              </a:ext>
            </a:extLst>
          </p:cNvPr>
          <p:cNvSpPr/>
          <p:nvPr/>
        </p:nvSpPr>
        <p:spPr>
          <a:xfrm>
            <a:off x="7205088" y="5674194"/>
            <a:ext cx="1607344" cy="803672"/>
          </a:xfrm>
          <a:prstGeom prst="rect">
            <a:avLst/>
          </a:prstGeom>
          <a:solidFill>
            <a:srgbClr val="FFFF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Reddit norms</a:t>
            </a:r>
            <a:endParaRPr sz="1828" dirty="0"/>
          </a:p>
        </p:txBody>
      </p:sp>
      <p:pic>
        <p:nvPicPr>
          <p:cNvPr id="80" name="reddit.png.jpg" descr="reddit.png.jpg">
            <a:extLst>
              <a:ext uri="{FF2B5EF4-FFF2-40B4-BE49-F238E27FC236}">
                <a16:creationId xmlns:a16="http://schemas.microsoft.com/office/drawing/2014/main" id="{4AE8E9DF-79B6-8946-BF4B-6A250DB41C26}"/>
              </a:ext>
            </a:extLst>
          </p:cNvPr>
          <p:cNvPicPr>
            <a:picLocks noChangeAspect="1"/>
          </p:cNvPicPr>
          <p:nvPr/>
        </p:nvPicPr>
        <p:blipFill>
          <a:blip r:embed="rId6"/>
          <a:stretch>
            <a:fillRect/>
          </a:stretch>
        </p:blipFill>
        <p:spPr>
          <a:xfrm>
            <a:off x="8491333" y="6207588"/>
            <a:ext cx="267891" cy="267891"/>
          </a:xfrm>
          <a:prstGeom prst="rect">
            <a:avLst/>
          </a:prstGeom>
          <a:ln w="12700">
            <a:miter lim="400000"/>
          </a:ln>
        </p:spPr>
      </p:pic>
      <p:sp>
        <p:nvSpPr>
          <p:cNvPr id="81" name="mental health">
            <a:extLst>
              <a:ext uri="{FF2B5EF4-FFF2-40B4-BE49-F238E27FC236}">
                <a16:creationId xmlns:a16="http://schemas.microsoft.com/office/drawing/2014/main" id="{1F5ED3B9-3D1B-F446-9D30-EB669CD0520C}"/>
              </a:ext>
            </a:extLst>
          </p:cNvPr>
          <p:cNvSpPr/>
          <p:nvPr/>
        </p:nvSpPr>
        <p:spPr>
          <a:xfrm>
            <a:off x="8932045" y="5671807"/>
            <a:ext cx="1555591"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Change my view</a:t>
            </a:r>
            <a:endParaRPr sz="1828" dirty="0"/>
          </a:p>
        </p:txBody>
      </p:sp>
      <p:pic>
        <p:nvPicPr>
          <p:cNvPr id="82" name="reddit.png.jpg" descr="reddit.png.jpg">
            <a:extLst>
              <a:ext uri="{FF2B5EF4-FFF2-40B4-BE49-F238E27FC236}">
                <a16:creationId xmlns:a16="http://schemas.microsoft.com/office/drawing/2014/main" id="{D71F0CA8-540C-364B-88FD-E2C666738589}"/>
              </a:ext>
            </a:extLst>
          </p:cNvPr>
          <p:cNvPicPr>
            <a:picLocks noChangeAspect="1"/>
          </p:cNvPicPr>
          <p:nvPr/>
        </p:nvPicPr>
        <p:blipFill>
          <a:blip r:embed="rId6"/>
          <a:stretch>
            <a:fillRect/>
          </a:stretch>
        </p:blipFill>
        <p:spPr>
          <a:xfrm>
            <a:off x="10218290" y="6205201"/>
            <a:ext cx="267891" cy="267891"/>
          </a:xfrm>
          <a:prstGeom prst="rect">
            <a:avLst/>
          </a:prstGeom>
          <a:ln w="12700">
            <a:miter lim="400000"/>
          </a:ln>
        </p:spPr>
      </p:pic>
      <p:sp>
        <p:nvSpPr>
          <p:cNvPr id="83" name="Rectangle">
            <a:extLst>
              <a:ext uri="{FF2B5EF4-FFF2-40B4-BE49-F238E27FC236}">
                <a16:creationId xmlns:a16="http://schemas.microsoft.com/office/drawing/2014/main" id="{EE799B80-24B4-894A-9A46-A19EC64F2CD0}"/>
              </a:ext>
            </a:extLst>
          </p:cNvPr>
          <p:cNvSpPr/>
          <p:nvPr/>
        </p:nvSpPr>
        <p:spPr>
          <a:xfrm>
            <a:off x="5312050" y="3501019"/>
            <a:ext cx="3724861" cy="1518048"/>
          </a:xfrm>
          <a:prstGeom prst="rect">
            <a:avLst/>
          </a:prstGeom>
          <a:solidFill>
            <a:srgbClr val="A9A9A9">
              <a:alpha val="50000"/>
            </a:srgbClr>
          </a:solidFill>
          <a:ln w="12700">
            <a:miter lim="400000"/>
          </a:ln>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84" name="open collaboration">
            <a:extLst>
              <a:ext uri="{FF2B5EF4-FFF2-40B4-BE49-F238E27FC236}">
                <a16:creationId xmlns:a16="http://schemas.microsoft.com/office/drawing/2014/main" id="{CC419BEE-814E-7047-A220-FD94F36B4DD3}"/>
              </a:ext>
            </a:extLst>
          </p:cNvPr>
          <p:cNvSpPr txBox="1"/>
          <p:nvPr/>
        </p:nvSpPr>
        <p:spPr>
          <a:xfrm>
            <a:off x="5392417" y="3507845"/>
            <a:ext cx="3440878" cy="503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800" b="1"/>
            </a:lvl1pPr>
          </a:lstStyle>
          <a:p>
            <a:r>
              <a:rPr lang="en-US" dirty="0"/>
              <a:t>Platform interventions</a:t>
            </a:r>
            <a:endParaRPr dirty="0"/>
          </a:p>
        </p:txBody>
      </p:sp>
      <p:sp>
        <p:nvSpPr>
          <p:cNvPr id="85" name="sexual abuse">
            <a:extLst>
              <a:ext uri="{FF2B5EF4-FFF2-40B4-BE49-F238E27FC236}">
                <a16:creationId xmlns:a16="http://schemas.microsoft.com/office/drawing/2014/main" id="{FBBDA9CA-CC3D-EF44-94EC-61EA1DCC359F}"/>
              </a:ext>
            </a:extLst>
          </p:cNvPr>
          <p:cNvSpPr/>
          <p:nvPr/>
        </p:nvSpPr>
        <p:spPr>
          <a:xfrm>
            <a:off x="5445994" y="4042386"/>
            <a:ext cx="1713223"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err="1"/>
              <a:t>Deplatforming</a:t>
            </a:r>
            <a:endParaRPr sz="1828" dirty="0"/>
          </a:p>
        </p:txBody>
      </p:sp>
      <p:sp>
        <p:nvSpPr>
          <p:cNvPr id="86" name="pregnancy loss">
            <a:extLst>
              <a:ext uri="{FF2B5EF4-FFF2-40B4-BE49-F238E27FC236}">
                <a16:creationId xmlns:a16="http://schemas.microsoft.com/office/drawing/2014/main" id="{7EC7E3C1-73C0-5E46-AC73-5EEE1628FBCB}"/>
              </a:ext>
            </a:extLst>
          </p:cNvPr>
          <p:cNvSpPr/>
          <p:nvPr/>
        </p:nvSpPr>
        <p:spPr>
          <a:xfrm>
            <a:off x="7292958" y="4042386"/>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600" b="1">
                <a:latin typeface="Helvetica"/>
                <a:ea typeface="Helvetica"/>
                <a:cs typeface="Helvetica"/>
                <a:sym typeface="Helvetica"/>
              </a:defRPr>
            </a:lvl1pPr>
          </a:lstStyle>
          <a:p>
            <a:pPr algn="ctr"/>
            <a:r>
              <a:rPr lang="en-US" sz="1828" dirty="0"/>
              <a:t>Quarantining</a:t>
            </a:r>
            <a:endParaRPr sz="1828" dirty="0"/>
          </a:p>
        </p:txBody>
      </p:sp>
      <p:pic>
        <p:nvPicPr>
          <p:cNvPr id="89" name="social-media-logos-feature-1920x1080.jpg">
            <a:extLst>
              <a:ext uri="{FF2B5EF4-FFF2-40B4-BE49-F238E27FC236}">
                <a16:creationId xmlns:a16="http://schemas.microsoft.com/office/drawing/2014/main" id="{DB3FDD8D-6590-C246-9B31-0348FD441FAE}"/>
              </a:ext>
            </a:extLst>
          </p:cNvPr>
          <p:cNvPicPr>
            <a:picLocks noChangeAspect="1"/>
          </p:cNvPicPr>
          <p:nvPr/>
        </p:nvPicPr>
        <p:blipFill>
          <a:blip r:embed="rId9"/>
          <a:srcRect/>
          <a:stretch/>
        </p:blipFill>
        <p:spPr>
          <a:xfrm>
            <a:off x="6769688" y="4580085"/>
            <a:ext cx="484044" cy="281727"/>
          </a:xfrm>
          <a:prstGeom prst="rect">
            <a:avLst/>
          </a:prstGeom>
          <a:ln w="12700">
            <a:miter lim="400000"/>
          </a:ln>
        </p:spPr>
      </p:pic>
      <p:pic>
        <p:nvPicPr>
          <p:cNvPr id="90" name="reddit.png.jpg" descr="reddit.png.jpg">
            <a:extLst>
              <a:ext uri="{FF2B5EF4-FFF2-40B4-BE49-F238E27FC236}">
                <a16:creationId xmlns:a16="http://schemas.microsoft.com/office/drawing/2014/main" id="{463D9409-249F-D84B-82B9-F9DB49A0E536}"/>
              </a:ext>
            </a:extLst>
          </p:cNvPr>
          <p:cNvPicPr>
            <a:picLocks noChangeAspect="1"/>
          </p:cNvPicPr>
          <p:nvPr/>
        </p:nvPicPr>
        <p:blipFill>
          <a:blip r:embed="rId6"/>
          <a:stretch>
            <a:fillRect/>
          </a:stretch>
        </p:blipFill>
        <p:spPr>
          <a:xfrm>
            <a:off x="8579318" y="4580303"/>
            <a:ext cx="267891" cy="267891"/>
          </a:xfrm>
          <a:prstGeom prst="rect">
            <a:avLst/>
          </a:prstGeom>
          <a:ln w="12700">
            <a:miter lim="400000"/>
          </a:ln>
        </p:spPr>
      </p:pic>
      <p:sp>
        <p:nvSpPr>
          <p:cNvPr id="91" name="support provision &amp; responses">
            <a:extLst>
              <a:ext uri="{FF2B5EF4-FFF2-40B4-BE49-F238E27FC236}">
                <a16:creationId xmlns:a16="http://schemas.microsoft.com/office/drawing/2014/main" id="{B83EAB21-BF39-B243-9519-F7B6EB39B7BC}"/>
              </a:ext>
            </a:extLst>
          </p:cNvPr>
          <p:cNvSpPr txBox="1"/>
          <p:nvPr/>
        </p:nvSpPr>
        <p:spPr>
          <a:xfrm>
            <a:off x="8860716" y="1882188"/>
            <a:ext cx="17071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800" b="1"/>
            </a:lvl1pPr>
          </a:lstStyle>
          <a:p>
            <a:r>
              <a:rPr lang="en-US" sz="2000" dirty="0"/>
              <a:t>Social signals</a:t>
            </a:r>
            <a:endParaRPr sz="2000" dirty="0"/>
          </a:p>
        </p:txBody>
      </p:sp>
      <p:pic>
        <p:nvPicPr>
          <p:cNvPr id="92" name="social-media-logos-feature-1920x1080.jpg">
            <a:extLst>
              <a:ext uri="{FF2B5EF4-FFF2-40B4-BE49-F238E27FC236}">
                <a16:creationId xmlns:a16="http://schemas.microsoft.com/office/drawing/2014/main" id="{F136EB76-8914-4B40-AE71-79FFB55320CE}"/>
              </a:ext>
            </a:extLst>
          </p:cNvPr>
          <p:cNvPicPr>
            <a:picLocks noChangeAspect="1"/>
          </p:cNvPicPr>
          <p:nvPr/>
        </p:nvPicPr>
        <p:blipFill>
          <a:blip r:embed="rId9"/>
          <a:srcRect/>
          <a:stretch/>
        </p:blipFill>
        <p:spPr>
          <a:xfrm>
            <a:off x="10117747" y="2603548"/>
            <a:ext cx="484044" cy="281727"/>
          </a:xfrm>
          <a:prstGeom prst="rect">
            <a:avLst/>
          </a:prstGeom>
          <a:ln w="12700">
            <a:miter lim="400000"/>
          </a:ln>
        </p:spPr>
      </p:pic>
      <p:sp>
        <p:nvSpPr>
          <p:cNvPr id="2" name="Rectangle 1">
            <a:extLst>
              <a:ext uri="{FF2B5EF4-FFF2-40B4-BE49-F238E27FC236}">
                <a16:creationId xmlns:a16="http://schemas.microsoft.com/office/drawing/2014/main" id="{80360C53-7238-CF4F-89BD-25D7A5BD79CC}"/>
              </a:ext>
            </a:extLst>
          </p:cNvPr>
          <p:cNvSpPr/>
          <p:nvPr/>
        </p:nvSpPr>
        <p:spPr>
          <a:xfrm>
            <a:off x="6929181" y="642937"/>
            <a:ext cx="1650137" cy="815121"/>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A5B9B0F-8A7F-D147-A740-4FDE39D0DBE8}"/>
              </a:ext>
            </a:extLst>
          </p:cNvPr>
          <p:cNvSpPr/>
          <p:nvPr/>
        </p:nvSpPr>
        <p:spPr>
          <a:xfrm>
            <a:off x="8693714" y="628315"/>
            <a:ext cx="1803797" cy="815121"/>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7448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2FFFB6-7E22-774B-AC9B-5E8740F3E4C2}"/>
              </a:ext>
            </a:extLst>
          </p:cNvPr>
          <p:cNvSpPr>
            <a:spLocks noGrp="1"/>
          </p:cNvSpPr>
          <p:nvPr>
            <p:ph type="title"/>
          </p:nvPr>
        </p:nvSpPr>
        <p:spPr/>
        <p:txBody>
          <a:bodyPr anchor="ctr"/>
          <a:lstStyle/>
          <a:p>
            <a:r>
              <a:rPr lang="en-US" dirty="0"/>
              <a:t>What is Content Moderation?</a:t>
            </a:r>
          </a:p>
        </p:txBody>
      </p:sp>
      <p:sp>
        <p:nvSpPr>
          <p:cNvPr id="4" name="Text Placeholder 3">
            <a:extLst>
              <a:ext uri="{FF2B5EF4-FFF2-40B4-BE49-F238E27FC236}">
                <a16:creationId xmlns:a16="http://schemas.microsoft.com/office/drawing/2014/main" id="{0431BBC9-749C-0E41-9D4A-D53351608470}"/>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72F5527A-2935-1F4F-8CE4-6D8644E9B9B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2697482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01A658-CB48-5D49-8973-4722E96ABC4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What is content moderation?</a:t>
            </a:r>
          </a:p>
        </p:txBody>
      </p:sp>
      <p:sp>
        <p:nvSpPr>
          <p:cNvPr id="6" name="Content Placeholder 5">
            <a:extLst>
              <a:ext uri="{FF2B5EF4-FFF2-40B4-BE49-F238E27FC236}">
                <a16:creationId xmlns:a16="http://schemas.microsoft.com/office/drawing/2014/main" id="{779035CD-79D2-6B44-8FEE-A5C2C84ABC5C}"/>
              </a:ext>
            </a:extLst>
          </p:cNvPr>
          <p:cNvSpPr>
            <a:spLocks noGrp="1"/>
          </p:cNvSpPr>
          <p:nvPr>
            <p:ph sz="half" idx="2"/>
          </p:nvPr>
        </p:nvSpPr>
        <p:spPr>
          <a:xfrm>
            <a:off x="838200" y="1456253"/>
            <a:ext cx="5849725" cy="4625892"/>
          </a:xfrm>
        </p:spPr>
        <p:txBody>
          <a:bodyPr vert="horz" lIns="91440" tIns="45720" rIns="91440" bIns="45720" rtlCol="0">
            <a:noAutofit/>
          </a:bodyPr>
          <a:lstStyle/>
          <a:p>
            <a:pPr algn="just">
              <a:lnSpc>
                <a:spcPct val="100000"/>
              </a:lnSpc>
            </a:pPr>
            <a:r>
              <a:rPr lang="en-US" dirty="0">
                <a:ea typeface="+mn-ea"/>
                <a:cs typeface="+mn-cs"/>
              </a:rPr>
              <a:t>“Governance mechanisms that structure participation in a community to facilitate cooperation and prevent abuse” (</a:t>
            </a:r>
            <a:r>
              <a:rPr lang="en-US" dirty="0" err="1">
                <a:ea typeface="+mn-ea"/>
                <a:cs typeface="+mn-cs"/>
              </a:rPr>
              <a:t>Grimmelmann</a:t>
            </a:r>
            <a:r>
              <a:rPr lang="en-US" dirty="0">
                <a:ea typeface="+mn-ea"/>
                <a:cs typeface="+mn-cs"/>
              </a:rPr>
              <a:t> 2015) </a:t>
            </a:r>
          </a:p>
          <a:p>
            <a:pPr algn="just">
              <a:lnSpc>
                <a:spcPct val="100000"/>
              </a:lnSpc>
            </a:pPr>
            <a:r>
              <a:rPr lang="en-US" dirty="0">
                <a:ea typeface="+mn-ea"/>
                <a:cs typeface="+mn-cs"/>
              </a:rPr>
              <a:t>Determines for each post:</a:t>
            </a:r>
          </a:p>
          <a:p>
            <a:pPr lvl="1" algn="just">
              <a:lnSpc>
                <a:spcPct val="100000"/>
              </a:lnSpc>
            </a:pPr>
            <a:r>
              <a:rPr lang="en-US" dirty="0">
                <a:ea typeface="+mn-ea"/>
                <a:cs typeface="+mn-cs"/>
              </a:rPr>
              <a:t>Whether it will be allowed or removed</a:t>
            </a:r>
          </a:p>
        </p:txBody>
      </p:sp>
      <p:pic>
        <p:nvPicPr>
          <p:cNvPr id="8" name="Content Placeholder 7">
            <a:extLst>
              <a:ext uri="{FF2B5EF4-FFF2-40B4-BE49-F238E27FC236}">
                <a16:creationId xmlns:a16="http://schemas.microsoft.com/office/drawing/2014/main" id="{CE25E7F4-6FF2-5846-994C-867567F20932}"/>
              </a:ext>
            </a:extLst>
          </p:cNvPr>
          <p:cNvPicPr>
            <a:picLocks noGrp="1" noChangeAspect="1"/>
          </p:cNvPicPr>
          <p:nvPr>
            <p:ph sz="half" idx="1"/>
          </p:nvPr>
        </p:nvPicPr>
        <p:blipFill>
          <a:blip r:embed="rId3"/>
          <a:srcRect/>
          <a:stretch/>
        </p:blipFill>
        <p:spPr>
          <a:xfrm>
            <a:off x="7097756" y="1762878"/>
            <a:ext cx="5094244" cy="3332244"/>
          </a:xfrm>
          <a:prstGeom prst="rect">
            <a:avLst/>
          </a:prstGeom>
        </p:spPr>
      </p:pic>
      <p:sp>
        <p:nvSpPr>
          <p:cNvPr id="2" name="Slide Number Placeholder 1">
            <a:extLst>
              <a:ext uri="{FF2B5EF4-FFF2-40B4-BE49-F238E27FC236}">
                <a16:creationId xmlns:a16="http://schemas.microsoft.com/office/drawing/2014/main" id="{1E63DF51-4895-794E-A30D-AFD2459F20B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EEBB84EA-720A-924D-995C-2965551D1999}" type="slidenum">
              <a:rPr kumimoji="0" lang="en-US" sz="1200" b="0" i="0" u="none" strike="noStrike" kern="1200" cap="none" spc="0" normalizeH="0" baseline="0" noProof="0">
                <a:ln>
                  <a:noFill/>
                </a:ln>
                <a:solidFill>
                  <a:prstClr val="black"/>
                </a:solidFill>
                <a:effectLst/>
                <a:uLnTx/>
                <a:uFillTx/>
                <a:latin typeface="Avenir Next" panose="020B0503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endParaRPr>
          </a:p>
        </p:txBody>
      </p:sp>
      <p:sp>
        <p:nvSpPr>
          <p:cNvPr id="7" name="TextBox 6">
            <a:extLst>
              <a:ext uri="{FF2B5EF4-FFF2-40B4-BE49-F238E27FC236}">
                <a16:creationId xmlns:a16="http://schemas.microsoft.com/office/drawing/2014/main" id="{8A58514F-5682-1241-83B5-84AC8ED32E02}"/>
              </a:ext>
            </a:extLst>
          </p:cNvPr>
          <p:cNvSpPr txBox="1"/>
          <p:nvPr/>
        </p:nvSpPr>
        <p:spPr>
          <a:xfrm>
            <a:off x="1124432" y="5999022"/>
            <a:ext cx="9100220" cy="646331"/>
          </a:xfrm>
          <a:prstGeom prst="rect">
            <a:avLst/>
          </a:prstGeom>
          <a:noFill/>
        </p:spPr>
        <p:txBody>
          <a:bodyPr wrap="square" rtlCol="0">
            <a:spAutoFit/>
          </a:bodyPr>
          <a:lstStyle/>
          <a:p>
            <a:r>
              <a:rPr lang="en-US" dirty="0" err="1">
                <a:latin typeface="Avenir Next" panose="020B0503020202020204" pitchFamily="34" charset="0"/>
              </a:rPr>
              <a:t>Grimmelmann</a:t>
            </a:r>
            <a:r>
              <a:rPr lang="en-US" dirty="0">
                <a:latin typeface="Avenir Next" panose="020B0503020202020204" pitchFamily="34" charset="0"/>
              </a:rPr>
              <a:t>, James (2015) The Virtues of Moderation, Yale Journal of Law and Technology, Vol. 17, Issue 1</a:t>
            </a:r>
          </a:p>
        </p:txBody>
      </p:sp>
    </p:spTree>
    <p:extLst>
      <p:ext uri="{BB962C8B-B14F-4D97-AF65-F5344CB8AC3E}">
        <p14:creationId xmlns:p14="http://schemas.microsoft.com/office/powerpoint/2010/main" val="1847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378C9-1AF7-3144-8DC2-8F19B2B75336}"/>
              </a:ext>
            </a:extLst>
          </p:cNvPr>
          <p:cNvSpPr>
            <a:spLocks noGrp="1"/>
          </p:cNvSpPr>
          <p:nvPr>
            <p:ph type="title"/>
          </p:nvPr>
        </p:nvSpPr>
        <p:spPr/>
        <p:txBody>
          <a:bodyPr/>
          <a:lstStyle/>
          <a:p>
            <a:r>
              <a:rPr lang="en-US" dirty="0"/>
              <a:t>A complex sociotechnical system</a:t>
            </a:r>
          </a:p>
        </p:txBody>
      </p:sp>
      <p:sp>
        <p:nvSpPr>
          <p:cNvPr id="2" name="Slide Number Placeholder 1">
            <a:extLst>
              <a:ext uri="{FF2B5EF4-FFF2-40B4-BE49-F238E27FC236}">
                <a16:creationId xmlns:a16="http://schemas.microsoft.com/office/drawing/2014/main" id="{613C33FB-4AE5-3D47-9505-2563B02FC652}"/>
              </a:ext>
            </a:extLst>
          </p:cNvPr>
          <p:cNvSpPr>
            <a:spLocks noGrp="1"/>
          </p:cNvSpPr>
          <p:nvPr>
            <p:ph type="sldNum" sz="quarter" idx="12"/>
          </p:nvPr>
        </p:nvSpPr>
        <p:spPr/>
        <p:txBody>
          <a:bodyPr/>
          <a:lstStyle/>
          <a:p>
            <a:fld id="{EEBB84EA-720A-924D-995C-2965551D1999}" type="slidenum">
              <a:rPr lang="en-US" smtClean="0"/>
              <a:t>15</a:t>
            </a:fld>
            <a:endParaRPr lang="en-US"/>
          </a:p>
        </p:txBody>
      </p:sp>
      <p:sp>
        <p:nvSpPr>
          <p:cNvPr id="14" name="Rectangle 13">
            <a:extLst>
              <a:ext uri="{FF2B5EF4-FFF2-40B4-BE49-F238E27FC236}">
                <a16:creationId xmlns:a16="http://schemas.microsoft.com/office/drawing/2014/main" id="{9C5FEB44-BF38-9846-8BA2-AF559BC27A98}"/>
              </a:ext>
            </a:extLst>
          </p:cNvPr>
          <p:cNvSpPr/>
          <p:nvPr/>
        </p:nvSpPr>
        <p:spPr>
          <a:xfrm>
            <a:off x="1371600" y="1896305"/>
            <a:ext cx="2521528" cy="201067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bIns="64008" rtlCol="0" anchor="b" anchorCtr="0"/>
          <a:lstStyle/>
          <a:p>
            <a:pPr algn="ctr"/>
            <a:r>
              <a:rPr lang="en-US" sz="3200" dirty="0">
                <a:solidFill>
                  <a:srgbClr val="A7BABE"/>
                </a:solidFill>
                <a:latin typeface="Avenir Next" panose="020B0503020202020204" pitchFamily="34" charset="0"/>
                <a:ea typeface="Helvetica Neue Light" charset="0"/>
                <a:cs typeface="Helvetica Neue Light" charset="0"/>
              </a:rPr>
              <a:t>Admins</a:t>
            </a:r>
          </a:p>
        </p:txBody>
      </p:sp>
      <p:pic>
        <p:nvPicPr>
          <p:cNvPr id="15" name="Picture 14">
            <a:extLst>
              <a:ext uri="{FF2B5EF4-FFF2-40B4-BE49-F238E27FC236}">
                <a16:creationId xmlns:a16="http://schemas.microsoft.com/office/drawing/2014/main" id="{F2989C89-A72B-104D-9E33-047FA760347E}"/>
              </a:ext>
            </a:extLst>
          </p:cNvPr>
          <p:cNvPicPr>
            <a:picLocks noChangeAspect="1"/>
          </p:cNvPicPr>
          <p:nvPr/>
        </p:nvPicPr>
        <p:blipFill>
          <a:blip r:embed="rId3"/>
          <a:srcRect/>
          <a:stretch/>
        </p:blipFill>
        <p:spPr>
          <a:xfrm>
            <a:off x="1704898" y="2017615"/>
            <a:ext cx="1854931" cy="1349041"/>
          </a:xfrm>
          <a:prstGeom prst="rect">
            <a:avLst/>
          </a:prstGeom>
          <a:solidFill>
            <a:schemeClr val="bg1"/>
          </a:solidFill>
        </p:spPr>
      </p:pic>
      <p:sp>
        <p:nvSpPr>
          <p:cNvPr id="16" name="Rectangle 15">
            <a:extLst>
              <a:ext uri="{FF2B5EF4-FFF2-40B4-BE49-F238E27FC236}">
                <a16:creationId xmlns:a16="http://schemas.microsoft.com/office/drawing/2014/main" id="{B7E78FD1-5327-2A45-94CC-4FE03EA78B0E}"/>
              </a:ext>
            </a:extLst>
          </p:cNvPr>
          <p:cNvSpPr/>
          <p:nvPr/>
        </p:nvSpPr>
        <p:spPr>
          <a:xfrm>
            <a:off x="4835236" y="1896305"/>
            <a:ext cx="2521528" cy="201067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bIns="64008" rtlCol="0" anchor="b" anchorCtr="0"/>
          <a:lstStyle/>
          <a:p>
            <a:pPr algn="ctr"/>
            <a:r>
              <a:rPr lang="en-US" sz="3200" dirty="0">
                <a:solidFill>
                  <a:srgbClr val="A7BABE"/>
                </a:solidFill>
                <a:latin typeface="Avenir Next" panose="020B0503020202020204" pitchFamily="34" charset="0"/>
                <a:ea typeface="Helvetica Neue Light" charset="0"/>
                <a:cs typeface="Helvetica Neue Light" charset="0"/>
              </a:rPr>
              <a:t>Rules</a:t>
            </a:r>
          </a:p>
        </p:txBody>
      </p:sp>
      <p:pic>
        <p:nvPicPr>
          <p:cNvPr id="23" name="Picture 22">
            <a:extLst>
              <a:ext uri="{FF2B5EF4-FFF2-40B4-BE49-F238E27FC236}">
                <a16:creationId xmlns:a16="http://schemas.microsoft.com/office/drawing/2014/main" id="{522A3730-91B9-6346-AF66-1CD5C60A5F8F}"/>
              </a:ext>
            </a:extLst>
          </p:cNvPr>
          <p:cNvPicPr>
            <a:picLocks noChangeAspect="1"/>
          </p:cNvPicPr>
          <p:nvPr/>
        </p:nvPicPr>
        <p:blipFill>
          <a:blip r:embed="rId4"/>
          <a:srcRect/>
          <a:stretch/>
        </p:blipFill>
        <p:spPr>
          <a:xfrm>
            <a:off x="4933645" y="2080981"/>
            <a:ext cx="2324709" cy="1244110"/>
          </a:xfrm>
          <a:prstGeom prst="rect">
            <a:avLst/>
          </a:prstGeom>
          <a:solidFill>
            <a:schemeClr val="bg1"/>
          </a:solidFill>
        </p:spPr>
      </p:pic>
      <p:sp>
        <p:nvSpPr>
          <p:cNvPr id="24" name="Rectangle 23">
            <a:extLst>
              <a:ext uri="{FF2B5EF4-FFF2-40B4-BE49-F238E27FC236}">
                <a16:creationId xmlns:a16="http://schemas.microsoft.com/office/drawing/2014/main" id="{34FA3091-BE89-B646-A255-691AC580D98C}"/>
              </a:ext>
            </a:extLst>
          </p:cNvPr>
          <p:cNvSpPr/>
          <p:nvPr/>
        </p:nvSpPr>
        <p:spPr>
          <a:xfrm>
            <a:off x="8298872" y="1896305"/>
            <a:ext cx="2521528" cy="201067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bIns="64008" rtlCol="0" anchor="b" anchorCtr="0"/>
          <a:lstStyle/>
          <a:p>
            <a:pPr algn="ctr"/>
            <a:r>
              <a:rPr lang="en-US" sz="3200" dirty="0">
                <a:solidFill>
                  <a:srgbClr val="A7BABE"/>
                </a:solidFill>
                <a:latin typeface="Avenir Next" panose="020B0503020202020204" pitchFamily="34" charset="0"/>
                <a:ea typeface="Helvetica Neue Light" charset="0"/>
                <a:cs typeface="Helvetica Neue Light" charset="0"/>
              </a:rPr>
              <a:t>Moderators</a:t>
            </a:r>
          </a:p>
        </p:txBody>
      </p:sp>
      <p:pic>
        <p:nvPicPr>
          <p:cNvPr id="25" name="Picture 24">
            <a:extLst>
              <a:ext uri="{FF2B5EF4-FFF2-40B4-BE49-F238E27FC236}">
                <a16:creationId xmlns:a16="http://schemas.microsoft.com/office/drawing/2014/main" id="{136E1187-EFB5-254A-91C6-880E83571588}"/>
              </a:ext>
            </a:extLst>
          </p:cNvPr>
          <p:cNvPicPr>
            <a:picLocks noChangeAspect="1"/>
          </p:cNvPicPr>
          <p:nvPr/>
        </p:nvPicPr>
        <p:blipFill>
          <a:blip r:embed="rId5"/>
          <a:srcRect/>
          <a:stretch/>
        </p:blipFill>
        <p:spPr>
          <a:xfrm>
            <a:off x="8413751" y="2154727"/>
            <a:ext cx="2309667" cy="1096617"/>
          </a:xfrm>
          <a:prstGeom prst="rect">
            <a:avLst/>
          </a:prstGeom>
          <a:solidFill>
            <a:schemeClr val="bg1"/>
          </a:solidFill>
        </p:spPr>
      </p:pic>
      <p:sp>
        <p:nvSpPr>
          <p:cNvPr id="26" name="Rectangle 25">
            <a:extLst>
              <a:ext uri="{FF2B5EF4-FFF2-40B4-BE49-F238E27FC236}">
                <a16:creationId xmlns:a16="http://schemas.microsoft.com/office/drawing/2014/main" id="{EE96BC5A-6BD8-234B-B2CE-C729411ACC32}"/>
              </a:ext>
            </a:extLst>
          </p:cNvPr>
          <p:cNvSpPr/>
          <p:nvPr/>
        </p:nvSpPr>
        <p:spPr>
          <a:xfrm>
            <a:off x="3214254" y="4368232"/>
            <a:ext cx="2521528" cy="201067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bIns="64008" rtlCol="0" anchor="b" anchorCtr="0"/>
          <a:lstStyle/>
          <a:p>
            <a:pPr algn="ctr"/>
            <a:r>
              <a:rPr lang="en-US" sz="3200" dirty="0">
                <a:solidFill>
                  <a:srgbClr val="A7BABE"/>
                </a:solidFill>
                <a:latin typeface="Avenir Next" panose="020B0503020202020204" pitchFamily="34" charset="0"/>
                <a:ea typeface="Helvetica Neue Light" charset="0"/>
                <a:cs typeface="Helvetica Neue Light" charset="0"/>
              </a:rPr>
              <a:t>Mod bots</a:t>
            </a:r>
          </a:p>
        </p:txBody>
      </p:sp>
      <p:pic>
        <p:nvPicPr>
          <p:cNvPr id="27" name="Picture 26">
            <a:extLst>
              <a:ext uri="{FF2B5EF4-FFF2-40B4-BE49-F238E27FC236}">
                <a16:creationId xmlns:a16="http://schemas.microsoft.com/office/drawing/2014/main" id="{1BE9A146-0021-2C40-A058-0442F4039467}"/>
              </a:ext>
            </a:extLst>
          </p:cNvPr>
          <p:cNvPicPr>
            <a:picLocks noChangeAspect="1"/>
          </p:cNvPicPr>
          <p:nvPr/>
        </p:nvPicPr>
        <p:blipFill>
          <a:blip r:embed="rId6"/>
          <a:srcRect/>
          <a:stretch/>
        </p:blipFill>
        <p:spPr>
          <a:xfrm>
            <a:off x="3411073" y="4590525"/>
            <a:ext cx="2127890" cy="1063945"/>
          </a:xfrm>
          <a:prstGeom prst="rect">
            <a:avLst/>
          </a:prstGeom>
          <a:solidFill>
            <a:schemeClr val="bg1"/>
          </a:solidFill>
        </p:spPr>
      </p:pic>
      <p:sp>
        <p:nvSpPr>
          <p:cNvPr id="28" name="Rectangle 27">
            <a:extLst>
              <a:ext uri="{FF2B5EF4-FFF2-40B4-BE49-F238E27FC236}">
                <a16:creationId xmlns:a16="http://schemas.microsoft.com/office/drawing/2014/main" id="{75D7AC3A-5C4D-BB45-A3DB-5A3682878126}"/>
              </a:ext>
            </a:extLst>
          </p:cNvPr>
          <p:cNvSpPr/>
          <p:nvPr/>
        </p:nvSpPr>
        <p:spPr>
          <a:xfrm>
            <a:off x="6456220" y="4368232"/>
            <a:ext cx="2521528" cy="201067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bIns="64008" rtlCol="0" anchor="b" anchorCtr="0"/>
          <a:lstStyle/>
          <a:p>
            <a:pPr algn="ctr"/>
            <a:r>
              <a:rPr lang="en-US" sz="3200" dirty="0">
                <a:solidFill>
                  <a:srgbClr val="A7BABE"/>
                </a:solidFill>
                <a:latin typeface="Avenir Next" panose="020B0503020202020204" pitchFamily="34" charset="0"/>
                <a:ea typeface="Helvetica Neue Light" charset="0"/>
                <a:cs typeface="Helvetica Neue Light" charset="0"/>
              </a:rPr>
              <a:t>End users</a:t>
            </a:r>
          </a:p>
        </p:txBody>
      </p:sp>
      <p:pic>
        <p:nvPicPr>
          <p:cNvPr id="29" name="Picture 28">
            <a:extLst>
              <a:ext uri="{FF2B5EF4-FFF2-40B4-BE49-F238E27FC236}">
                <a16:creationId xmlns:a16="http://schemas.microsoft.com/office/drawing/2014/main" id="{587D9207-FD31-A740-84EA-473A05E64457}"/>
              </a:ext>
            </a:extLst>
          </p:cNvPr>
          <p:cNvPicPr>
            <a:picLocks noChangeAspect="1"/>
          </p:cNvPicPr>
          <p:nvPr/>
        </p:nvPicPr>
        <p:blipFill>
          <a:blip r:embed="rId7"/>
          <a:srcRect/>
          <a:stretch/>
        </p:blipFill>
        <p:spPr>
          <a:xfrm>
            <a:off x="6579436" y="4505288"/>
            <a:ext cx="2275095" cy="1193189"/>
          </a:xfrm>
          <a:prstGeom prst="rect">
            <a:avLst/>
          </a:prstGeom>
          <a:solidFill>
            <a:schemeClr val="bg1"/>
          </a:solidFill>
        </p:spPr>
      </p:pic>
    </p:spTree>
    <p:extLst>
      <p:ext uri="{BB962C8B-B14F-4D97-AF65-F5344CB8AC3E}">
        <p14:creationId xmlns:p14="http://schemas.microsoft.com/office/powerpoint/2010/main" val="72326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24" grpId="0" animBg="1"/>
      <p:bldP spid="26"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437054-769F-4041-947E-2B81075F0FD0}"/>
              </a:ext>
            </a:extLst>
          </p:cNvPr>
          <p:cNvSpPr>
            <a:spLocks noGrp="1"/>
          </p:cNvSpPr>
          <p:nvPr>
            <p:ph type="title"/>
          </p:nvPr>
        </p:nvSpPr>
        <p:spPr/>
        <p:txBody>
          <a:bodyPr>
            <a:normAutofit/>
          </a:bodyPr>
          <a:lstStyle/>
          <a:p>
            <a:r>
              <a:rPr lang="en-US" dirty="0"/>
              <a:t>Why is Content Moderation Important?</a:t>
            </a:r>
          </a:p>
        </p:txBody>
      </p:sp>
      <p:sp>
        <p:nvSpPr>
          <p:cNvPr id="4" name="Text Placeholder 3">
            <a:extLst>
              <a:ext uri="{FF2B5EF4-FFF2-40B4-BE49-F238E27FC236}">
                <a16:creationId xmlns:a16="http://schemas.microsoft.com/office/drawing/2014/main" id="{55C08191-3A56-6446-99E5-839FED440264}"/>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3ED266D7-DB2A-1E44-AC4D-C54641624AC6}"/>
              </a:ext>
            </a:extLst>
          </p:cNvPr>
          <p:cNvSpPr>
            <a:spLocks noGrp="1"/>
          </p:cNvSpPr>
          <p:nvPr>
            <p:ph type="sldNum" sz="quarter" idx="12"/>
          </p:nvPr>
        </p:nvSpPr>
        <p:spPr/>
        <p:txBody>
          <a:bodyPr/>
          <a:lstStyle/>
          <a:p>
            <a:fld id="{EEBB84EA-720A-924D-995C-2965551D1999}" type="slidenum">
              <a:rPr lang="en-US" smtClean="0"/>
              <a:t>16</a:t>
            </a:fld>
            <a:endParaRPr lang="en-US"/>
          </a:p>
        </p:txBody>
      </p:sp>
    </p:spTree>
    <p:extLst>
      <p:ext uri="{BB962C8B-B14F-4D97-AF65-F5344CB8AC3E}">
        <p14:creationId xmlns:p14="http://schemas.microsoft.com/office/powerpoint/2010/main" val="117495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social media post&#10;&#10;Description automatically generated">
            <a:extLst>
              <a:ext uri="{FF2B5EF4-FFF2-40B4-BE49-F238E27FC236}">
                <a16:creationId xmlns:a16="http://schemas.microsoft.com/office/drawing/2014/main" id="{3DA0A1F6-7235-6F4D-A0C8-1C60E66AEF88}"/>
              </a:ext>
            </a:extLst>
          </p:cNvPr>
          <p:cNvPicPr>
            <a:picLocks noGrp="1" noChangeAspect="1"/>
          </p:cNvPicPr>
          <p:nvPr>
            <p:ph idx="1"/>
          </p:nvPr>
        </p:nvPicPr>
        <p:blipFill>
          <a:blip r:embed="rId2"/>
          <a:stretch>
            <a:fillRect/>
          </a:stretch>
        </p:blipFill>
        <p:spPr>
          <a:xfrm>
            <a:off x="1948309" y="1463083"/>
            <a:ext cx="8295381" cy="5258392"/>
          </a:xfrm>
        </p:spPr>
      </p:pic>
      <p:sp>
        <p:nvSpPr>
          <p:cNvPr id="3" name="Title 2">
            <a:extLst>
              <a:ext uri="{FF2B5EF4-FFF2-40B4-BE49-F238E27FC236}">
                <a16:creationId xmlns:a16="http://schemas.microsoft.com/office/drawing/2014/main" id="{7DA9A6EF-58A6-2842-8E7C-10E051B13614}"/>
              </a:ext>
            </a:extLst>
          </p:cNvPr>
          <p:cNvSpPr>
            <a:spLocks noGrp="1"/>
          </p:cNvSpPr>
          <p:nvPr>
            <p:ph type="title"/>
          </p:nvPr>
        </p:nvSpPr>
        <p:spPr/>
        <p:txBody>
          <a:bodyPr>
            <a:normAutofit/>
          </a:bodyPr>
          <a:lstStyle/>
          <a:p>
            <a:r>
              <a:rPr lang="en-US" sz="4000" dirty="0"/>
              <a:t>It helps users find relevant information</a:t>
            </a:r>
          </a:p>
        </p:txBody>
      </p:sp>
      <p:sp>
        <p:nvSpPr>
          <p:cNvPr id="4" name="Slide Number Placeholder 3">
            <a:extLst>
              <a:ext uri="{FF2B5EF4-FFF2-40B4-BE49-F238E27FC236}">
                <a16:creationId xmlns:a16="http://schemas.microsoft.com/office/drawing/2014/main" id="{A6524E47-0663-C44A-A143-631C89A67A46}"/>
              </a:ext>
            </a:extLst>
          </p:cNvPr>
          <p:cNvSpPr>
            <a:spLocks noGrp="1"/>
          </p:cNvSpPr>
          <p:nvPr>
            <p:ph type="sldNum" sz="quarter" idx="12"/>
          </p:nvPr>
        </p:nvSpPr>
        <p:spPr/>
        <p:txBody>
          <a:bodyPr/>
          <a:lstStyle/>
          <a:p>
            <a:fld id="{EEBB84EA-720A-924D-995C-2965551D1999}" type="slidenum">
              <a:rPr lang="en-US" smtClean="0"/>
              <a:t>17</a:t>
            </a:fld>
            <a:endParaRPr lang="en-US" dirty="0"/>
          </a:p>
        </p:txBody>
      </p:sp>
      <p:cxnSp>
        <p:nvCxnSpPr>
          <p:cNvPr id="8" name="Straight Connector 7">
            <a:extLst>
              <a:ext uri="{FF2B5EF4-FFF2-40B4-BE49-F238E27FC236}">
                <a16:creationId xmlns:a16="http://schemas.microsoft.com/office/drawing/2014/main" id="{48D33884-F286-964A-BA5C-9D06505C6C9F}"/>
              </a:ext>
            </a:extLst>
          </p:cNvPr>
          <p:cNvCxnSpPr/>
          <p:nvPr/>
        </p:nvCxnSpPr>
        <p:spPr>
          <a:xfrm>
            <a:off x="2456597" y="1801504"/>
            <a:ext cx="2129051"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0CBAAD-39E3-4E42-AA08-A5FD3AD34292}"/>
              </a:ext>
            </a:extLst>
          </p:cNvPr>
          <p:cNvCxnSpPr/>
          <p:nvPr/>
        </p:nvCxnSpPr>
        <p:spPr>
          <a:xfrm>
            <a:off x="2677237" y="2158624"/>
            <a:ext cx="2129051"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B53F80D-C1E1-374B-9334-2A4B725BC9C9}"/>
              </a:ext>
            </a:extLst>
          </p:cNvPr>
          <p:cNvCxnSpPr/>
          <p:nvPr/>
        </p:nvCxnSpPr>
        <p:spPr>
          <a:xfrm>
            <a:off x="2925173" y="2556688"/>
            <a:ext cx="2129051"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CACD347-690B-AB42-A672-342AF72F116E}"/>
              </a:ext>
            </a:extLst>
          </p:cNvPr>
          <p:cNvCxnSpPr/>
          <p:nvPr/>
        </p:nvCxnSpPr>
        <p:spPr>
          <a:xfrm>
            <a:off x="3159461" y="2913807"/>
            <a:ext cx="2129051"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C3AA877-CF3B-684E-A01B-162054665302}"/>
              </a:ext>
            </a:extLst>
          </p:cNvPr>
          <p:cNvCxnSpPr/>
          <p:nvPr/>
        </p:nvCxnSpPr>
        <p:spPr>
          <a:xfrm>
            <a:off x="2670415" y="3298223"/>
            <a:ext cx="2129051"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C3BB74C-6572-3140-9419-317234DB152A}"/>
              </a:ext>
            </a:extLst>
          </p:cNvPr>
          <p:cNvCxnSpPr/>
          <p:nvPr/>
        </p:nvCxnSpPr>
        <p:spPr>
          <a:xfrm>
            <a:off x="2427028" y="3682639"/>
            <a:ext cx="2129051"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F1FEFF2-85A5-EF4B-8452-133491F7644C}"/>
              </a:ext>
            </a:extLst>
          </p:cNvPr>
          <p:cNvCxnSpPr/>
          <p:nvPr/>
        </p:nvCxnSpPr>
        <p:spPr>
          <a:xfrm>
            <a:off x="2427027" y="5950442"/>
            <a:ext cx="2129051"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4D52F76-32DA-C840-8BA2-9869E1DE8B71}"/>
              </a:ext>
            </a:extLst>
          </p:cNvPr>
          <p:cNvCxnSpPr/>
          <p:nvPr/>
        </p:nvCxnSpPr>
        <p:spPr>
          <a:xfrm>
            <a:off x="2674963" y="6321209"/>
            <a:ext cx="2129051"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A719AFC-7686-6442-8790-952D1E8E0493}"/>
              </a:ext>
            </a:extLst>
          </p:cNvPr>
          <p:cNvCxnSpPr/>
          <p:nvPr/>
        </p:nvCxnSpPr>
        <p:spPr>
          <a:xfrm>
            <a:off x="2431577" y="6705622"/>
            <a:ext cx="2129051"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8BB129D-D7B8-0842-A710-4DC4BEBC6221}"/>
              </a:ext>
            </a:extLst>
          </p:cNvPr>
          <p:cNvSpPr/>
          <p:nvPr/>
        </p:nvSpPr>
        <p:spPr>
          <a:xfrm>
            <a:off x="2456597" y="3821373"/>
            <a:ext cx="7787093" cy="1733266"/>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552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social media post&#10;&#10;Description automatically generated">
            <a:extLst>
              <a:ext uri="{FF2B5EF4-FFF2-40B4-BE49-F238E27FC236}">
                <a16:creationId xmlns:a16="http://schemas.microsoft.com/office/drawing/2014/main" id="{3DA0A1F6-7235-6F4D-A0C8-1C60E66AEF88}"/>
              </a:ext>
            </a:extLst>
          </p:cNvPr>
          <p:cNvPicPr>
            <a:picLocks noGrp="1" noChangeAspect="1"/>
          </p:cNvPicPr>
          <p:nvPr>
            <p:ph idx="1"/>
          </p:nvPr>
        </p:nvPicPr>
        <p:blipFill rotWithShape="1">
          <a:blip r:embed="rId2"/>
          <a:srcRect l="6128" t="42210" b="21714"/>
          <a:stretch/>
        </p:blipFill>
        <p:spPr>
          <a:xfrm>
            <a:off x="2456597" y="3682639"/>
            <a:ext cx="7787093" cy="1897033"/>
          </a:xfrm>
        </p:spPr>
      </p:pic>
      <p:sp>
        <p:nvSpPr>
          <p:cNvPr id="3" name="Title 2">
            <a:extLst>
              <a:ext uri="{FF2B5EF4-FFF2-40B4-BE49-F238E27FC236}">
                <a16:creationId xmlns:a16="http://schemas.microsoft.com/office/drawing/2014/main" id="{7DA9A6EF-58A6-2842-8E7C-10E051B13614}"/>
              </a:ext>
            </a:extLst>
          </p:cNvPr>
          <p:cNvSpPr>
            <a:spLocks noGrp="1"/>
          </p:cNvSpPr>
          <p:nvPr>
            <p:ph type="title"/>
          </p:nvPr>
        </p:nvSpPr>
        <p:spPr/>
        <p:txBody>
          <a:bodyPr>
            <a:normAutofit/>
          </a:bodyPr>
          <a:lstStyle/>
          <a:p>
            <a:r>
              <a:rPr lang="en-US" sz="4000" dirty="0"/>
              <a:t>It helps users find relevant information</a:t>
            </a:r>
          </a:p>
        </p:txBody>
      </p:sp>
      <p:sp>
        <p:nvSpPr>
          <p:cNvPr id="4" name="Slide Number Placeholder 3">
            <a:extLst>
              <a:ext uri="{FF2B5EF4-FFF2-40B4-BE49-F238E27FC236}">
                <a16:creationId xmlns:a16="http://schemas.microsoft.com/office/drawing/2014/main" id="{A6524E47-0663-C44A-A143-631C89A67A46}"/>
              </a:ext>
            </a:extLst>
          </p:cNvPr>
          <p:cNvSpPr>
            <a:spLocks noGrp="1"/>
          </p:cNvSpPr>
          <p:nvPr>
            <p:ph type="sldNum" sz="quarter" idx="12"/>
          </p:nvPr>
        </p:nvSpPr>
        <p:spPr/>
        <p:txBody>
          <a:bodyPr/>
          <a:lstStyle/>
          <a:p>
            <a:fld id="{EEBB84EA-720A-924D-995C-2965551D1999}" type="slidenum">
              <a:rPr lang="en-US" smtClean="0"/>
              <a:t>18</a:t>
            </a:fld>
            <a:endParaRPr lang="en-US" dirty="0"/>
          </a:p>
        </p:txBody>
      </p:sp>
      <p:sp>
        <p:nvSpPr>
          <p:cNvPr id="17" name="Rectangle 16">
            <a:extLst>
              <a:ext uri="{FF2B5EF4-FFF2-40B4-BE49-F238E27FC236}">
                <a16:creationId xmlns:a16="http://schemas.microsoft.com/office/drawing/2014/main" id="{38BB129D-D7B8-0842-A710-4DC4BEBC6221}"/>
              </a:ext>
            </a:extLst>
          </p:cNvPr>
          <p:cNvSpPr/>
          <p:nvPr/>
        </p:nvSpPr>
        <p:spPr>
          <a:xfrm>
            <a:off x="2456597" y="3821373"/>
            <a:ext cx="7787093" cy="1733266"/>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9293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piece of paper&#10;&#10;Description automatically generated">
            <a:extLst>
              <a:ext uri="{FF2B5EF4-FFF2-40B4-BE49-F238E27FC236}">
                <a16:creationId xmlns:a16="http://schemas.microsoft.com/office/drawing/2014/main" id="{8BD34301-498C-F345-BB61-643BF5F598D6}"/>
              </a:ext>
            </a:extLst>
          </p:cNvPr>
          <p:cNvPicPr>
            <a:picLocks noGrp="1" noChangeAspect="1"/>
          </p:cNvPicPr>
          <p:nvPr>
            <p:ph idx="1"/>
          </p:nvPr>
        </p:nvPicPr>
        <p:blipFill>
          <a:blip r:embed="rId3"/>
          <a:stretch>
            <a:fillRect/>
          </a:stretch>
        </p:blipFill>
        <p:spPr>
          <a:xfrm>
            <a:off x="-364535" y="1218786"/>
            <a:ext cx="12774903" cy="6422690"/>
          </a:xfrm>
        </p:spPr>
      </p:pic>
      <p:sp>
        <p:nvSpPr>
          <p:cNvPr id="3" name="Title 2">
            <a:extLst>
              <a:ext uri="{FF2B5EF4-FFF2-40B4-BE49-F238E27FC236}">
                <a16:creationId xmlns:a16="http://schemas.microsoft.com/office/drawing/2014/main" id="{0F3D522B-910A-F84E-9806-6273D8565FB1}"/>
              </a:ext>
            </a:extLst>
          </p:cNvPr>
          <p:cNvSpPr>
            <a:spLocks noGrp="1"/>
          </p:cNvSpPr>
          <p:nvPr>
            <p:ph type="title"/>
          </p:nvPr>
        </p:nvSpPr>
        <p:spPr/>
        <p:txBody>
          <a:bodyPr>
            <a:normAutofit/>
          </a:bodyPr>
          <a:lstStyle/>
          <a:p>
            <a:r>
              <a:rPr lang="en-US" sz="4000" dirty="0"/>
              <a:t>It addresses key problems on the internet</a:t>
            </a:r>
          </a:p>
        </p:txBody>
      </p:sp>
      <p:sp>
        <p:nvSpPr>
          <p:cNvPr id="4" name="Slide Number Placeholder 3">
            <a:extLst>
              <a:ext uri="{FF2B5EF4-FFF2-40B4-BE49-F238E27FC236}">
                <a16:creationId xmlns:a16="http://schemas.microsoft.com/office/drawing/2014/main" id="{A1627AC9-C10F-7048-BFF6-B53A0EB532D5}"/>
              </a:ext>
            </a:extLst>
          </p:cNvPr>
          <p:cNvSpPr>
            <a:spLocks noGrp="1"/>
          </p:cNvSpPr>
          <p:nvPr>
            <p:ph type="sldNum" sz="quarter" idx="12"/>
          </p:nvPr>
        </p:nvSpPr>
        <p:spPr/>
        <p:txBody>
          <a:bodyPr/>
          <a:lstStyle/>
          <a:p>
            <a:fld id="{EEBB84EA-720A-924D-995C-2965551D1999}" type="slidenum">
              <a:rPr lang="en-US" smtClean="0"/>
              <a:t>19</a:t>
            </a:fld>
            <a:endParaRPr lang="en-US"/>
          </a:p>
        </p:txBody>
      </p:sp>
    </p:spTree>
    <p:extLst>
      <p:ext uri="{BB962C8B-B14F-4D97-AF65-F5344CB8AC3E}">
        <p14:creationId xmlns:p14="http://schemas.microsoft.com/office/powerpoint/2010/main" val="273525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863223-4C11-D048-A0FF-204B2945BB0D}"/>
              </a:ext>
            </a:extLst>
          </p:cNvPr>
          <p:cNvSpPr>
            <a:spLocks noGrp="1"/>
          </p:cNvSpPr>
          <p:nvPr>
            <p:ph type="title"/>
          </p:nvPr>
        </p:nvSpPr>
        <p:spPr>
          <a:noFill/>
        </p:spPr>
        <p:txBody>
          <a:bodyPr/>
          <a:lstStyle/>
          <a:p>
            <a:r>
              <a:rPr lang="en-US" dirty="0"/>
              <a:t>Facebook’s internal rulebook for content moderation:</a:t>
            </a:r>
            <a:endParaRPr lang="en-US" b="1" dirty="0"/>
          </a:p>
        </p:txBody>
      </p:sp>
      <p:sp>
        <p:nvSpPr>
          <p:cNvPr id="4" name="Slide Number Placeholder 3">
            <a:extLst>
              <a:ext uri="{FF2B5EF4-FFF2-40B4-BE49-F238E27FC236}">
                <a16:creationId xmlns:a16="http://schemas.microsoft.com/office/drawing/2014/main" id="{93424D16-9837-1548-B4D0-EA7E91108265}"/>
              </a:ext>
            </a:extLst>
          </p:cNvPr>
          <p:cNvSpPr>
            <a:spLocks noGrp="1"/>
          </p:cNvSpPr>
          <p:nvPr>
            <p:ph type="sldNum" sz="quarter" idx="12"/>
          </p:nvPr>
        </p:nvSpPr>
        <p:spPr/>
        <p:txBody>
          <a:bodyPr/>
          <a:lstStyle/>
          <a:p>
            <a:fld id="{EEBB84EA-720A-924D-995C-2965551D1999}" type="slidenum">
              <a:rPr lang="en-US" smtClean="0"/>
              <a:t>2</a:t>
            </a:fld>
            <a:endParaRPr lang="en-US"/>
          </a:p>
        </p:txBody>
      </p:sp>
      <p:sp>
        <p:nvSpPr>
          <p:cNvPr id="6" name="Oval Callout 5">
            <a:extLst>
              <a:ext uri="{FF2B5EF4-FFF2-40B4-BE49-F238E27FC236}">
                <a16:creationId xmlns:a16="http://schemas.microsoft.com/office/drawing/2014/main" id="{BBCD5AEF-F443-9E4D-90A5-1EF4051C4A31}"/>
              </a:ext>
            </a:extLst>
          </p:cNvPr>
          <p:cNvSpPr/>
          <p:nvPr/>
        </p:nvSpPr>
        <p:spPr>
          <a:xfrm>
            <a:off x="6481329" y="2072541"/>
            <a:ext cx="3493944" cy="1246908"/>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7030A0"/>
                </a:solidFill>
                <a:latin typeface="Avenir Next" panose="020B0503020202020204" pitchFamily="34" charset="0"/>
              </a:rPr>
              <a:t>I hope someone kills you</a:t>
            </a:r>
          </a:p>
        </p:txBody>
      </p:sp>
      <p:sp>
        <p:nvSpPr>
          <p:cNvPr id="7" name="Oval Callout 6">
            <a:extLst>
              <a:ext uri="{FF2B5EF4-FFF2-40B4-BE49-F238E27FC236}">
                <a16:creationId xmlns:a16="http://schemas.microsoft.com/office/drawing/2014/main" id="{FFAA0925-08DF-684C-9CCB-FB033334ED19}"/>
              </a:ext>
            </a:extLst>
          </p:cNvPr>
          <p:cNvSpPr/>
          <p:nvPr/>
        </p:nvSpPr>
        <p:spPr>
          <a:xfrm>
            <a:off x="2350943" y="2072541"/>
            <a:ext cx="2812474" cy="1187019"/>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7030A0"/>
                </a:solidFill>
                <a:latin typeface="Avenir Next" panose="020B0503020202020204" pitchFamily="34" charset="0"/>
              </a:rPr>
              <a:t>Let’s beat up fat kids</a:t>
            </a:r>
          </a:p>
        </p:txBody>
      </p:sp>
      <p:sp>
        <p:nvSpPr>
          <p:cNvPr id="10" name="Oval Callout 9">
            <a:extLst>
              <a:ext uri="{FF2B5EF4-FFF2-40B4-BE49-F238E27FC236}">
                <a16:creationId xmlns:a16="http://schemas.microsoft.com/office/drawing/2014/main" id="{ABA86B66-DE72-BE4D-AB85-1AAF17A89FE6}"/>
              </a:ext>
            </a:extLst>
          </p:cNvPr>
          <p:cNvSpPr/>
          <p:nvPr/>
        </p:nvSpPr>
        <p:spPr>
          <a:xfrm>
            <a:off x="1749301" y="3598441"/>
            <a:ext cx="2812474" cy="1187019"/>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7030A0"/>
                </a:solidFill>
                <a:latin typeface="Avenir Next" panose="020B0503020202020204" pitchFamily="34" charset="0"/>
              </a:rPr>
              <a:t>Someone shoot Trump</a:t>
            </a:r>
          </a:p>
        </p:txBody>
      </p:sp>
      <p:sp>
        <p:nvSpPr>
          <p:cNvPr id="11" name="Oval Callout 10">
            <a:extLst>
              <a:ext uri="{FF2B5EF4-FFF2-40B4-BE49-F238E27FC236}">
                <a16:creationId xmlns:a16="http://schemas.microsoft.com/office/drawing/2014/main" id="{56E6EA92-6DF8-244E-B9D8-52403E2E779C}"/>
              </a:ext>
            </a:extLst>
          </p:cNvPr>
          <p:cNvSpPr/>
          <p:nvPr/>
        </p:nvSpPr>
        <p:spPr>
          <a:xfrm>
            <a:off x="6632702" y="3566365"/>
            <a:ext cx="3809997" cy="1343890"/>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7030A0"/>
                </a:solidFill>
                <a:latin typeface="Avenir Next" panose="020B0503020202020204" pitchFamily="34" charset="0"/>
              </a:rPr>
              <a:t>#stab and become the fear of the Zionist.</a:t>
            </a:r>
          </a:p>
        </p:txBody>
      </p:sp>
      <p:sp>
        <p:nvSpPr>
          <p:cNvPr id="13" name="TextBox 12">
            <a:extLst>
              <a:ext uri="{FF2B5EF4-FFF2-40B4-BE49-F238E27FC236}">
                <a16:creationId xmlns:a16="http://schemas.microsoft.com/office/drawing/2014/main" id="{21A8B140-834A-9642-8A86-956F37F85005}"/>
              </a:ext>
            </a:extLst>
          </p:cNvPr>
          <p:cNvSpPr txBox="1"/>
          <p:nvPr/>
        </p:nvSpPr>
        <p:spPr>
          <a:xfrm>
            <a:off x="1950833" y="1937604"/>
            <a:ext cx="800219" cy="830997"/>
          </a:xfrm>
          <a:prstGeom prst="rect">
            <a:avLst/>
          </a:prstGeom>
          <a:noFill/>
        </p:spPr>
        <p:txBody>
          <a:bodyPr wrap="none" rtlCol="0">
            <a:spAutoFit/>
          </a:bodyPr>
          <a:lstStyle/>
          <a:p>
            <a:r>
              <a:rPr lang="en-US" sz="4800" dirty="0">
                <a:latin typeface="Avenir Next" panose="020B0503020202020204" pitchFamily="34" charset="0"/>
              </a:rPr>
              <a:t>✅</a:t>
            </a:r>
          </a:p>
        </p:txBody>
      </p:sp>
      <p:sp>
        <p:nvSpPr>
          <p:cNvPr id="14" name="TextBox 13">
            <a:extLst>
              <a:ext uri="{FF2B5EF4-FFF2-40B4-BE49-F238E27FC236}">
                <a16:creationId xmlns:a16="http://schemas.microsoft.com/office/drawing/2014/main" id="{B86E3592-7540-6841-A13B-37BA1431FDE1}"/>
              </a:ext>
            </a:extLst>
          </p:cNvPr>
          <p:cNvSpPr txBox="1"/>
          <p:nvPr/>
        </p:nvSpPr>
        <p:spPr>
          <a:xfrm>
            <a:off x="6081219" y="1937604"/>
            <a:ext cx="800219" cy="830997"/>
          </a:xfrm>
          <a:prstGeom prst="rect">
            <a:avLst/>
          </a:prstGeom>
          <a:noFill/>
        </p:spPr>
        <p:txBody>
          <a:bodyPr wrap="none" rtlCol="0">
            <a:spAutoFit/>
          </a:bodyPr>
          <a:lstStyle/>
          <a:p>
            <a:r>
              <a:rPr lang="en-US" sz="4800" dirty="0">
                <a:latin typeface="Avenir Next" panose="020B0503020202020204" pitchFamily="34" charset="0"/>
              </a:rPr>
              <a:t>✅</a:t>
            </a:r>
          </a:p>
        </p:txBody>
      </p:sp>
      <p:sp>
        <p:nvSpPr>
          <p:cNvPr id="15" name="Rectangle 14">
            <a:extLst>
              <a:ext uri="{FF2B5EF4-FFF2-40B4-BE49-F238E27FC236}">
                <a16:creationId xmlns:a16="http://schemas.microsoft.com/office/drawing/2014/main" id="{AABE162B-48F7-5546-AF8F-C107641B7016}"/>
              </a:ext>
            </a:extLst>
          </p:cNvPr>
          <p:cNvSpPr/>
          <p:nvPr/>
        </p:nvSpPr>
        <p:spPr>
          <a:xfrm>
            <a:off x="1251597" y="3553388"/>
            <a:ext cx="800219" cy="830997"/>
          </a:xfrm>
          <a:prstGeom prst="rect">
            <a:avLst/>
          </a:prstGeom>
        </p:spPr>
        <p:txBody>
          <a:bodyPr wrap="none">
            <a:spAutoFit/>
          </a:bodyPr>
          <a:lstStyle/>
          <a:p>
            <a:r>
              <a:rPr lang="en-US" sz="4800" dirty="0">
                <a:latin typeface="Avenir Next" panose="020B0503020202020204" pitchFamily="34" charset="0"/>
              </a:rPr>
              <a:t>❌</a:t>
            </a:r>
            <a:endParaRPr lang="en-US" dirty="0">
              <a:latin typeface="Avenir Next" panose="020B0503020202020204" pitchFamily="34" charset="0"/>
            </a:endParaRPr>
          </a:p>
        </p:txBody>
      </p:sp>
      <p:sp>
        <p:nvSpPr>
          <p:cNvPr id="16" name="TextBox 15">
            <a:extLst>
              <a:ext uri="{FF2B5EF4-FFF2-40B4-BE49-F238E27FC236}">
                <a16:creationId xmlns:a16="http://schemas.microsoft.com/office/drawing/2014/main" id="{70ADA248-858D-A84D-A19F-2E13568022D0}"/>
              </a:ext>
            </a:extLst>
          </p:cNvPr>
          <p:cNvSpPr txBox="1"/>
          <p:nvPr/>
        </p:nvSpPr>
        <p:spPr>
          <a:xfrm>
            <a:off x="6153072" y="3559346"/>
            <a:ext cx="800219" cy="830997"/>
          </a:xfrm>
          <a:prstGeom prst="rect">
            <a:avLst/>
          </a:prstGeom>
          <a:noFill/>
        </p:spPr>
        <p:txBody>
          <a:bodyPr wrap="none" rtlCol="0">
            <a:spAutoFit/>
          </a:bodyPr>
          <a:lstStyle/>
          <a:p>
            <a:r>
              <a:rPr lang="en-US" sz="4800" dirty="0">
                <a:latin typeface="Avenir Next" panose="020B0503020202020204" pitchFamily="34" charset="0"/>
              </a:rPr>
              <a:t>❌</a:t>
            </a:r>
            <a:endParaRPr lang="en-US" dirty="0">
              <a:latin typeface="Avenir Next" panose="020B0503020202020204" pitchFamily="34" charset="0"/>
            </a:endParaRPr>
          </a:p>
        </p:txBody>
      </p:sp>
    </p:spTree>
    <p:extLst>
      <p:ext uri="{BB962C8B-B14F-4D97-AF65-F5344CB8AC3E}">
        <p14:creationId xmlns:p14="http://schemas.microsoft.com/office/powerpoint/2010/main" val="670656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574686-70E2-984F-A5A0-EC7B43C59F6D}"/>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33781CD9-0298-B44A-B23B-89764B705E6A}"/>
              </a:ext>
            </a:extLst>
          </p:cNvPr>
          <p:cNvSpPr>
            <a:spLocks noGrp="1"/>
          </p:cNvSpPr>
          <p:nvPr>
            <p:ph type="title"/>
          </p:nvPr>
        </p:nvSpPr>
        <p:spPr/>
        <p:txBody>
          <a:bodyPr/>
          <a:lstStyle/>
          <a:p>
            <a:r>
              <a:rPr lang="en-US" dirty="0"/>
              <a:t>It shapes who gets heard</a:t>
            </a:r>
          </a:p>
        </p:txBody>
      </p:sp>
      <p:sp>
        <p:nvSpPr>
          <p:cNvPr id="4" name="Slide Number Placeholder 3">
            <a:extLst>
              <a:ext uri="{FF2B5EF4-FFF2-40B4-BE49-F238E27FC236}">
                <a16:creationId xmlns:a16="http://schemas.microsoft.com/office/drawing/2014/main" id="{47EEF20C-E09C-D84E-B27C-31006B95F583}"/>
              </a:ext>
            </a:extLst>
          </p:cNvPr>
          <p:cNvSpPr>
            <a:spLocks noGrp="1"/>
          </p:cNvSpPr>
          <p:nvPr>
            <p:ph type="sldNum" sz="quarter" idx="12"/>
          </p:nvPr>
        </p:nvSpPr>
        <p:spPr/>
        <p:txBody>
          <a:bodyPr/>
          <a:lstStyle/>
          <a:p>
            <a:fld id="{EEBB84EA-720A-924D-995C-2965551D1999}" type="slidenum">
              <a:rPr lang="en-US" smtClean="0"/>
              <a:t>20</a:t>
            </a:fld>
            <a:endParaRPr lang="en-US"/>
          </a:p>
        </p:txBody>
      </p:sp>
      <p:pic>
        <p:nvPicPr>
          <p:cNvPr id="5" name="Content Placeholder 5" descr="A picture containing drawing&#10;&#10;Description automatically generated">
            <a:extLst>
              <a:ext uri="{FF2B5EF4-FFF2-40B4-BE49-F238E27FC236}">
                <a16:creationId xmlns:a16="http://schemas.microsoft.com/office/drawing/2014/main" id="{E8F9EF2B-905F-8D4E-9371-E17BF7A34F66}"/>
              </a:ext>
            </a:extLst>
          </p:cNvPr>
          <p:cNvPicPr>
            <a:picLocks noChangeAspect="1"/>
          </p:cNvPicPr>
          <p:nvPr/>
        </p:nvPicPr>
        <p:blipFill rotWithShape="1">
          <a:blip r:embed="rId3"/>
          <a:srcRect l="2667"/>
          <a:stretch/>
        </p:blipFill>
        <p:spPr>
          <a:xfrm>
            <a:off x="-82229" y="1825625"/>
            <a:ext cx="12356458" cy="6950507"/>
          </a:xfrm>
          <a:prstGeom prst="rect">
            <a:avLst/>
          </a:prstGeom>
        </p:spPr>
      </p:pic>
    </p:spTree>
    <p:extLst>
      <p:ext uri="{BB962C8B-B14F-4D97-AF65-F5344CB8AC3E}">
        <p14:creationId xmlns:p14="http://schemas.microsoft.com/office/powerpoint/2010/main" val="318275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3AE25D-ECB7-7747-8D37-63E97DB27E9B}"/>
              </a:ext>
            </a:extLst>
          </p:cNvPr>
          <p:cNvSpPr>
            <a:spLocks noGrp="1"/>
          </p:cNvSpPr>
          <p:nvPr>
            <p:ph type="title"/>
          </p:nvPr>
        </p:nvSpPr>
        <p:spPr>
          <a:xfrm>
            <a:off x="838200" y="310283"/>
            <a:ext cx="10515600" cy="822326"/>
          </a:xfrm>
        </p:spPr>
        <p:txBody>
          <a:bodyPr vert="horz" lIns="91440" tIns="45720" rIns="91440" bIns="45720" rtlCol="0" anchor="ctr">
            <a:normAutofit/>
          </a:bodyPr>
          <a:lstStyle/>
          <a:p>
            <a:pPr algn="ctr"/>
            <a:r>
              <a:rPr lang="en-US" dirty="0"/>
              <a:t>Content moderation is broken</a:t>
            </a:r>
          </a:p>
        </p:txBody>
      </p:sp>
      <p:sp>
        <p:nvSpPr>
          <p:cNvPr id="4" name="Slide Number Placeholder 3">
            <a:extLst>
              <a:ext uri="{FF2B5EF4-FFF2-40B4-BE49-F238E27FC236}">
                <a16:creationId xmlns:a16="http://schemas.microsoft.com/office/drawing/2014/main" id="{2327A277-EA9B-B742-94ED-A2556F3A5EA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EBB84EA-720A-924D-995C-2965551D1999}" type="slidenum">
              <a:rPr lang="en-US">
                <a:latin typeface="Avenir Next" panose="020B0503020202020204" pitchFamily="34" charset="0"/>
              </a:rPr>
              <a:pPr>
                <a:spcAft>
                  <a:spcPts val="600"/>
                </a:spcAft>
              </a:pPr>
              <a:t>21</a:t>
            </a:fld>
            <a:endParaRPr lang="en-US" dirty="0">
              <a:latin typeface="Avenir Next" panose="020B0503020202020204" pitchFamily="34" charset="0"/>
            </a:endParaRPr>
          </a:p>
        </p:txBody>
      </p:sp>
      <p:pic>
        <p:nvPicPr>
          <p:cNvPr id="8" name="Picture 7" descr="A screenshot of a cell phone&#10;&#10;Description automatically generated">
            <a:extLst>
              <a:ext uri="{FF2B5EF4-FFF2-40B4-BE49-F238E27FC236}">
                <a16:creationId xmlns:a16="http://schemas.microsoft.com/office/drawing/2014/main" id="{B4A82F14-CBF1-6E49-AFC6-8480C54BF350}"/>
              </a:ext>
            </a:extLst>
          </p:cNvPr>
          <p:cNvPicPr>
            <a:picLocks noChangeAspect="1"/>
          </p:cNvPicPr>
          <p:nvPr/>
        </p:nvPicPr>
        <p:blipFill>
          <a:blip r:embed="rId3"/>
          <a:stretch>
            <a:fillRect/>
          </a:stretch>
        </p:blipFill>
        <p:spPr>
          <a:xfrm>
            <a:off x="192088" y="1216747"/>
            <a:ext cx="6534150" cy="276225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68D1E05C-8A45-3040-9D2D-A31F42C21C1D}"/>
              </a:ext>
            </a:extLst>
          </p:cNvPr>
          <p:cNvPicPr>
            <a:picLocks noChangeAspect="1"/>
          </p:cNvPicPr>
          <p:nvPr/>
        </p:nvPicPr>
        <p:blipFill>
          <a:blip r:embed="rId4"/>
          <a:stretch>
            <a:fillRect/>
          </a:stretch>
        </p:blipFill>
        <p:spPr>
          <a:xfrm>
            <a:off x="6808788" y="1216747"/>
            <a:ext cx="5187950" cy="276225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630DF76B-E691-4242-B6F9-3821A2921296}"/>
              </a:ext>
            </a:extLst>
          </p:cNvPr>
          <p:cNvPicPr>
            <a:picLocks noChangeAspect="1"/>
          </p:cNvPicPr>
          <p:nvPr/>
        </p:nvPicPr>
        <p:blipFill>
          <a:blip r:embed="rId5"/>
          <a:stretch>
            <a:fillRect/>
          </a:stretch>
        </p:blipFill>
        <p:spPr>
          <a:xfrm>
            <a:off x="192088" y="4063134"/>
            <a:ext cx="6769100" cy="238442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44D7B6D5-A826-1744-A078-D5409ED0E680}"/>
              </a:ext>
            </a:extLst>
          </p:cNvPr>
          <p:cNvPicPr>
            <a:picLocks noChangeAspect="1"/>
          </p:cNvPicPr>
          <p:nvPr/>
        </p:nvPicPr>
        <p:blipFill>
          <a:blip r:embed="rId6"/>
          <a:stretch>
            <a:fillRect/>
          </a:stretch>
        </p:blipFill>
        <p:spPr>
          <a:xfrm>
            <a:off x="7045325" y="4063134"/>
            <a:ext cx="4953000" cy="2384425"/>
          </a:xfrm>
          <a:prstGeom prst="rect">
            <a:avLst/>
          </a:prstGeom>
        </p:spPr>
      </p:pic>
      <p:sp>
        <p:nvSpPr>
          <p:cNvPr id="12" name="Rectangle">
            <a:extLst>
              <a:ext uri="{FF2B5EF4-FFF2-40B4-BE49-F238E27FC236}">
                <a16:creationId xmlns:a16="http://schemas.microsoft.com/office/drawing/2014/main" id="{880B79D4-F343-9F41-A2F6-5A7031EF8BAE}"/>
              </a:ext>
            </a:extLst>
          </p:cNvPr>
          <p:cNvSpPr/>
          <p:nvPr/>
        </p:nvSpPr>
        <p:spPr>
          <a:xfrm>
            <a:off x="-1105904" y="3426106"/>
            <a:ext cx="14403807" cy="1018992"/>
          </a:xfrm>
          <a:prstGeom prst="rect">
            <a:avLst/>
          </a:prstGeom>
          <a:solidFill>
            <a:srgbClr val="002C46"/>
          </a:solidFill>
          <a:ln w="3175">
            <a:miter lim="400000"/>
          </a:ln>
        </p:spPr>
        <p:txBody>
          <a:bodyPr lIns="41341" tIns="41341" rIns="41341" bIns="41341" anchor="ctr"/>
          <a:lstStyle/>
          <a:p>
            <a:pPr>
              <a:defRPr sz="1600" b="0">
                <a:solidFill>
                  <a:srgbClr val="FFFFFF"/>
                </a:solidFill>
                <a:latin typeface="+mn-lt"/>
                <a:ea typeface="+mn-ea"/>
                <a:cs typeface="+mn-cs"/>
                <a:sym typeface="Helvetica Neue Medium"/>
              </a:defRPr>
            </a:pPr>
            <a:endParaRPr dirty="0"/>
          </a:p>
        </p:txBody>
      </p:sp>
      <p:sp>
        <p:nvSpPr>
          <p:cNvPr id="13" name="How can we design social technologies that facilitate beneficial disclosures of difficult human experiences, supportive interactions, and other positive outcomes?">
            <a:extLst>
              <a:ext uri="{FF2B5EF4-FFF2-40B4-BE49-F238E27FC236}">
                <a16:creationId xmlns:a16="http://schemas.microsoft.com/office/drawing/2014/main" id="{B7C5A436-134A-B341-A805-6CA6838B7679}"/>
              </a:ext>
            </a:extLst>
          </p:cNvPr>
          <p:cNvSpPr txBox="1"/>
          <p:nvPr/>
        </p:nvSpPr>
        <p:spPr>
          <a:xfrm>
            <a:off x="142098" y="3527065"/>
            <a:ext cx="11940013" cy="76059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341" tIns="41341" rIns="41341" bIns="41341" anchor="ctr">
            <a:spAutoFit/>
          </a:bodyPr>
          <a:lstStyle/>
          <a:p>
            <a:pPr algn="ctr">
              <a:defRPr sz="3600" b="0">
                <a:solidFill>
                  <a:srgbClr val="FFFFFF"/>
                </a:solidFill>
                <a:latin typeface="Avenir Next"/>
                <a:ea typeface="Avenir Next"/>
                <a:cs typeface="Avenir Next"/>
                <a:sym typeface="Avenir Next"/>
              </a:defRPr>
            </a:pPr>
            <a:r>
              <a:rPr lang="en-US" sz="4400" dirty="0"/>
              <a:t>Urgent need to address these failures</a:t>
            </a:r>
            <a:endParaRPr sz="4400" dirty="0"/>
          </a:p>
        </p:txBody>
      </p:sp>
    </p:spTree>
    <p:extLst>
      <p:ext uri="{BB962C8B-B14F-4D97-AF65-F5344CB8AC3E}">
        <p14:creationId xmlns:p14="http://schemas.microsoft.com/office/powerpoint/2010/main" val="102174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1"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animBg="1"/>
      <p:bldP spid="1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214955-0C7E-7F45-AFA6-58C465BF785B}"/>
              </a:ext>
            </a:extLst>
          </p:cNvPr>
          <p:cNvSpPr>
            <a:spLocks noGrp="1"/>
          </p:cNvSpPr>
          <p:nvPr>
            <p:ph type="title"/>
          </p:nvPr>
        </p:nvSpPr>
        <p:spPr/>
        <p:txBody>
          <a:bodyPr/>
          <a:lstStyle/>
          <a:p>
            <a:r>
              <a:rPr lang="en-US" dirty="0"/>
              <a:t>How can we improve content moderation?</a:t>
            </a:r>
          </a:p>
        </p:txBody>
      </p:sp>
      <p:sp>
        <p:nvSpPr>
          <p:cNvPr id="4" name="Slide Number Placeholder 3">
            <a:extLst>
              <a:ext uri="{FF2B5EF4-FFF2-40B4-BE49-F238E27FC236}">
                <a16:creationId xmlns:a16="http://schemas.microsoft.com/office/drawing/2014/main" id="{5A8F8AD0-420E-D540-8AD2-EC58DE8C84E6}"/>
              </a:ext>
            </a:extLst>
          </p:cNvPr>
          <p:cNvSpPr>
            <a:spLocks noGrp="1"/>
          </p:cNvSpPr>
          <p:nvPr>
            <p:ph type="sldNum" sz="quarter" idx="12"/>
          </p:nvPr>
        </p:nvSpPr>
        <p:spPr/>
        <p:txBody>
          <a:bodyPr/>
          <a:lstStyle/>
          <a:p>
            <a:fld id="{EEBB84EA-720A-924D-995C-2965551D1999}" type="slidenum">
              <a:rPr lang="en-US" smtClean="0"/>
              <a:t>22</a:t>
            </a:fld>
            <a:endParaRPr lang="en-US"/>
          </a:p>
        </p:txBody>
      </p:sp>
      <p:sp>
        <p:nvSpPr>
          <p:cNvPr id="5" name="Rectangle 4">
            <a:extLst>
              <a:ext uri="{FF2B5EF4-FFF2-40B4-BE49-F238E27FC236}">
                <a16:creationId xmlns:a16="http://schemas.microsoft.com/office/drawing/2014/main" id="{878B6797-FE0D-9342-9950-96C5EDB26327}"/>
              </a:ext>
            </a:extLst>
          </p:cNvPr>
          <p:cNvSpPr/>
          <p:nvPr/>
        </p:nvSpPr>
        <p:spPr>
          <a:xfrm>
            <a:off x="644514" y="2646434"/>
            <a:ext cx="2934946" cy="1691061"/>
          </a:xfrm>
          <a:prstGeom prst="rect">
            <a:avLst/>
          </a:prstGeom>
          <a:solidFill>
            <a:schemeClr val="bg2">
              <a:lumMod val="9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venir Next" panose="020B0503020202020204" pitchFamily="34" charset="0"/>
                <a:ea typeface="Arial" charset="0"/>
                <a:cs typeface="Arial" charset="0"/>
              </a:rPr>
              <a:t>Studying moderation apparatus</a:t>
            </a:r>
          </a:p>
        </p:txBody>
      </p:sp>
      <p:sp>
        <p:nvSpPr>
          <p:cNvPr id="6" name="Rectangle 5">
            <a:extLst>
              <a:ext uri="{FF2B5EF4-FFF2-40B4-BE49-F238E27FC236}">
                <a16:creationId xmlns:a16="http://schemas.microsoft.com/office/drawing/2014/main" id="{F773500F-B005-9B44-A2AC-D9E1B43D8DF3}"/>
              </a:ext>
            </a:extLst>
          </p:cNvPr>
          <p:cNvSpPr/>
          <p:nvPr/>
        </p:nvSpPr>
        <p:spPr>
          <a:xfrm>
            <a:off x="4628527" y="2646434"/>
            <a:ext cx="2934945" cy="1691061"/>
          </a:xfrm>
          <a:prstGeom prst="rect">
            <a:avLst/>
          </a:prstGeom>
          <a:solidFill>
            <a:srgbClr val="F5848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latin typeface="Avenir Next" panose="020B0503020202020204" pitchFamily="34" charset="0"/>
                <a:ea typeface="Arial" charset="0"/>
                <a:cs typeface="Arial" charset="0"/>
              </a:rPr>
              <a:t>Understanding deficiencies</a:t>
            </a:r>
          </a:p>
        </p:txBody>
      </p:sp>
      <p:sp>
        <p:nvSpPr>
          <p:cNvPr id="7" name="Rectangle 6">
            <a:extLst>
              <a:ext uri="{FF2B5EF4-FFF2-40B4-BE49-F238E27FC236}">
                <a16:creationId xmlns:a16="http://schemas.microsoft.com/office/drawing/2014/main" id="{7F2ADA58-C113-6540-8773-116E866EA82D}"/>
              </a:ext>
            </a:extLst>
          </p:cNvPr>
          <p:cNvSpPr/>
          <p:nvPr/>
        </p:nvSpPr>
        <p:spPr>
          <a:xfrm>
            <a:off x="8500593" y="2646434"/>
            <a:ext cx="2853207" cy="1661742"/>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en-US" sz="3200" dirty="0">
                <a:solidFill>
                  <a:prstClr val="black"/>
                </a:solidFill>
                <a:latin typeface="Avenir Next" panose="020B0503020202020204" pitchFamily="34" charset="0"/>
                <a:ea typeface="Arial" charset="0"/>
                <a:cs typeface="Arial" charset="0"/>
              </a:rPr>
              <a:t>Designing new solutions</a:t>
            </a:r>
          </a:p>
        </p:txBody>
      </p:sp>
      <p:sp>
        <p:nvSpPr>
          <p:cNvPr id="8" name="Right Arrow 7">
            <a:extLst>
              <a:ext uri="{FF2B5EF4-FFF2-40B4-BE49-F238E27FC236}">
                <a16:creationId xmlns:a16="http://schemas.microsoft.com/office/drawing/2014/main" id="{7024CD35-DDD3-2E4A-8CC0-757D0232C1D0}"/>
              </a:ext>
            </a:extLst>
          </p:cNvPr>
          <p:cNvSpPr/>
          <p:nvPr/>
        </p:nvSpPr>
        <p:spPr>
          <a:xfrm>
            <a:off x="3806121" y="3297196"/>
            <a:ext cx="595745"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28AD289B-FC2C-8D4D-BBDE-D2F5F13A3DD8}"/>
              </a:ext>
            </a:extLst>
          </p:cNvPr>
          <p:cNvSpPr/>
          <p:nvPr/>
        </p:nvSpPr>
        <p:spPr>
          <a:xfrm>
            <a:off x="7734160" y="3248891"/>
            <a:ext cx="595745"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84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364C26-9C8F-F240-A157-9445FD44593C}"/>
              </a:ext>
            </a:extLst>
          </p:cNvPr>
          <p:cNvSpPr>
            <a:spLocks noGrp="1"/>
          </p:cNvSpPr>
          <p:nvPr>
            <p:ph idx="1"/>
          </p:nvPr>
        </p:nvSpPr>
        <p:spPr>
          <a:xfrm>
            <a:off x="838200" y="1716441"/>
            <a:ext cx="10515600" cy="4351338"/>
          </a:xfrm>
        </p:spPr>
        <p:txBody>
          <a:bodyPr>
            <a:normAutofit/>
          </a:bodyPr>
          <a:lstStyle/>
          <a:p>
            <a:pPr marL="0" indent="0">
              <a:buNone/>
            </a:pPr>
            <a:r>
              <a:rPr lang="en-US" sz="3600" dirty="0"/>
              <a:t>“As more and more of our public discourse, cultural production, and social interactions move online, and [this] handful of massive, privately owned digital intermediaries continues to grow in economic and cultural power, it is crucial that we examine the choices moderators make” (Gillespie 2018).</a:t>
            </a:r>
          </a:p>
        </p:txBody>
      </p:sp>
      <p:sp>
        <p:nvSpPr>
          <p:cNvPr id="3" name="Title 2">
            <a:extLst>
              <a:ext uri="{FF2B5EF4-FFF2-40B4-BE49-F238E27FC236}">
                <a16:creationId xmlns:a16="http://schemas.microsoft.com/office/drawing/2014/main" id="{5113C319-E17B-DF4E-A5DE-B78815B7FCAF}"/>
              </a:ext>
            </a:extLst>
          </p:cNvPr>
          <p:cNvSpPr>
            <a:spLocks noGrp="1"/>
          </p:cNvSpPr>
          <p:nvPr>
            <p:ph type="title"/>
          </p:nvPr>
        </p:nvSpPr>
        <p:spPr/>
        <p:txBody>
          <a:bodyPr/>
          <a:lstStyle/>
          <a:p>
            <a:r>
              <a:rPr lang="en-US" dirty="0"/>
              <a:t>Keeping platforms accountable</a:t>
            </a:r>
          </a:p>
        </p:txBody>
      </p:sp>
      <p:sp>
        <p:nvSpPr>
          <p:cNvPr id="4" name="Slide Number Placeholder 3">
            <a:extLst>
              <a:ext uri="{FF2B5EF4-FFF2-40B4-BE49-F238E27FC236}">
                <a16:creationId xmlns:a16="http://schemas.microsoft.com/office/drawing/2014/main" id="{90AF90C2-89FF-D64D-B8E3-99F18C363C42}"/>
              </a:ext>
            </a:extLst>
          </p:cNvPr>
          <p:cNvSpPr>
            <a:spLocks noGrp="1"/>
          </p:cNvSpPr>
          <p:nvPr>
            <p:ph type="sldNum" sz="quarter" idx="12"/>
          </p:nvPr>
        </p:nvSpPr>
        <p:spPr/>
        <p:txBody>
          <a:bodyPr/>
          <a:lstStyle/>
          <a:p>
            <a:fld id="{EEBB84EA-720A-924D-995C-2965551D1999}" type="slidenum">
              <a:rPr lang="en-US" smtClean="0"/>
              <a:t>23</a:t>
            </a:fld>
            <a:endParaRPr lang="en-US" dirty="0"/>
          </a:p>
        </p:txBody>
      </p:sp>
      <p:sp>
        <p:nvSpPr>
          <p:cNvPr id="5" name="TextBox 4">
            <a:extLst>
              <a:ext uri="{FF2B5EF4-FFF2-40B4-BE49-F238E27FC236}">
                <a16:creationId xmlns:a16="http://schemas.microsoft.com/office/drawing/2014/main" id="{5A60A37B-3CD3-7341-A2FB-C90BCB67F4D8}"/>
              </a:ext>
            </a:extLst>
          </p:cNvPr>
          <p:cNvSpPr txBox="1"/>
          <p:nvPr/>
        </p:nvSpPr>
        <p:spPr>
          <a:xfrm>
            <a:off x="1545890" y="5957957"/>
            <a:ext cx="9100220" cy="707886"/>
          </a:xfrm>
          <a:prstGeom prst="rect">
            <a:avLst/>
          </a:prstGeom>
          <a:noFill/>
        </p:spPr>
        <p:txBody>
          <a:bodyPr wrap="square" rtlCol="0">
            <a:spAutoFit/>
          </a:bodyPr>
          <a:lstStyle/>
          <a:p>
            <a:r>
              <a:rPr lang="en-US" sz="2000" dirty="0"/>
              <a:t>Gillespie, Tarleton. </a:t>
            </a:r>
            <a:r>
              <a:rPr lang="en-US" sz="2000" i="1" dirty="0"/>
              <a:t>Custodians of the Internet: Platforms, content moderation, and the hidden decisions that shape social media</a:t>
            </a:r>
            <a:r>
              <a:rPr lang="en-US" sz="2000" dirty="0"/>
              <a:t>. Yale University Press, 2018.</a:t>
            </a:r>
            <a:endParaRPr lang="en-US" sz="2400" dirty="0"/>
          </a:p>
        </p:txBody>
      </p:sp>
    </p:spTree>
    <p:extLst>
      <p:ext uri="{BB962C8B-B14F-4D97-AF65-F5344CB8AC3E}">
        <p14:creationId xmlns:p14="http://schemas.microsoft.com/office/powerpoint/2010/main" val="15995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B0B50E-B0A7-C546-BEAE-80EBC7D83B6F}"/>
              </a:ext>
            </a:extLst>
          </p:cNvPr>
          <p:cNvSpPr>
            <a:spLocks noGrp="1"/>
          </p:cNvSpPr>
          <p:nvPr>
            <p:ph type="title"/>
          </p:nvPr>
        </p:nvSpPr>
        <p:spPr>
          <a:xfrm>
            <a:off x="838200" y="281995"/>
            <a:ext cx="10515600" cy="895639"/>
          </a:xfrm>
        </p:spPr>
        <p:txBody>
          <a:bodyPr>
            <a:normAutofit/>
          </a:bodyPr>
          <a:lstStyle/>
          <a:p>
            <a:r>
              <a:rPr lang="en-US" sz="4000" dirty="0"/>
              <a:t>Approach: Study multiple stakeholders</a:t>
            </a:r>
          </a:p>
        </p:txBody>
      </p:sp>
      <p:sp>
        <p:nvSpPr>
          <p:cNvPr id="4" name="Slide Number Placeholder 3">
            <a:extLst>
              <a:ext uri="{FF2B5EF4-FFF2-40B4-BE49-F238E27FC236}">
                <a16:creationId xmlns:a16="http://schemas.microsoft.com/office/drawing/2014/main" id="{B6416F3E-0E93-CF4D-9600-1598131D39DB}"/>
              </a:ext>
            </a:extLst>
          </p:cNvPr>
          <p:cNvSpPr>
            <a:spLocks noGrp="1"/>
          </p:cNvSpPr>
          <p:nvPr>
            <p:ph type="sldNum" sz="quarter" idx="12"/>
          </p:nvPr>
        </p:nvSpPr>
        <p:spPr/>
        <p:txBody>
          <a:bodyPr/>
          <a:lstStyle/>
          <a:p>
            <a:fld id="{EEBB84EA-720A-924D-995C-2965551D1999}" type="slidenum">
              <a:rPr lang="en-US" smtClean="0"/>
              <a:t>24</a:t>
            </a:fld>
            <a:endParaRPr lang="en-US"/>
          </a:p>
        </p:txBody>
      </p:sp>
      <p:sp>
        <p:nvSpPr>
          <p:cNvPr id="5" name="Rectangle 4">
            <a:extLst>
              <a:ext uri="{FF2B5EF4-FFF2-40B4-BE49-F238E27FC236}">
                <a16:creationId xmlns:a16="http://schemas.microsoft.com/office/drawing/2014/main" id="{DDCAB622-5D50-9E46-9793-A8F6311257AC}"/>
              </a:ext>
            </a:extLst>
          </p:cNvPr>
          <p:cNvSpPr/>
          <p:nvPr/>
        </p:nvSpPr>
        <p:spPr>
          <a:xfrm>
            <a:off x="1510145" y="1371600"/>
            <a:ext cx="4585854" cy="2507673"/>
          </a:xfrm>
          <a:prstGeom prst="rect">
            <a:avLst/>
          </a:prstGeom>
          <a:solidFill>
            <a:srgbClr val="002C46"/>
          </a:solidFill>
          <a:ln>
            <a:noFill/>
          </a:ln>
        </p:spPr>
        <p:style>
          <a:lnRef idx="1">
            <a:schemeClr val="accent1"/>
          </a:lnRef>
          <a:fillRef idx="3">
            <a:schemeClr val="accent1"/>
          </a:fillRef>
          <a:effectRef idx="2">
            <a:schemeClr val="accent1"/>
          </a:effectRef>
          <a:fontRef idx="minor">
            <a:schemeClr val="lt1"/>
          </a:fontRef>
        </p:style>
        <p:txBody>
          <a:bodyPr bIns="64008" rtlCol="0" anchor="b" anchorCtr="0"/>
          <a:lstStyle/>
          <a:p>
            <a:pPr algn="ctr"/>
            <a:r>
              <a:rPr lang="en-US" sz="2800" dirty="0">
                <a:solidFill>
                  <a:srgbClr val="A7BABE"/>
                </a:solidFill>
                <a:latin typeface="Avenir Next" panose="020B0503020202020204" pitchFamily="34" charset="0"/>
                <a:ea typeface="Helvetica Neue Light" charset="0"/>
                <a:cs typeface="Helvetica Neue Light" charset="0"/>
              </a:rPr>
              <a:t>Harassed users</a:t>
            </a:r>
          </a:p>
        </p:txBody>
      </p:sp>
      <p:pic>
        <p:nvPicPr>
          <p:cNvPr id="12" name="Picture 11">
            <a:extLst>
              <a:ext uri="{FF2B5EF4-FFF2-40B4-BE49-F238E27FC236}">
                <a16:creationId xmlns:a16="http://schemas.microsoft.com/office/drawing/2014/main" id="{17EDAC7C-AF0D-1249-AD0C-29A224E7CDB0}"/>
              </a:ext>
            </a:extLst>
          </p:cNvPr>
          <p:cNvPicPr>
            <a:picLocks noChangeAspect="1"/>
          </p:cNvPicPr>
          <p:nvPr/>
        </p:nvPicPr>
        <p:blipFill>
          <a:blip r:embed="rId3"/>
          <a:srcRect/>
          <a:stretch/>
        </p:blipFill>
        <p:spPr>
          <a:xfrm>
            <a:off x="2137447" y="1485896"/>
            <a:ext cx="3331250" cy="1873829"/>
          </a:xfrm>
          <a:prstGeom prst="rect">
            <a:avLst/>
          </a:prstGeom>
          <a:solidFill>
            <a:schemeClr val="bg1"/>
          </a:solidFill>
        </p:spPr>
      </p:pic>
      <p:sp>
        <p:nvSpPr>
          <p:cNvPr id="13" name="Rectangle 12">
            <a:extLst>
              <a:ext uri="{FF2B5EF4-FFF2-40B4-BE49-F238E27FC236}">
                <a16:creationId xmlns:a16="http://schemas.microsoft.com/office/drawing/2014/main" id="{E06910A8-4A2D-CD4E-9564-A06BB5BF3CFE}"/>
              </a:ext>
            </a:extLst>
          </p:cNvPr>
          <p:cNvSpPr/>
          <p:nvPr/>
        </p:nvSpPr>
        <p:spPr>
          <a:xfrm>
            <a:off x="6234543" y="1371600"/>
            <a:ext cx="4585854" cy="2507673"/>
          </a:xfrm>
          <a:prstGeom prst="rect">
            <a:avLst/>
          </a:prstGeom>
          <a:solidFill>
            <a:srgbClr val="002C46"/>
          </a:solidFill>
          <a:ln>
            <a:noFill/>
          </a:ln>
        </p:spPr>
        <p:style>
          <a:lnRef idx="1">
            <a:schemeClr val="accent1"/>
          </a:lnRef>
          <a:fillRef idx="3">
            <a:schemeClr val="accent1"/>
          </a:fillRef>
          <a:effectRef idx="2">
            <a:schemeClr val="accent1"/>
          </a:effectRef>
          <a:fontRef idx="minor">
            <a:schemeClr val="lt1"/>
          </a:fontRef>
        </p:style>
        <p:txBody>
          <a:bodyPr bIns="64008" rtlCol="0" anchor="b" anchorCtr="0"/>
          <a:lstStyle/>
          <a:p>
            <a:pPr algn="ctr"/>
            <a:r>
              <a:rPr lang="en-US" sz="2800" dirty="0">
                <a:solidFill>
                  <a:srgbClr val="A7BABE"/>
                </a:solidFill>
                <a:latin typeface="Avenir Next" panose="020B0503020202020204" pitchFamily="34" charset="0"/>
                <a:ea typeface="Helvetica Neue Light" charset="0"/>
                <a:cs typeface="Helvetica Neue Light" charset="0"/>
              </a:rPr>
              <a:t>Moderated users</a:t>
            </a:r>
          </a:p>
        </p:txBody>
      </p:sp>
      <p:pic>
        <p:nvPicPr>
          <p:cNvPr id="14" name="Picture 13">
            <a:extLst>
              <a:ext uri="{FF2B5EF4-FFF2-40B4-BE49-F238E27FC236}">
                <a16:creationId xmlns:a16="http://schemas.microsoft.com/office/drawing/2014/main" id="{D0160F0A-54DC-2942-A542-98A3DA3F3E85}"/>
              </a:ext>
            </a:extLst>
          </p:cNvPr>
          <p:cNvPicPr>
            <a:picLocks noChangeAspect="1"/>
          </p:cNvPicPr>
          <p:nvPr/>
        </p:nvPicPr>
        <p:blipFill>
          <a:blip r:embed="rId4"/>
          <a:srcRect/>
          <a:stretch/>
        </p:blipFill>
        <p:spPr>
          <a:xfrm>
            <a:off x="7122098" y="1485896"/>
            <a:ext cx="2810743" cy="1873829"/>
          </a:xfrm>
          <a:prstGeom prst="rect">
            <a:avLst/>
          </a:prstGeom>
          <a:solidFill>
            <a:schemeClr val="bg1"/>
          </a:solidFill>
        </p:spPr>
      </p:pic>
      <p:sp>
        <p:nvSpPr>
          <p:cNvPr id="15" name="Rectangle 14">
            <a:extLst>
              <a:ext uri="{FF2B5EF4-FFF2-40B4-BE49-F238E27FC236}">
                <a16:creationId xmlns:a16="http://schemas.microsoft.com/office/drawing/2014/main" id="{3DDA4CFD-0353-BB48-9CA8-616DC88AAB8F}"/>
              </a:ext>
            </a:extLst>
          </p:cNvPr>
          <p:cNvSpPr/>
          <p:nvPr/>
        </p:nvSpPr>
        <p:spPr>
          <a:xfrm>
            <a:off x="1510145" y="4048989"/>
            <a:ext cx="4585854" cy="2507673"/>
          </a:xfrm>
          <a:prstGeom prst="rect">
            <a:avLst/>
          </a:prstGeom>
          <a:solidFill>
            <a:srgbClr val="002C46"/>
          </a:solidFill>
          <a:ln>
            <a:noFill/>
          </a:ln>
        </p:spPr>
        <p:style>
          <a:lnRef idx="1">
            <a:schemeClr val="accent1"/>
          </a:lnRef>
          <a:fillRef idx="3">
            <a:schemeClr val="accent1"/>
          </a:fillRef>
          <a:effectRef idx="2">
            <a:schemeClr val="accent1"/>
          </a:effectRef>
          <a:fontRef idx="minor">
            <a:schemeClr val="lt1"/>
          </a:fontRef>
        </p:style>
        <p:txBody>
          <a:bodyPr bIns="64008" rtlCol="0" anchor="b" anchorCtr="0"/>
          <a:lstStyle/>
          <a:p>
            <a:pPr algn="ctr"/>
            <a:r>
              <a:rPr lang="en-US" sz="2800" dirty="0">
                <a:solidFill>
                  <a:srgbClr val="A7BABE"/>
                </a:solidFill>
                <a:latin typeface="Avenir Next" panose="020B0503020202020204" pitchFamily="34" charset="0"/>
                <a:ea typeface="Helvetica Neue Light" charset="0"/>
                <a:cs typeface="Helvetica Neue Light" charset="0"/>
              </a:rPr>
              <a:t>Blockers</a:t>
            </a:r>
          </a:p>
        </p:txBody>
      </p:sp>
      <p:pic>
        <p:nvPicPr>
          <p:cNvPr id="16" name="Picture 15">
            <a:extLst>
              <a:ext uri="{FF2B5EF4-FFF2-40B4-BE49-F238E27FC236}">
                <a16:creationId xmlns:a16="http://schemas.microsoft.com/office/drawing/2014/main" id="{72988D7D-CF37-BE49-A4F9-5D6CD0B1ACDB}"/>
              </a:ext>
            </a:extLst>
          </p:cNvPr>
          <p:cNvPicPr>
            <a:picLocks noChangeAspect="1"/>
          </p:cNvPicPr>
          <p:nvPr/>
        </p:nvPicPr>
        <p:blipFill>
          <a:blip r:embed="rId5"/>
          <a:srcRect/>
          <a:stretch/>
        </p:blipFill>
        <p:spPr>
          <a:xfrm>
            <a:off x="2447787" y="4163285"/>
            <a:ext cx="2710570" cy="1873829"/>
          </a:xfrm>
          <a:prstGeom prst="rect">
            <a:avLst/>
          </a:prstGeom>
          <a:solidFill>
            <a:schemeClr val="bg1"/>
          </a:solidFill>
        </p:spPr>
      </p:pic>
      <p:sp>
        <p:nvSpPr>
          <p:cNvPr id="17" name="Rectangle 16">
            <a:extLst>
              <a:ext uri="{FF2B5EF4-FFF2-40B4-BE49-F238E27FC236}">
                <a16:creationId xmlns:a16="http://schemas.microsoft.com/office/drawing/2014/main" id="{14C42785-467D-8247-A042-8B22E01F2FEB}"/>
              </a:ext>
            </a:extLst>
          </p:cNvPr>
          <p:cNvSpPr/>
          <p:nvPr/>
        </p:nvSpPr>
        <p:spPr>
          <a:xfrm>
            <a:off x="6234543" y="4048989"/>
            <a:ext cx="4585854" cy="2507673"/>
          </a:xfrm>
          <a:prstGeom prst="rect">
            <a:avLst/>
          </a:prstGeom>
          <a:solidFill>
            <a:srgbClr val="002C46"/>
          </a:solidFill>
          <a:ln>
            <a:noFill/>
          </a:ln>
        </p:spPr>
        <p:style>
          <a:lnRef idx="1">
            <a:schemeClr val="accent1"/>
          </a:lnRef>
          <a:fillRef idx="3">
            <a:schemeClr val="accent1"/>
          </a:fillRef>
          <a:effectRef idx="2">
            <a:schemeClr val="accent1"/>
          </a:effectRef>
          <a:fontRef idx="minor">
            <a:schemeClr val="lt1"/>
          </a:fontRef>
        </p:style>
        <p:txBody>
          <a:bodyPr bIns="64008" rtlCol="0" anchor="b" anchorCtr="0"/>
          <a:lstStyle/>
          <a:p>
            <a:pPr algn="ctr"/>
            <a:r>
              <a:rPr lang="en-US" sz="2800" dirty="0">
                <a:solidFill>
                  <a:srgbClr val="A7BABE"/>
                </a:solidFill>
                <a:latin typeface="Avenir Next" panose="020B0503020202020204" pitchFamily="34" charset="0"/>
                <a:ea typeface="Helvetica Neue Light" charset="0"/>
                <a:cs typeface="Helvetica Neue Light" charset="0"/>
              </a:rPr>
              <a:t>Moderators</a:t>
            </a:r>
          </a:p>
        </p:txBody>
      </p:sp>
      <p:pic>
        <p:nvPicPr>
          <p:cNvPr id="18" name="Picture 17">
            <a:extLst>
              <a:ext uri="{FF2B5EF4-FFF2-40B4-BE49-F238E27FC236}">
                <a16:creationId xmlns:a16="http://schemas.microsoft.com/office/drawing/2014/main" id="{00A88D2F-11B5-7E4F-ACA0-7D746BECFC61}"/>
              </a:ext>
            </a:extLst>
          </p:cNvPr>
          <p:cNvPicPr>
            <a:picLocks noChangeAspect="1"/>
          </p:cNvPicPr>
          <p:nvPr/>
        </p:nvPicPr>
        <p:blipFill>
          <a:blip r:embed="rId6"/>
          <a:srcRect/>
          <a:stretch/>
        </p:blipFill>
        <p:spPr>
          <a:xfrm>
            <a:off x="7122098" y="4163285"/>
            <a:ext cx="2810743" cy="1873829"/>
          </a:xfrm>
          <a:prstGeom prst="rect">
            <a:avLst/>
          </a:prstGeom>
          <a:solidFill>
            <a:schemeClr val="bg1"/>
          </a:solidFill>
        </p:spPr>
      </p:pic>
    </p:spTree>
    <p:extLst>
      <p:ext uri="{BB962C8B-B14F-4D97-AF65-F5344CB8AC3E}">
        <p14:creationId xmlns:p14="http://schemas.microsoft.com/office/powerpoint/2010/main" val="358412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endCondLst>
                                    <p:cond evt="onNext" delay="0">
                                      <p:tgtEl>
                                        <p:sldTgt/>
                                      </p:tgtEl>
                                    </p:cond>
                                  </p:endCondLst>
                                  <p:childTnLst>
                                    <p:set>
                                      <p:cBhvr>
                                        <p:cTn id="6" dur="indefinite"/>
                                        <p:tgtEl>
                                          <p:spTgt spid="13"/>
                                        </p:tgtEl>
                                        <p:attrNameLst>
                                          <p:attrName>style.opacity</p:attrName>
                                        </p:attrNameLst>
                                      </p:cBhvr>
                                      <p:to>
                                        <p:strVal val="0.5"/>
                                      </p:to>
                                    </p:set>
                                    <p:animEffect filter="image" prLst="opacity: 0.5">
                                      <p:cBhvr rctx="IE">
                                        <p:cTn id="7" dur="indefinite"/>
                                        <p:tgtEl>
                                          <p:spTgt spid="13"/>
                                        </p:tgtEl>
                                      </p:cBhvr>
                                    </p:animEffect>
                                  </p:childTnLst>
                                </p:cTn>
                              </p:par>
                              <p:par>
                                <p:cTn id="8" presetID="9" presetClass="emph" presetSubtype="0" nodeType="withEffect">
                                  <p:stCondLst>
                                    <p:cond delay="0"/>
                                  </p:stCondLst>
                                  <p:endCondLst>
                                    <p:cond evt="onNext" delay="0">
                                      <p:tgtEl>
                                        <p:sldTgt/>
                                      </p:tgtEl>
                                    </p:cond>
                                  </p:endCondLst>
                                  <p:childTnLst>
                                    <p:set>
                                      <p:cBhvr>
                                        <p:cTn id="9" dur="indefinite"/>
                                        <p:tgtEl>
                                          <p:spTgt spid="14"/>
                                        </p:tgtEl>
                                        <p:attrNameLst>
                                          <p:attrName>style.opacity</p:attrName>
                                        </p:attrNameLst>
                                      </p:cBhvr>
                                      <p:to>
                                        <p:strVal val="0.5"/>
                                      </p:to>
                                    </p:set>
                                    <p:animEffect filter="image" prLst="opacity: 0.5">
                                      <p:cBhvr rctx="IE">
                                        <p:cTn id="10" dur="indefinite"/>
                                        <p:tgtEl>
                                          <p:spTgt spid="14"/>
                                        </p:tgtEl>
                                      </p:cBhvr>
                                    </p:animEffect>
                                  </p:childTnLst>
                                </p:cTn>
                              </p:par>
                              <p:par>
                                <p:cTn id="11" presetID="9" presetClass="emph" presetSubtype="0" grpId="0" nodeType="withEffect">
                                  <p:stCondLst>
                                    <p:cond delay="0"/>
                                  </p:stCondLst>
                                  <p:endCondLst>
                                    <p:cond evt="onNext" delay="0">
                                      <p:tgtEl>
                                        <p:sldTgt/>
                                      </p:tgtEl>
                                    </p:cond>
                                  </p:endCondLst>
                                  <p:childTnLst>
                                    <p:set>
                                      <p:cBhvr>
                                        <p:cTn id="12" dur="indefinite"/>
                                        <p:tgtEl>
                                          <p:spTgt spid="17"/>
                                        </p:tgtEl>
                                        <p:attrNameLst>
                                          <p:attrName>style.opacity</p:attrName>
                                        </p:attrNameLst>
                                      </p:cBhvr>
                                      <p:to>
                                        <p:strVal val="0.5"/>
                                      </p:to>
                                    </p:set>
                                    <p:animEffect filter="image" prLst="opacity: 0.5">
                                      <p:cBhvr rctx="IE">
                                        <p:cTn id="13" dur="indefinite"/>
                                        <p:tgtEl>
                                          <p:spTgt spid="17"/>
                                        </p:tgtEl>
                                      </p:cBhvr>
                                    </p:animEffect>
                                  </p:childTnLst>
                                </p:cTn>
                              </p:par>
                              <p:par>
                                <p:cTn id="14" presetID="9" presetClass="emph" presetSubtype="0" nodeType="withEffect">
                                  <p:stCondLst>
                                    <p:cond delay="0"/>
                                  </p:stCondLst>
                                  <p:endCondLst>
                                    <p:cond evt="onNext" delay="0">
                                      <p:tgtEl>
                                        <p:sldTgt/>
                                      </p:tgtEl>
                                    </p:cond>
                                  </p:endCondLst>
                                  <p:childTnLst>
                                    <p:set>
                                      <p:cBhvr>
                                        <p:cTn id="15" dur="indefinite"/>
                                        <p:tgtEl>
                                          <p:spTgt spid="18"/>
                                        </p:tgtEl>
                                        <p:attrNameLst>
                                          <p:attrName>style.opacity</p:attrName>
                                        </p:attrNameLst>
                                      </p:cBhvr>
                                      <p:to>
                                        <p:strVal val="0.5"/>
                                      </p:to>
                                    </p:set>
                                    <p:animEffect filter="image" prLst="opacity: 0.5">
                                      <p:cBhvr rctx="IE">
                                        <p:cTn id="16" dur="indefinite"/>
                                        <p:tgtEl>
                                          <p:spTgt spid="18"/>
                                        </p:tgtEl>
                                      </p:cBhvr>
                                    </p:animEffect>
                                  </p:childTnLst>
                                </p:cTn>
                              </p:par>
                              <p:par>
                                <p:cTn id="17" presetID="9" presetClass="emph" presetSubtype="0" grpId="0" nodeType="withEffect">
                                  <p:stCondLst>
                                    <p:cond delay="0"/>
                                  </p:stCondLst>
                                  <p:endCondLst>
                                    <p:cond evt="onNext" delay="0">
                                      <p:tgtEl>
                                        <p:sldTgt/>
                                      </p:tgtEl>
                                    </p:cond>
                                  </p:endCondLst>
                                  <p:childTnLst>
                                    <p:set>
                                      <p:cBhvr>
                                        <p:cTn id="18" dur="indefinite"/>
                                        <p:tgtEl>
                                          <p:spTgt spid="15"/>
                                        </p:tgtEl>
                                        <p:attrNameLst>
                                          <p:attrName>style.opacity</p:attrName>
                                        </p:attrNameLst>
                                      </p:cBhvr>
                                      <p:to>
                                        <p:strVal val="0.5"/>
                                      </p:to>
                                    </p:set>
                                    <p:animEffect filter="image" prLst="opacity: 0.5">
                                      <p:cBhvr rctx="IE">
                                        <p:cTn id="19" dur="indefinite"/>
                                        <p:tgtEl>
                                          <p:spTgt spid="15"/>
                                        </p:tgtEl>
                                      </p:cBhvr>
                                    </p:animEffect>
                                  </p:childTnLst>
                                </p:cTn>
                              </p:par>
                              <p:par>
                                <p:cTn id="20" presetID="9" presetClass="emph" presetSubtype="0" nodeType="withEffect">
                                  <p:stCondLst>
                                    <p:cond delay="0"/>
                                  </p:stCondLst>
                                  <p:endCondLst>
                                    <p:cond evt="onNext" delay="0">
                                      <p:tgtEl>
                                        <p:sldTgt/>
                                      </p:tgtEl>
                                    </p:cond>
                                  </p:endCondLst>
                                  <p:childTnLst>
                                    <p:set>
                                      <p:cBhvr>
                                        <p:cTn id="21" dur="indefinite"/>
                                        <p:tgtEl>
                                          <p:spTgt spid="16"/>
                                        </p:tgtEl>
                                        <p:attrNameLst>
                                          <p:attrName>style.opacity</p:attrName>
                                        </p:attrNameLst>
                                      </p:cBhvr>
                                      <p:to>
                                        <p:strVal val="0.5"/>
                                      </p:to>
                                    </p:set>
                                    <p:animEffect filter="image" prLst="opacity: 0.5">
                                      <p:cBhvr rctx="IE">
                                        <p:cTn id="22" dur="indefinite"/>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grpId="0" nodeType="clickEffect">
                                  <p:stCondLst>
                                    <p:cond delay="0"/>
                                  </p:stCondLst>
                                  <p:endCondLst>
                                    <p:cond evt="onNext" delay="0">
                                      <p:tgtEl>
                                        <p:sldTgt/>
                                      </p:tgtEl>
                                    </p:cond>
                                  </p:endCondLst>
                                  <p:childTnLst>
                                    <p:set>
                                      <p:cBhvr>
                                        <p:cTn id="26" dur="indefinite"/>
                                        <p:tgtEl>
                                          <p:spTgt spid="5"/>
                                        </p:tgtEl>
                                        <p:attrNameLst>
                                          <p:attrName>style.opacity</p:attrName>
                                        </p:attrNameLst>
                                      </p:cBhvr>
                                      <p:to>
                                        <p:strVal val="0.5"/>
                                      </p:to>
                                    </p:set>
                                    <p:animEffect filter="image" prLst="opacity: 0.5">
                                      <p:cBhvr rctx="IE">
                                        <p:cTn id="27" dur="indefinite"/>
                                        <p:tgtEl>
                                          <p:spTgt spid="5"/>
                                        </p:tgtEl>
                                      </p:cBhvr>
                                    </p:animEffect>
                                  </p:childTnLst>
                                </p:cTn>
                              </p:par>
                              <p:par>
                                <p:cTn id="28" presetID="9" presetClass="emph" presetSubtype="0" nodeType="withEffect">
                                  <p:stCondLst>
                                    <p:cond delay="0"/>
                                  </p:stCondLst>
                                  <p:endCondLst>
                                    <p:cond evt="onNext" delay="0">
                                      <p:tgtEl>
                                        <p:sldTgt/>
                                      </p:tgtEl>
                                    </p:cond>
                                  </p:endCondLst>
                                  <p:childTnLst>
                                    <p:set>
                                      <p:cBhvr>
                                        <p:cTn id="29" dur="indefinite"/>
                                        <p:tgtEl>
                                          <p:spTgt spid="12"/>
                                        </p:tgtEl>
                                        <p:attrNameLst>
                                          <p:attrName>style.opacity</p:attrName>
                                        </p:attrNameLst>
                                      </p:cBhvr>
                                      <p:to>
                                        <p:strVal val="0.5"/>
                                      </p:to>
                                    </p:set>
                                    <p:animEffect filter="image" prLst="opacity: 0.5">
                                      <p:cBhvr rctx="IE">
                                        <p:cTn id="30" dur="indefinite"/>
                                        <p:tgtEl>
                                          <p:spTgt spid="12"/>
                                        </p:tgtEl>
                                      </p:cBhvr>
                                    </p:animEffect>
                                  </p:childTnLst>
                                </p:cTn>
                              </p:par>
                              <p:par>
                                <p:cTn id="31" presetID="9" presetClass="emph" presetSubtype="0" nodeType="withEffect">
                                  <p:stCondLst>
                                    <p:cond delay="0"/>
                                  </p:stCondLst>
                                  <p:endCondLst>
                                    <p:cond evt="onNext" delay="0">
                                      <p:tgtEl>
                                        <p:sldTgt/>
                                      </p:tgtEl>
                                    </p:cond>
                                  </p:endCondLst>
                                  <p:childTnLst>
                                    <p:set>
                                      <p:cBhvr>
                                        <p:cTn id="32" dur="indefinite"/>
                                        <p:tgtEl>
                                          <p:spTgt spid="16"/>
                                        </p:tgtEl>
                                        <p:attrNameLst>
                                          <p:attrName>style.opacity</p:attrName>
                                        </p:attrNameLst>
                                      </p:cBhvr>
                                      <p:to>
                                        <p:strVal val="0.5"/>
                                      </p:to>
                                    </p:set>
                                    <p:animEffect filter="image" prLst="opacity: 0.5">
                                      <p:cBhvr rctx="IE">
                                        <p:cTn id="33" dur="indefinite"/>
                                        <p:tgtEl>
                                          <p:spTgt spid="16"/>
                                        </p:tgtEl>
                                      </p:cBhvr>
                                    </p:animEffect>
                                  </p:childTnLst>
                                </p:cTn>
                              </p:par>
                              <p:par>
                                <p:cTn id="34" presetID="9" presetClass="emph" presetSubtype="0" grpId="1" nodeType="withEffect">
                                  <p:stCondLst>
                                    <p:cond delay="0"/>
                                  </p:stCondLst>
                                  <p:endCondLst>
                                    <p:cond evt="onNext" delay="0">
                                      <p:tgtEl>
                                        <p:sldTgt/>
                                      </p:tgtEl>
                                    </p:cond>
                                  </p:endCondLst>
                                  <p:childTnLst>
                                    <p:set>
                                      <p:cBhvr>
                                        <p:cTn id="35" dur="indefinite"/>
                                        <p:tgtEl>
                                          <p:spTgt spid="15"/>
                                        </p:tgtEl>
                                        <p:attrNameLst>
                                          <p:attrName>style.opacity</p:attrName>
                                        </p:attrNameLst>
                                      </p:cBhvr>
                                      <p:to>
                                        <p:strVal val="0.5"/>
                                      </p:to>
                                    </p:set>
                                    <p:animEffect filter="image" prLst="opacity: 0.5">
                                      <p:cBhvr rctx="IE">
                                        <p:cTn id="36" dur="indefinite"/>
                                        <p:tgtEl>
                                          <p:spTgt spid="15"/>
                                        </p:tgtEl>
                                      </p:cBhvr>
                                    </p:animEffect>
                                  </p:childTnLst>
                                </p:cTn>
                              </p:par>
                              <p:par>
                                <p:cTn id="37" presetID="9" presetClass="emph" presetSubtype="0" grpId="1" nodeType="withEffect">
                                  <p:stCondLst>
                                    <p:cond delay="0"/>
                                  </p:stCondLst>
                                  <p:endCondLst>
                                    <p:cond evt="onNext" delay="0">
                                      <p:tgtEl>
                                        <p:sldTgt/>
                                      </p:tgtEl>
                                    </p:cond>
                                  </p:endCondLst>
                                  <p:childTnLst>
                                    <p:set>
                                      <p:cBhvr>
                                        <p:cTn id="38" dur="indefinite"/>
                                        <p:tgtEl>
                                          <p:spTgt spid="17"/>
                                        </p:tgtEl>
                                        <p:attrNameLst>
                                          <p:attrName>style.opacity</p:attrName>
                                        </p:attrNameLst>
                                      </p:cBhvr>
                                      <p:to>
                                        <p:strVal val="0.5"/>
                                      </p:to>
                                    </p:set>
                                    <p:animEffect filter="image" prLst="opacity: 0.5">
                                      <p:cBhvr rctx="IE">
                                        <p:cTn id="39" dur="indefinite"/>
                                        <p:tgtEl>
                                          <p:spTgt spid="17"/>
                                        </p:tgtEl>
                                      </p:cBhvr>
                                    </p:animEffect>
                                  </p:childTnLst>
                                </p:cTn>
                              </p:par>
                              <p:par>
                                <p:cTn id="40" presetID="9" presetClass="emph" presetSubtype="0" nodeType="withEffect">
                                  <p:stCondLst>
                                    <p:cond delay="0"/>
                                  </p:stCondLst>
                                  <p:endCondLst>
                                    <p:cond evt="onNext" delay="0">
                                      <p:tgtEl>
                                        <p:sldTgt/>
                                      </p:tgtEl>
                                    </p:cond>
                                  </p:endCondLst>
                                  <p:childTnLst>
                                    <p:set>
                                      <p:cBhvr>
                                        <p:cTn id="41" dur="indefinite"/>
                                        <p:tgtEl>
                                          <p:spTgt spid="18"/>
                                        </p:tgtEl>
                                        <p:attrNameLst>
                                          <p:attrName>style.opacity</p:attrName>
                                        </p:attrNameLst>
                                      </p:cBhvr>
                                      <p:to>
                                        <p:strVal val="0.5"/>
                                      </p:to>
                                    </p:set>
                                    <p:animEffect filter="image" prLst="opacity: 0.5">
                                      <p:cBhvr rctx="IE">
                                        <p:cTn id="42" dur="indefinite"/>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grpId="1" nodeType="clickEffect">
                                  <p:stCondLst>
                                    <p:cond delay="0"/>
                                  </p:stCondLst>
                                  <p:endCondLst>
                                    <p:cond evt="onNext" delay="0">
                                      <p:tgtEl>
                                        <p:sldTgt/>
                                      </p:tgtEl>
                                    </p:cond>
                                  </p:endCondLst>
                                  <p:childTnLst>
                                    <p:set>
                                      <p:cBhvr>
                                        <p:cTn id="46" dur="indefinite"/>
                                        <p:tgtEl>
                                          <p:spTgt spid="5"/>
                                        </p:tgtEl>
                                        <p:attrNameLst>
                                          <p:attrName>style.opacity</p:attrName>
                                        </p:attrNameLst>
                                      </p:cBhvr>
                                      <p:to>
                                        <p:strVal val="0.5"/>
                                      </p:to>
                                    </p:set>
                                    <p:animEffect filter="image" prLst="opacity: 0.5">
                                      <p:cBhvr rctx="IE">
                                        <p:cTn id="47" dur="indefinite"/>
                                        <p:tgtEl>
                                          <p:spTgt spid="5"/>
                                        </p:tgtEl>
                                      </p:cBhvr>
                                    </p:animEffect>
                                  </p:childTnLst>
                                </p:cTn>
                              </p:par>
                              <p:par>
                                <p:cTn id="48" presetID="9" presetClass="emph" presetSubtype="0" nodeType="withEffect">
                                  <p:stCondLst>
                                    <p:cond delay="0"/>
                                  </p:stCondLst>
                                  <p:endCondLst>
                                    <p:cond evt="onNext" delay="0">
                                      <p:tgtEl>
                                        <p:sldTgt/>
                                      </p:tgtEl>
                                    </p:cond>
                                  </p:endCondLst>
                                  <p:childTnLst>
                                    <p:set>
                                      <p:cBhvr>
                                        <p:cTn id="49" dur="indefinite"/>
                                        <p:tgtEl>
                                          <p:spTgt spid="12"/>
                                        </p:tgtEl>
                                        <p:attrNameLst>
                                          <p:attrName>style.opacity</p:attrName>
                                        </p:attrNameLst>
                                      </p:cBhvr>
                                      <p:to>
                                        <p:strVal val="0.5"/>
                                      </p:to>
                                    </p:set>
                                    <p:animEffect filter="image" prLst="opacity: 0.5">
                                      <p:cBhvr rctx="IE">
                                        <p:cTn id="50" dur="indefinite"/>
                                        <p:tgtEl>
                                          <p:spTgt spid="12"/>
                                        </p:tgtEl>
                                      </p:cBhvr>
                                    </p:animEffect>
                                  </p:childTnLst>
                                </p:cTn>
                              </p:par>
                              <p:par>
                                <p:cTn id="51" presetID="9" presetClass="emph" presetSubtype="0" grpId="1" nodeType="withEffect">
                                  <p:stCondLst>
                                    <p:cond delay="0"/>
                                  </p:stCondLst>
                                  <p:endCondLst>
                                    <p:cond evt="onNext" delay="0">
                                      <p:tgtEl>
                                        <p:sldTgt/>
                                      </p:tgtEl>
                                    </p:cond>
                                  </p:endCondLst>
                                  <p:childTnLst>
                                    <p:set>
                                      <p:cBhvr>
                                        <p:cTn id="52" dur="indefinite"/>
                                        <p:tgtEl>
                                          <p:spTgt spid="13"/>
                                        </p:tgtEl>
                                        <p:attrNameLst>
                                          <p:attrName>style.opacity</p:attrName>
                                        </p:attrNameLst>
                                      </p:cBhvr>
                                      <p:to>
                                        <p:strVal val="0.5"/>
                                      </p:to>
                                    </p:set>
                                    <p:animEffect filter="image" prLst="opacity: 0.5">
                                      <p:cBhvr rctx="IE">
                                        <p:cTn id="53" dur="indefinite"/>
                                        <p:tgtEl>
                                          <p:spTgt spid="13"/>
                                        </p:tgtEl>
                                      </p:cBhvr>
                                    </p:animEffect>
                                  </p:childTnLst>
                                </p:cTn>
                              </p:par>
                              <p:par>
                                <p:cTn id="54" presetID="9" presetClass="emph" presetSubtype="0" nodeType="withEffect">
                                  <p:stCondLst>
                                    <p:cond delay="0"/>
                                  </p:stCondLst>
                                  <p:endCondLst>
                                    <p:cond evt="onNext" delay="0">
                                      <p:tgtEl>
                                        <p:sldTgt/>
                                      </p:tgtEl>
                                    </p:cond>
                                  </p:endCondLst>
                                  <p:childTnLst>
                                    <p:set>
                                      <p:cBhvr>
                                        <p:cTn id="55" dur="indefinite"/>
                                        <p:tgtEl>
                                          <p:spTgt spid="14"/>
                                        </p:tgtEl>
                                        <p:attrNameLst>
                                          <p:attrName>style.opacity</p:attrName>
                                        </p:attrNameLst>
                                      </p:cBhvr>
                                      <p:to>
                                        <p:strVal val="0.5"/>
                                      </p:to>
                                    </p:set>
                                    <p:animEffect filter="image" prLst="opacity: 0.5">
                                      <p:cBhvr rctx="IE">
                                        <p:cTn id="56" dur="indefinite"/>
                                        <p:tgtEl>
                                          <p:spTgt spid="14"/>
                                        </p:tgtEl>
                                      </p:cBhvr>
                                    </p:animEffect>
                                  </p:childTnLst>
                                </p:cTn>
                              </p:par>
                              <p:par>
                                <p:cTn id="57" presetID="9" presetClass="emph" presetSubtype="0" grpId="2" nodeType="withEffect">
                                  <p:stCondLst>
                                    <p:cond delay="0"/>
                                  </p:stCondLst>
                                  <p:endCondLst>
                                    <p:cond evt="onNext" delay="0">
                                      <p:tgtEl>
                                        <p:sldTgt/>
                                      </p:tgtEl>
                                    </p:cond>
                                  </p:endCondLst>
                                  <p:childTnLst>
                                    <p:set>
                                      <p:cBhvr>
                                        <p:cTn id="58" dur="indefinite"/>
                                        <p:tgtEl>
                                          <p:spTgt spid="17"/>
                                        </p:tgtEl>
                                        <p:attrNameLst>
                                          <p:attrName>style.opacity</p:attrName>
                                        </p:attrNameLst>
                                      </p:cBhvr>
                                      <p:to>
                                        <p:strVal val="0.5"/>
                                      </p:to>
                                    </p:set>
                                    <p:animEffect filter="image" prLst="opacity: 0.5">
                                      <p:cBhvr rctx="IE">
                                        <p:cTn id="59" dur="indefinite"/>
                                        <p:tgtEl>
                                          <p:spTgt spid="17"/>
                                        </p:tgtEl>
                                      </p:cBhvr>
                                    </p:animEffect>
                                  </p:childTnLst>
                                </p:cTn>
                              </p:par>
                              <p:par>
                                <p:cTn id="60" presetID="9" presetClass="emph" presetSubtype="0" nodeType="withEffect">
                                  <p:stCondLst>
                                    <p:cond delay="0"/>
                                  </p:stCondLst>
                                  <p:endCondLst>
                                    <p:cond evt="onNext" delay="0">
                                      <p:tgtEl>
                                        <p:sldTgt/>
                                      </p:tgtEl>
                                    </p:cond>
                                  </p:endCondLst>
                                  <p:childTnLst>
                                    <p:set>
                                      <p:cBhvr>
                                        <p:cTn id="61" dur="indefinite"/>
                                        <p:tgtEl>
                                          <p:spTgt spid="18"/>
                                        </p:tgtEl>
                                        <p:attrNameLst>
                                          <p:attrName>style.opacity</p:attrName>
                                        </p:attrNameLst>
                                      </p:cBhvr>
                                      <p:to>
                                        <p:strVal val="0.5"/>
                                      </p:to>
                                    </p:set>
                                    <p:animEffect filter="image" prLst="opacity: 0.5">
                                      <p:cBhvr rctx="IE">
                                        <p:cTn id="62" dur="indefinite"/>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mph" presetSubtype="0" nodeType="clickEffect">
                                  <p:stCondLst>
                                    <p:cond delay="0"/>
                                  </p:stCondLst>
                                  <p:endCondLst>
                                    <p:cond evt="onNext" delay="0">
                                      <p:tgtEl>
                                        <p:sldTgt/>
                                      </p:tgtEl>
                                    </p:cond>
                                  </p:endCondLst>
                                  <p:childTnLst>
                                    <p:set>
                                      <p:cBhvr>
                                        <p:cTn id="66" dur="indefinite"/>
                                        <p:tgtEl>
                                          <p:spTgt spid="12"/>
                                        </p:tgtEl>
                                        <p:attrNameLst>
                                          <p:attrName>style.opacity</p:attrName>
                                        </p:attrNameLst>
                                      </p:cBhvr>
                                      <p:to>
                                        <p:strVal val="0.5"/>
                                      </p:to>
                                    </p:set>
                                    <p:animEffect filter="image" prLst="opacity: 0.5">
                                      <p:cBhvr rctx="IE">
                                        <p:cTn id="67" dur="indefinite"/>
                                        <p:tgtEl>
                                          <p:spTgt spid="12"/>
                                        </p:tgtEl>
                                      </p:cBhvr>
                                    </p:animEffect>
                                  </p:childTnLst>
                                </p:cTn>
                              </p:par>
                              <p:par>
                                <p:cTn id="68" presetID="9" presetClass="emph" presetSubtype="0" grpId="2" nodeType="withEffect">
                                  <p:stCondLst>
                                    <p:cond delay="0"/>
                                  </p:stCondLst>
                                  <p:endCondLst>
                                    <p:cond evt="onNext" delay="0">
                                      <p:tgtEl>
                                        <p:sldTgt/>
                                      </p:tgtEl>
                                    </p:cond>
                                  </p:endCondLst>
                                  <p:childTnLst>
                                    <p:set>
                                      <p:cBhvr>
                                        <p:cTn id="69" dur="indefinite"/>
                                        <p:tgtEl>
                                          <p:spTgt spid="5"/>
                                        </p:tgtEl>
                                        <p:attrNameLst>
                                          <p:attrName>style.opacity</p:attrName>
                                        </p:attrNameLst>
                                      </p:cBhvr>
                                      <p:to>
                                        <p:strVal val="0.5"/>
                                      </p:to>
                                    </p:set>
                                    <p:animEffect filter="image" prLst="opacity: 0.5">
                                      <p:cBhvr rctx="IE">
                                        <p:cTn id="70" dur="indefinite"/>
                                        <p:tgtEl>
                                          <p:spTgt spid="5"/>
                                        </p:tgtEl>
                                      </p:cBhvr>
                                    </p:animEffect>
                                  </p:childTnLst>
                                </p:cTn>
                              </p:par>
                              <p:par>
                                <p:cTn id="71" presetID="9" presetClass="emph" presetSubtype="0" grpId="2" nodeType="withEffect">
                                  <p:stCondLst>
                                    <p:cond delay="0"/>
                                  </p:stCondLst>
                                  <p:endCondLst>
                                    <p:cond evt="onNext" delay="0">
                                      <p:tgtEl>
                                        <p:sldTgt/>
                                      </p:tgtEl>
                                    </p:cond>
                                  </p:endCondLst>
                                  <p:childTnLst>
                                    <p:set>
                                      <p:cBhvr>
                                        <p:cTn id="72" dur="indefinite"/>
                                        <p:tgtEl>
                                          <p:spTgt spid="13"/>
                                        </p:tgtEl>
                                        <p:attrNameLst>
                                          <p:attrName>style.opacity</p:attrName>
                                        </p:attrNameLst>
                                      </p:cBhvr>
                                      <p:to>
                                        <p:strVal val="0.5"/>
                                      </p:to>
                                    </p:set>
                                    <p:animEffect filter="image" prLst="opacity: 0.5">
                                      <p:cBhvr rctx="IE">
                                        <p:cTn id="73" dur="indefinite"/>
                                        <p:tgtEl>
                                          <p:spTgt spid="13"/>
                                        </p:tgtEl>
                                      </p:cBhvr>
                                    </p:animEffect>
                                  </p:childTnLst>
                                </p:cTn>
                              </p:par>
                              <p:par>
                                <p:cTn id="74" presetID="9" presetClass="emph" presetSubtype="0" nodeType="withEffect">
                                  <p:stCondLst>
                                    <p:cond delay="0"/>
                                  </p:stCondLst>
                                  <p:endCondLst>
                                    <p:cond evt="onNext" delay="0">
                                      <p:tgtEl>
                                        <p:sldTgt/>
                                      </p:tgtEl>
                                    </p:cond>
                                  </p:endCondLst>
                                  <p:childTnLst>
                                    <p:set>
                                      <p:cBhvr>
                                        <p:cTn id="75" dur="indefinite"/>
                                        <p:tgtEl>
                                          <p:spTgt spid="14"/>
                                        </p:tgtEl>
                                        <p:attrNameLst>
                                          <p:attrName>style.opacity</p:attrName>
                                        </p:attrNameLst>
                                      </p:cBhvr>
                                      <p:to>
                                        <p:strVal val="0.5"/>
                                      </p:to>
                                    </p:set>
                                    <p:animEffect filter="image" prLst="opacity: 0.5">
                                      <p:cBhvr rctx="IE">
                                        <p:cTn id="76" dur="indefinite"/>
                                        <p:tgtEl>
                                          <p:spTgt spid="14"/>
                                        </p:tgtEl>
                                      </p:cBhvr>
                                    </p:animEffect>
                                  </p:childTnLst>
                                </p:cTn>
                              </p:par>
                              <p:par>
                                <p:cTn id="77" presetID="9" presetClass="emph" presetSubtype="0" nodeType="withEffect">
                                  <p:stCondLst>
                                    <p:cond delay="0"/>
                                  </p:stCondLst>
                                  <p:endCondLst>
                                    <p:cond evt="onNext" delay="0">
                                      <p:tgtEl>
                                        <p:sldTgt/>
                                      </p:tgtEl>
                                    </p:cond>
                                  </p:endCondLst>
                                  <p:childTnLst>
                                    <p:set>
                                      <p:cBhvr>
                                        <p:cTn id="78" dur="indefinite"/>
                                        <p:tgtEl>
                                          <p:spTgt spid="16"/>
                                        </p:tgtEl>
                                        <p:attrNameLst>
                                          <p:attrName>style.opacity</p:attrName>
                                        </p:attrNameLst>
                                      </p:cBhvr>
                                      <p:to>
                                        <p:strVal val="0.5"/>
                                      </p:to>
                                    </p:set>
                                    <p:animEffect filter="image" prLst="opacity: 0.5">
                                      <p:cBhvr rctx="IE">
                                        <p:cTn id="79" dur="indefinite"/>
                                        <p:tgtEl>
                                          <p:spTgt spid="16"/>
                                        </p:tgtEl>
                                      </p:cBhvr>
                                    </p:animEffect>
                                  </p:childTnLst>
                                </p:cTn>
                              </p:par>
                              <p:par>
                                <p:cTn id="80" presetID="9" presetClass="emph" presetSubtype="0" grpId="2" nodeType="withEffect">
                                  <p:stCondLst>
                                    <p:cond delay="0"/>
                                  </p:stCondLst>
                                  <p:endCondLst>
                                    <p:cond evt="onNext" delay="0">
                                      <p:tgtEl>
                                        <p:sldTgt/>
                                      </p:tgtEl>
                                    </p:cond>
                                  </p:endCondLst>
                                  <p:childTnLst>
                                    <p:set>
                                      <p:cBhvr>
                                        <p:cTn id="81" dur="indefinite"/>
                                        <p:tgtEl>
                                          <p:spTgt spid="15"/>
                                        </p:tgtEl>
                                        <p:attrNameLst>
                                          <p:attrName>style.opacity</p:attrName>
                                        </p:attrNameLst>
                                      </p:cBhvr>
                                      <p:to>
                                        <p:strVal val="0.5"/>
                                      </p:to>
                                    </p:set>
                                    <p:animEffect filter="image" prLst="opacity: 0.5">
                                      <p:cBhvr rctx="IE">
                                        <p:cTn id="82" dur="indefinite"/>
                                        <p:tgtEl>
                                          <p:spTgt spid="15"/>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mph" presetSubtype="0" grpId="0" nodeType="clickEffect">
                                  <p:stCondLst>
                                    <p:cond delay="0"/>
                                  </p:stCondLst>
                                  <p:childTnLst>
                                    <p:set>
                                      <p:cBhvr>
                                        <p:cTn id="86" dur="indefinite"/>
                                        <p:tgtEl>
                                          <p:spTgt spid="3"/>
                                        </p:tgtEl>
                                        <p:attrNameLst>
                                          <p:attrName>style.opacity</p:attrName>
                                        </p:attrNameLst>
                                      </p:cBhvr>
                                      <p:to>
                                        <p:strVal val="1"/>
                                      </p:to>
                                    </p:set>
                                    <p:animEffect filter="image" prLst="opacity: 1">
                                      <p:cBhvr rctx="IE">
                                        <p:cTn id="87" dur="indefinite"/>
                                        <p:tgtEl>
                                          <p:spTgt spid="3"/>
                                        </p:tgtEl>
                                      </p:cBhvr>
                                    </p:animEffect>
                                  </p:childTnLst>
                                </p:cTn>
                              </p:par>
                              <p:par>
                                <p:cTn id="88" presetID="9" presetClass="emph" presetSubtype="0" grpId="3" nodeType="withEffect">
                                  <p:stCondLst>
                                    <p:cond delay="0"/>
                                  </p:stCondLst>
                                  <p:childTnLst>
                                    <p:set>
                                      <p:cBhvr>
                                        <p:cTn id="89" dur="indefinite"/>
                                        <p:tgtEl>
                                          <p:spTgt spid="5"/>
                                        </p:tgtEl>
                                        <p:attrNameLst>
                                          <p:attrName>style.opacity</p:attrName>
                                        </p:attrNameLst>
                                      </p:cBhvr>
                                      <p:to>
                                        <p:strVal val="1"/>
                                      </p:to>
                                    </p:set>
                                    <p:animEffect filter="image" prLst="opacity: 1">
                                      <p:cBhvr rctx="IE">
                                        <p:cTn id="90" dur="indefinite"/>
                                        <p:tgtEl>
                                          <p:spTgt spid="5"/>
                                        </p:tgtEl>
                                      </p:cBhvr>
                                    </p:animEffect>
                                  </p:childTnLst>
                                </p:cTn>
                              </p:par>
                              <p:par>
                                <p:cTn id="91" presetID="9" presetClass="emph" presetSubtype="0" nodeType="withEffect">
                                  <p:stCondLst>
                                    <p:cond delay="0"/>
                                  </p:stCondLst>
                                  <p:childTnLst>
                                    <p:set>
                                      <p:cBhvr>
                                        <p:cTn id="92" dur="indefinite"/>
                                        <p:tgtEl>
                                          <p:spTgt spid="12"/>
                                        </p:tgtEl>
                                        <p:attrNameLst>
                                          <p:attrName>style.opacity</p:attrName>
                                        </p:attrNameLst>
                                      </p:cBhvr>
                                      <p:to>
                                        <p:strVal val="1"/>
                                      </p:to>
                                    </p:set>
                                    <p:animEffect filter="image" prLst="opacity: 1">
                                      <p:cBhvr rctx="IE">
                                        <p:cTn id="93" dur="indefinite"/>
                                        <p:tgtEl>
                                          <p:spTgt spid="12"/>
                                        </p:tgtEl>
                                      </p:cBhvr>
                                    </p:animEffect>
                                  </p:childTnLst>
                                </p:cTn>
                              </p:par>
                              <p:par>
                                <p:cTn id="94" presetID="9" presetClass="emph" presetSubtype="0" grpId="3" nodeType="withEffect">
                                  <p:stCondLst>
                                    <p:cond delay="0"/>
                                  </p:stCondLst>
                                  <p:childTnLst>
                                    <p:set>
                                      <p:cBhvr>
                                        <p:cTn id="95" dur="indefinite"/>
                                        <p:tgtEl>
                                          <p:spTgt spid="13"/>
                                        </p:tgtEl>
                                        <p:attrNameLst>
                                          <p:attrName>style.opacity</p:attrName>
                                        </p:attrNameLst>
                                      </p:cBhvr>
                                      <p:to>
                                        <p:strVal val="1"/>
                                      </p:to>
                                    </p:set>
                                    <p:animEffect filter="image" prLst="opacity: 1">
                                      <p:cBhvr rctx="IE">
                                        <p:cTn id="96" dur="indefinite"/>
                                        <p:tgtEl>
                                          <p:spTgt spid="13"/>
                                        </p:tgtEl>
                                      </p:cBhvr>
                                    </p:animEffect>
                                  </p:childTnLst>
                                </p:cTn>
                              </p:par>
                              <p:par>
                                <p:cTn id="97" presetID="9" presetClass="emph" presetSubtype="0" nodeType="withEffect">
                                  <p:stCondLst>
                                    <p:cond delay="0"/>
                                  </p:stCondLst>
                                  <p:childTnLst>
                                    <p:set>
                                      <p:cBhvr>
                                        <p:cTn id="98" dur="indefinite"/>
                                        <p:tgtEl>
                                          <p:spTgt spid="14"/>
                                        </p:tgtEl>
                                        <p:attrNameLst>
                                          <p:attrName>style.opacity</p:attrName>
                                        </p:attrNameLst>
                                      </p:cBhvr>
                                      <p:to>
                                        <p:strVal val="1"/>
                                      </p:to>
                                    </p:set>
                                    <p:animEffect filter="image" prLst="opacity: 1">
                                      <p:cBhvr rctx="IE">
                                        <p:cTn id="99" dur="indefinite"/>
                                        <p:tgtEl>
                                          <p:spTgt spid="14"/>
                                        </p:tgtEl>
                                      </p:cBhvr>
                                    </p:animEffect>
                                  </p:childTnLst>
                                </p:cTn>
                              </p:par>
                              <p:par>
                                <p:cTn id="100" presetID="9" presetClass="emph" presetSubtype="0" grpId="3" nodeType="withEffect">
                                  <p:stCondLst>
                                    <p:cond delay="0"/>
                                  </p:stCondLst>
                                  <p:childTnLst>
                                    <p:set>
                                      <p:cBhvr>
                                        <p:cTn id="101" dur="indefinite"/>
                                        <p:tgtEl>
                                          <p:spTgt spid="15"/>
                                        </p:tgtEl>
                                        <p:attrNameLst>
                                          <p:attrName>style.opacity</p:attrName>
                                        </p:attrNameLst>
                                      </p:cBhvr>
                                      <p:to>
                                        <p:strVal val="1"/>
                                      </p:to>
                                    </p:set>
                                    <p:animEffect filter="image" prLst="opacity: 1">
                                      <p:cBhvr rctx="IE">
                                        <p:cTn id="102" dur="indefinite"/>
                                        <p:tgtEl>
                                          <p:spTgt spid="15"/>
                                        </p:tgtEl>
                                      </p:cBhvr>
                                    </p:animEffect>
                                  </p:childTnLst>
                                </p:cTn>
                              </p:par>
                              <p:par>
                                <p:cTn id="103" presetID="9" presetClass="emph" presetSubtype="0" nodeType="withEffect">
                                  <p:stCondLst>
                                    <p:cond delay="0"/>
                                  </p:stCondLst>
                                  <p:childTnLst>
                                    <p:set>
                                      <p:cBhvr>
                                        <p:cTn id="104" dur="indefinite"/>
                                        <p:tgtEl>
                                          <p:spTgt spid="16"/>
                                        </p:tgtEl>
                                        <p:attrNameLst>
                                          <p:attrName>style.opacity</p:attrName>
                                        </p:attrNameLst>
                                      </p:cBhvr>
                                      <p:to>
                                        <p:strVal val="1"/>
                                      </p:to>
                                    </p:set>
                                    <p:animEffect filter="image" prLst="opacity: 1">
                                      <p:cBhvr rctx="IE">
                                        <p:cTn id="105" dur="indefinite"/>
                                        <p:tgtEl>
                                          <p:spTgt spid="16"/>
                                        </p:tgtEl>
                                      </p:cBhvr>
                                    </p:animEffect>
                                  </p:childTnLst>
                                </p:cTn>
                              </p:par>
                              <p:par>
                                <p:cTn id="106" presetID="9" presetClass="emph" presetSubtype="0" grpId="3" nodeType="withEffect">
                                  <p:stCondLst>
                                    <p:cond delay="0"/>
                                  </p:stCondLst>
                                  <p:childTnLst>
                                    <p:set>
                                      <p:cBhvr>
                                        <p:cTn id="107" dur="indefinite"/>
                                        <p:tgtEl>
                                          <p:spTgt spid="17"/>
                                        </p:tgtEl>
                                        <p:attrNameLst>
                                          <p:attrName>style.opacity</p:attrName>
                                        </p:attrNameLst>
                                      </p:cBhvr>
                                      <p:to>
                                        <p:strVal val="1"/>
                                      </p:to>
                                    </p:set>
                                    <p:animEffect filter="image" prLst="opacity: 1">
                                      <p:cBhvr rctx="IE">
                                        <p:cTn id="108" dur="indefinite"/>
                                        <p:tgtEl>
                                          <p:spTgt spid="17"/>
                                        </p:tgtEl>
                                      </p:cBhvr>
                                    </p:animEffect>
                                  </p:childTnLst>
                                </p:cTn>
                              </p:par>
                              <p:par>
                                <p:cTn id="109" presetID="9" presetClass="emph" presetSubtype="0" nodeType="withEffect">
                                  <p:stCondLst>
                                    <p:cond delay="0"/>
                                  </p:stCondLst>
                                  <p:childTnLst>
                                    <p:set>
                                      <p:cBhvr>
                                        <p:cTn id="110" dur="indefinite"/>
                                        <p:tgtEl>
                                          <p:spTgt spid="18"/>
                                        </p:tgtEl>
                                        <p:attrNameLst>
                                          <p:attrName>style.opacity</p:attrName>
                                        </p:attrNameLst>
                                      </p:cBhvr>
                                      <p:to>
                                        <p:strVal val="1"/>
                                      </p:to>
                                    </p:set>
                                    <p:animEffect filter="image" prLst="opacity: 1">
                                      <p:cBhvr rctx="IE">
                                        <p:cTn id="111"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5" grpId="1" animBg="1"/>
      <p:bldP spid="5" grpId="2" animBg="1"/>
      <p:bldP spid="5" grpId="3" animBg="1"/>
      <p:bldP spid="13" grpId="0" animBg="1"/>
      <p:bldP spid="13" grpId="1" animBg="1"/>
      <p:bldP spid="13" grpId="2" animBg="1"/>
      <p:bldP spid="13" grpId="3" animBg="1"/>
      <p:bldP spid="15" grpId="0" animBg="1"/>
      <p:bldP spid="15" grpId="1" animBg="1"/>
      <p:bldP spid="15" grpId="2" animBg="1"/>
      <p:bldP spid="15" grpId="3" animBg="1"/>
      <p:bldP spid="17" grpId="0" animBg="1"/>
      <p:bldP spid="17" grpId="1" animBg="1"/>
      <p:bldP spid="17" grpId="2" animBg="1"/>
      <p:bldP spid="17" grpId="3"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Rectangle"/>
          <p:cNvSpPr/>
          <p:nvPr/>
        </p:nvSpPr>
        <p:spPr>
          <a:xfrm>
            <a:off x="6139054" y="301147"/>
            <a:ext cx="5373041" cy="3089540"/>
          </a:xfrm>
          <a:prstGeom prst="rect">
            <a:avLst/>
          </a:prstGeom>
          <a:solidFill>
            <a:srgbClr val="002C46"/>
          </a:solidFill>
          <a:ln w="3175">
            <a:miter lim="400000"/>
          </a:ln>
        </p:spPr>
        <p:txBody>
          <a:bodyPr lIns="35719" tIns="35719" rIns="35719" bIns="35719" anchor="ctr"/>
          <a:lstStyle/>
          <a:p>
            <a:pPr>
              <a:defRPr sz="1600" b="0">
                <a:solidFill>
                  <a:srgbClr val="FFFFFF"/>
                </a:solidFill>
                <a:latin typeface="+mn-lt"/>
                <a:ea typeface="+mn-ea"/>
                <a:cs typeface="+mn-cs"/>
                <a:sym typeface="Helvetica Neue Medium"/>
              </a:defRPr>
            </a:pPr>
            <a:endParaRPr sz="1382"/>
          </a:p>
        </p:txBody>
      </p:sp>
      <p:sp>
        <p:nvSpPr>
          <p:cNvPr id="914" name="Responses to support-seeking &amp; disclosures on social media"/>
          <p:cNvSpPr txBox="1"/>
          <p:nvPr/>
        </p:nvSpPr>
        <p:spPr>
          <a:xfrm>
            <a:off x="6362597" y="415422"/>
            <a:ext cx="4925955" cy="85376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defRPr sz="2600" b="0">
                <a:solidFill>
                  <a:srgbClr val="FFFFFF"/>
                </a:solidFill>
              </a:defRPr>
            </a:lvl1pPr>
          </a:lstStyle>
          <a:p>
            <a:pPr algn="ctr">
              <a:lnSpc>
                <a:spcPts val="3040"/>
              </a:lnSpc>
              <a:spcAft>
                <a:spcPts val="100"/>
              </a:spcAft>
            </a:pPr>
            <a:r>
              <a:rPr lang="en-US" sz="3200" dirty="0"/>
              <a:t>Evaluating Moderation Interventions</a:t>
            </a:r>
            <a:endParaRPr sz="3200" dirty="0"/>
          </a:p>
        </p:txBody>
      </p:sp>
      <p:sp>
        <p:nvSpPr>
          <p:cNvPr id="915" name="Social technology use &amp; design in…"/>
          <p:cNvSpPr txBox="1"/>
          <p:nvPr/>
        </p:nvSpPr>
        <p:spPr>
          <a:xfrm>
            <a:off x="842068" y="3732692"/>
            <a:ext cx="5086628" cy="41774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l">
              <a:defRPr sz="2600" b="0">
                <a:solidFill>
                  <a:srgbClr val="FFFFFF"/>
                </a:solidFill>
              </a:defRPr>
            </a:pPr>
            <a:r>
              <a:rPr lang="en-US" sz="2246" dirty="0"/>
              <a:t>Enacting Content Moderation</a:t>
            </a:r>
            <a:endParaRPr sz="2246" dirty="0"/>
          </a:p>
        </p:txBody>
      </p:sp>
      <p:sp>
        <p:nvSpPr>
          <p:cNvPr id="52" name="Rectangle">
            <a:extLst>
              <a:ext uri="{FF2B5EF4-FFF2-40B4-BE49-F238E27FC236}">
                <a16:creationId xmlns:a16="http://schemas.microsoft.com/office/drawing/2014/main" id="{AD920A2B-F8F9-9942-B51D-1CE62C586088}"/>
              </a:ext>
            </a:extLst>
          </p:cNvPr>
          <p:cNvSpPr/>
          <p:nvPr/>
        </p:nvSpPr>
        <p:spPr>
          <a:xfrm>
            <a:off x="654630" y="293696"/>
            <a:ext cx="5373041" cy="3089540"/>
          </a:xfrm>
          <a:prstGeom prst="rect">
            <a:avLst/>
          </a:prstGeom>
          <a:solidFill>
            <a:srgbClr val="002C46"/>
          </a:solidFill>
          <a:ln w="3175">
            <a:miter lim="400000"/>
          </a:ln>
        </p:spPr>
        <p:txBody>
          <a:bodyPr lIns="35719" tIns="35719" rIns="35719" bIns="35719" anchor="ctr"/>
          <a:lstStyle/>
          <a:p>
            <a:pPr>
              <a:defRPr sz="1600" b="0">
                <a:solidFill>
                  <a:srgbClr val="FFFFFF"/>
                </a:solidFill>
                <a:latin typeface="+mn-lt"/>
                <a:ea typeface="+mn-ea"/>
                <a:cs typeface="+mn-cs"/>
                <a:sym typeface="Helvetica Neue Medium"/>
              </a:defRPr>
            </a:pPr>
            <a:endParaRPr sz="1382"/>
          </a:p>
        </p:txBody>
      </p:sp>
      <p:sp>
        <p:nvSpPr>
          <p:cNvPr id="53" name="Responses to support-seeking &amp; disclosures on social media">
            <a:extLst>
              <a:ext uri="{FF2B5EF4-FFF2-40B4-BE49-F238E27FC236}">
                <a16:creationId xmlns:a16="http://schemas.microsoft.com/office/drawing/2014/main" id="{123ADCA3-65F0-BC4E-8950-C9E4C72CF571}"/>
              </a:ext>
            </a:extLst>
          </p:cNvPr>
          <p:cNvSpPr txBox="1"/>
          <p:nvPr/>
        </p:nvSpPr>
        <p:spPr>
          <a:xfrm>
            <a:off x="880496" y="468451"/>
            <a:ext cx="4925955"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defRPr sz="2600" b="0">
                <a:solidFill>
                  <a:srgbClr val="FFFFFF"/>
                </a:solidFill>
              </a:defRPr>
            </a:lvl1pPr>
          </a:lstStyle>
          <a:p>
            <a:pPr algn="ctr"/>
            <a:r>
              <a:rPr lang="en-US" sz="3200" dirty="0"/>
              <a:t>Online Harassment</a:t>
            </a:r>
            <a:endParaRPr sz="3200" dirty="0"/>
          </a:p>
        </p:txBody>
      </p:sp>
      <p:pic>
        <p:nvPicPr>
          <p:cNvPr id="55" name="miscarriage1.jpg">
            <a:extLst>
              <a:ext uri="{FF2B5EF4-FFF2-40B4-BE49-F238E27FC236}">
                <a16:creationId xmlns:a16="http://schemas.microsoft.com/office/drawing/2014/main" id="{31233418-0B9F-3C4D-B053-637D533E92B6}"/>
              </a:ext>
            </a:extLst>
          </p:cNvPr>
          <p:cNvPicPr>
            <a:picLocks/>
          </p:cNvPicPr>
          <p:nvPr/>
        </p:nvPicPr>
        <p:blipFill>
          <a:blip r:embed="rId3"/>
          <a:srcRect/>
          <a:stretch/>
        </p:blipFill>
        <p:spPr>
          <a:xfrm>
            <a:off x="1237438" y="1413441"/>
            <a:ext cx="1769128" cy="1134463"/>
          </a:xfrm>
          <a:prstGeom prst="rect">
            <a:avLst/>
          </a:prstGeom>
          <a:ln w="3175">
            <a:miter lim="400000"/>
          </a:ln>
        </p:spPr>
      </p:pic>
      <p:sp>
        <p:nvSpPr>
          <p:cNvPr id="57" name="TOCHI, July 18">
            <a:extLst>
              <a:ext uri="{FF2B5EF4-FFF2-40B4-BE49-F238E27FC236}">
                <a16:creationId xmlns:a16="http://schemas.microsoft.com/office/drawing/2014/main" id="{4B167900-7B78-6144-9E1F-3707E35C28A4}"/>
              </a:ext>
            </a:extLst>
          </p:cNvPr>
          <p:cNvSpPr/>
          <p:nvPr/>
        </p:nvSpPr>
        <p:spPr>
          <a:xfrm>
            <a:off x="1237438" y="2559968"/>
            <a:ext cx="1769128" cy="414677"/>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600" dirty="0" err="1">
                <a:latin typeface="Avenir Next" panose="020B0503020202020204" pitchFamily="34" charset="0"/>
                <a:ea typeface="Helvetica Neue"/>
                <a:cs typeface="Helvetica Neue"/>
                <a:sym typeface="Helvetica Neue"/>
              </a:rPr>
              <a:t>Kotaku</a:t>
            </a:r>
            <a:r>
              <a:rPr lang="en-US" sz="1600" dirty="0">
                <a:latin typeface="Avenir Next" panose="020B0503020202020204" pitchFamily="34" charset="0"/>
                <a:ea typeface="Helvetica Neue"/>
                <a:cs typeface="Helvetica Neue"/>
                <a:sym typeface="Helvetica Neue"/>
              </a:rPr>
              <a:t> in Action</a:t>
            </a:r>
            <a:endParaRPr sz="1600" dirty="0">
              <a:latin typeface="Avenir Next" panose="020B0503020202020204" pitchFamily="34" charset="0"/>
            </a:endParaRPr>
          </a:p>
        </p:txBody>
      </p:sp>
      <p:sp>
        <p:nvSpPr>
          <p:cNvPr id="60" name="Rectangle">
            <a:extLst>
              <a:ext uri="{FF2B5EF4-FFF2-40B4-BE49-F238E27FC236}">
                <a16:creationId xmlns:a16="http://schemas.microsoft.com/office/drawing/2014/main" id="{950663C5-BC5F-F14F-AE71-E9E5120DDEDD}"/>
              </a:ext>
            </a:extLst>
          </p:cNvPr>
          <p:cNvSpPr/>
          <p:nvPr/>
        </p:nvSpPr>
        <p:spPr>
          <a:xfrm>
            <a:off x="654630" y="3474765"/>
            <a:ext cx="5373041" cy="3287575"/>
          </a:xfrm>
          <a:prstGeom prst="rect">
            <a:avLst/>
          </a:prstGeom>
          <a:solidFill>
            <a:srgbClr val="002C46"/>
          </a:solidFill>
          <a:ln w="3175">
            <a:miter lim="400000"/>
          </a:ln>
        </p:spPr>
        <p:txBody>
          <a:bodyPr lIns="35719" tIns="35719" rIns="35719" bIns="35719" anchor="ctr"/>
          <a:lstStyle/>
          <a:p>
            <a:pPr>
              <a:defRPr sz="1600" b="0">
                <a:solidFill>
                  <a:srgbClr val="FFFFFF"/>
                </a:solidFill>
                <a:latin typeface="+mn-lt"/>
                <a:ea typeface="+mn-ea"/>
                <a:cs typeface="+mn-cs"/>
                <a:sym typeface="Helvetica Neue Medium"/>
              </a:defRPr>
            </a:pPr>
            <a:endParaRPr sz="1382"/>
          </a:p>
        </p:txBody>
      </p:sp>
      <p:sp>
        <p:nvSpPr>
          <p:cNvPr id="61" name="Responses to support-seeking &amp; disclosures on social media">
            <a:extLst>
              <a:ext uri="{FF2B5EF4-FFF2-40B4-BE49-F238E27FC236}">
                <a16:creationId xmlns:a16="http://schemas.microsoft.com/office/drawing/2014/main" id="{7CABA4CA-F46B-4D44-A3EF-7C1C61B5E9D0}"/>
              </a:ext>
            </a:extLst>
          </p:cNvPr>
          <p:cNvSpPr txBox="1"/>
          <p:nvPr/>
        </p:nvSpPr>
        <p:spPr>
          <a:xfrm>
            <a:off x="878173" y="3631335"/>
            <a:ext cx="4925955" cy="87620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defRPr sz="2600" b="0">
                <a:solidFill>
                  <a:srgbClr val="FFFFFF"/>
                </a:solidFill>
              </a:defRPr>
            </a:lvl1pPr>
          </a:lstStyle>
          <a:p>
            <a:pPr algn="ctr">
              <a:lnSpc>
                <a:spcPts val="3140"/>
              </a:lnSpc>
            </a:pPr>
            <a:r>
              <a:rPr lang="en-US" sz="3200" dirty="0"/>
              <a:t>Enacting Content Moderation</a:t>
            </a:r>
            <a:endParaRPr sz="3200" dirty="0"/>
          </a:p>
        </p:txBody>
      </p:sp>
      <p:sp>
        <p:nvSpPr>
          <p:cNvPr id="68" name="Rectangle">
            <a:extLst>
              <a:ext uri="{FF2B5EF4-FFF2-40B4-BE49-F238E27FC236}">
                <a16:creationId xmlns:a16="http://schemas.microsoft.com/office/drawing/2014/main" id="{0ECD9BF2-26AB-284B-BF65-9E9A1B93254F}"/>
              </a:ext>
            </a:extLst>
          </p:cNvPr>
          <p:cNvSpPr/>
          <p:nvPr/>
        </p:nvSpPr>
        <p:spPr>
          <a:xfrm>
            <a:off x="6116134" y="3474765"/>
            <a:ext cx="5373041" cy="3287575"/>
          </a:xfrm>
          <a:prstGeom prst="rect">
            <a:avLst/>
          </a:prstGeom>
          <a:solidFill>
            <a:srgbClr val="002C46"/>
          </a:solidFill>
          <a:ln w="3175">
            <a:miter lim="400000"/>
          </a:ln>
        </p:spPr>
        <p:txBody>
          <a:bodyPr lIns="35719" tIns="35719" rIns="35719" bIns="35719" anchor="ctr"/>
          <a:lstStyle/>
          <a:p>
            <a:pPr>
              <a:defRPr sz="1600" b="0">
                <a:solidFill>
                  <a:srgbClr val="FFFFFF"/>
                </a:solidFill>
                <a:latin typeface="+mn-lt"/>
                <a:ea typeface="+mn-ea"/>
                <a:cs typeface="+mn-cs"/>
                <a:sym typeface="Helvetica Neue Medium"/>
              </a:defRPr>
            </a:pPr>
            <a:endParaRPr sz="1382"/>
          </a:p>
        </p:txBody>
      </p:sp>
      <p:sp>
        <p:nvSpPr>
          <p:cNvPr id="69" name="Responses to support-seeking &amp; disclosures on social media">
            <a:extLst>
              <a:ext uri="{FF2B5EF4-FFF2-40B4-BE49-F238E27FC236}">
                <a16:creationId xmlns:a16="http://schemas.microsoft.com/office/drawing/2014/main" id="{177192B5-DC52-694F-8203-B6597E452FB3}"/>
              </a:ext>
            </a:extLst>
          </p:cNvPr>
          <p:cNvSpPr txBox="1"/>
          <p:nvPr/>
        </p:nvSpPr>
        <p:spPr>
          <a:xfrm>
            <a:off x="6423977" y="3816148"/>
            <a:ext cx="4925955" cy="47865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defRPr sz="2600" b="0">
                <a:solidFill>
                  <a:srgbClr val="FFFFFF"/>
                </a:solidFill>
              </a:defRPr>
            </a:lvl1pPr>
          </a:lstStyle>
          <a:p>
            <a:pPr algn="ctr">
              <a:lnSpc>
                <a:spcPts val="3140"/>
              </a:lnSpc>
            </a:pPr>
            <a:r>
              <a:rPr lang="en-US" sz="3200" dirty="0"/>
              <a:t>Fairness and Transparency</a:t>
            </a:r>
          </a:p>
        </p:txBody>
      </p:sp>
      <p:pic>
        <p:nvPicPr>
          <p:cNvPr id="76" name="miscarriage1.jpg">
            <a:extLst>
              <a:ext uri="{FF2B5EF4-FFF2-40B4-BE49-F238E27FC236}">
                <a16:creationId xmlns:a16="http://schemas.microsoft.com/office/drawing/2014/main" id="{FE5FDC41-2282-5149-8068-CF0D273719DD}"/>
              </a:ext>
            </a:extLst>
          </p:cNvPr>
          <p:cNvPicPr>
            <a:picLocks/>
          </p:cNvPicPr>
          <p:nvPr/>
        </p:nvPicPr>
        <p:blipFill>
          <a:blip r:embed="rId4"/>
          <a:srcRect/>
          <a:stretch/>
        </p:blipFill>
        <p:spPr>
          <a:xfrm>
            <a:off x="3745664" y="1413441"/>
            <a:ext cx="1618079" cy="1134463"/>
          </a:xfrm>
          <a:prstGeom prst="rect">
            <a:avLst/>
          </a:prstGeom>
          <a:ln w="3175">
            <a:miter lim="400000"/>
          </a:ln>
        </p:spPr>
      </p:pic>
      <p:sp>
        <p:nvSpPr>
          <p:cNvPr id="77" name="TOCHI, July 18">
            <a:extLst>
              <a:ext uri="{FF2B5EF4-FFF2-40B4-BE49-F238E27FC236}">
                <a16:creationId xmlns:a16="http://schemas.microsoft.com/office/drawing/2014/main" id="{A8756C14-83AE-904F-9E22-EDF4F92B07A4}"/>
              </a:ext>
            </a:extLst>
          </p:cNvPr>
          <p:cNvSpPr/>
          <p:nvPr/>
        </p:nvSpPr>
        <p:spPr>
          <a:xfrm>
            <a:off x="3745664" y="2554930"/>
            <a:ext cx="1618080" cy="414677"/>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600" dirty="0">
                <a:latin typeface="Avenir Next" panose="020B0503020202020204" pitchFamily="34" charset="0"/>
                <a:ea typeface="Helvetica Neue"/>
                <a:cs typeface="Helvetica Neue"/>
                <a:sym typeface="Helvetica Neue"/>
              </a:rPr>
              <a:t>Twitter Blocklists</a:t>
            </a:r>
            <a:endParaRPr sz="1600" dirty="0">
              <a:latin typeface="Avenir Next" panose="020B0503020202020204" pitchFamily="34" charset="0"/>
            </a:endParaRPr>
          </a:p>
        </p:txBody>
      </p:sp>
      <p:pic>
        <p:nvPicPr>
          <p:cNvPr id="84" name="miscarriage1.jpg">
            <a:extLst>
              <a:ext uri="{FF2B5EF4-FFF2-40B4-BE49-F238E27FC236}">
                <a16:creationId xmlns:a16="http://schemas.microsoft.com/office/drawing/2014/main" id="{9C595AA2-6466-B24F-8521-18891B5D9906}"/>
              </a:ext>
            </a:extLst>
          </p:cNvPr>
          <p:cNvPicPr>
            <a:picLocks/>
          </p:cNvPicPr>
          <p:nvPr/>
        </p:nvPicPr>
        <p:blipFill>
          <a:blip r:embed="rId5"/>
          <a:srcRect/>
          <a:stretch/>
        </p:blipFill>
        <p:spPr>
          <a:xfrm>
            <a:off x="6789841" y="1462058"/>
            <a:ext cx="1850246" cy="1108363"/>
          </a:xfrm>
          <a:prstGeom prst="rect">
            <a:avLst/>
          </a:prstGeom>
          <a:ln w="3175">
            <a:miter lim="400000"/>
          </a:ln>
        </p:spPr>
      </p:pic>
      <p:sp>
        <p:nvSpPr>
          <p:cNvPr id="85" name="TOCHI, July 18">
            <a:extLst>
              <a:ext uri="{FF2B5EF4-FFF2-40B4-BE49-F238E27FC236}">
                <a16:creationId xmlns:a16="http://schemas.microsoft.com/office/drawing/2014/main" id="{C99054EC-1189-1D4A-9047-1FDD07AD817A}"/>
              </a:ext>
            </a:extLst>
          </p:cNvPr>
          <p:cNvSpPr/>
          <p:nvPr/>
        </p:nvSpPr>
        <p:spPr>
          <a:xfrm>
            <a:off x="6789841" y="2567688"/>
            <a:ext cx="1850246" cy="414677"/>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600" dirty="0">
                <a:latin typeface="Avenir Next" panose="020B0503020202020204" pitchFamily="34" charset="0"/>
                <a:ea typeface="Helvetica Neue"/>
                <a:cs typeface="Helvetica Neue"/>
                <a:sym typeface="Helvetica Neue"/>
              </a:rPr>
              <a:t>Quarantining</a:t>
            </a:r>
            <a:endParaRPr sz="1600" dirty="0">
              <a:latin typeface="Avenir Next" panose="020B0503020202020204" pitchFamily="34" charset="0"/>
            </a:endParaRPr>
          </a:p>
        </p:txBody>
      </p:sp>
      <p:pic>
        <p:nvPicPr>
          <p:cNvPr id="88" name="miscarriage1.jpg">
            <a:extLst>
              <a:ext uri="{FF2B5EF4-FFF2-40B4-BE49-F238E27FC236}">
                <a16:creationId xmlns:a16="http://schemas.microsoft.com/office/drawing/2014/main" id="{4F2AB229-9227-AF43-A510-E88C2A631E59}"/>
              </a:ext>
            </a:extLst>
          </p:cNvPr>
          <p:cNvPicPr>
            <a:picLocks/>
          </p:cNvPicPr>
          <p:nvPr/>
        </p:nvPicPr>
        <p:blipFill>
          <a:blip r:embed="rId6"/>
          <a:srcRect/>
          <a:stretch/>
        </p:blipFill>
        <p:spPr>
          <a:xfrm>
            <a:off x="9346502" y="1462058"/>
            <a:ext cx="1459177" cy="1082067"/>
          </a:xfrm>
          <a:prstGeom prst="rect">
            <a:avLst/>
          </a:prstGeom>
          <a:ln w="3175">
            <a:miter lim="400000"/>
          </a:ln>
        </p:spPr>
      </p:pic>
      <p:sp>
        <p:nvSpPr>
          <p:cNvPr id="89" name="TOCHI, July 18">
            <a:extLst>
              <a:ext uri="{FF2B5EF4-FFF2-40B4-BE49-F238E27FC236}">
                <a16:creationId xmlns:a16="http://schemas.microsoft.com/office/drawing/2014/main" id="{94A1EA94-1DC1-474F-B67F-602DCCF7FAD3}"/>
              </a:ext>
            </a:extLst>
          </p:cNvPr>
          <p:cNvSpPr/>
          <p:nvPr/>
        </p:nvSpPr>
        <p:spPr>
          <a:xfrm>
            <a:off x="9346502" y="2567688"/>
            <a:ext cx="1459177" cy="414677"/>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600" dirty="0" err="1">
                <a:latin typeface="Avenir Next" panose="020B0503020202020204" pitchFamily="34" charset="0"/>
                <a:ea typeface="Helvetica Neue"/>
                <a:cs typeface="Helvetica Neue"/>
                <a:sym typeface="Helvetica Neue"/>
              </a:rPr>
              <a:t>Deplatforming</a:t>
            </a:r>
            <a:endParaRPr sz="1600" dirty="0">
              <a:latin typeface="Avenir Next" panose="020B0503020202020204" pitchFamily="34" charset="0"/>
            </a:endParaRPr>
          </a:p>
        </p:txBody>
      </p:sp>
      <p:pic>
        <p:nvPicPr>
          <p:cNvPr id="90" name="miscarriage1.jpg">
            <a:extLst>
              <a:ext uri="{FF2B5EF4-FFF2-40B4-BE49-F238E27FC236}">
                <a16:creationId xmlns:a16="http://schemas.microsoft.com/office/drawing/2014/main" id="{10AD78C8-D0C0-F640-9E75-BD7E6BB63F05}"/>
              </a:ext>
            </a:extLst>
          </p:cNvPr>
          <p:cNvPicPr>
            <a:picLocks/>
          </p:cNvPicPr>
          <p:nvPr/>
        </p:nvPicPr>
        <p:blipFill>
          <a:blip r:embed="rId7"/>
          <a:srcRect/>
          <a:stretch/>
        </p:blipFill>
        <p:spPr>
          <a:xfrm>
            <a:off x="1307348" y="4701553"/>
            <a:ext cx="1618079" cy="1134463"/>
          </a:xfrm>
          <a:prstGeom prst="rect">
            <a:avLst/>
          </a:prstGeom>
          <a:ln w="3175">
            <a:miter lim="400000"/>
          </a:ln>
        </p:spPr>
      </p:pic>
      <p:sp>
        <p:nvSpPr>
          <p:cNvPr id="91" name="TOCHI, July 18">
            <a:extLst>
              <a:ext uri="{FF2B5EF4-FFF2-40B4-BE49-F238E27FC236}">
                <a16:creationId xmlns:a16="http://schemas.microsoft.com/office/drawing/2014/main" id="{119A6260-E909-F94A-BA21-BA67C986F593}"/>
              </a:ext>
            </a:extLst>
          </p:cNvPr>
          <p:cNvSpPr/>
          <p:nvPr/>
        </p:nvSpPr>
        <p:spPr>
          <a:xfrm>
            <a:off x="1312961" y="5836016"/>
            <a:ext cx="1618080" cy="414677"/>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600" dirty="0" err="1">
                <a:latin typeface="Avenir Next" panose="020B0503020202020204" pitchFamily="34" charset="0"/>
                <a:ea typeface="Helvetica Neue"/>
                <a:cs typeface="Helvetica Neue"/>
                <a:sym typeface="Helvetica Neue"/>
              </a:rPr>
              <a:t>Automod</a:t>
            </a:r>
            <a:endParaRPr sz="1600" dirty="0">
              <a:latin typeface="Avenir Next" panose="020B0503020202020204" pitchFamily="34" charset="0"/>
            </a:endParaRPr>
          </a:p>
        </p:txBody>
      </p:sp>
      <p:pic>
        <p:nvPicPr>
          <p:cNvPr id="92" name="miscarriage1.jpg">
            <a:extLst>
              <a:ext uri="{FF2B5EF4-FFF2-40B4-BE49-F238E27FC236}">
                <a16:creationId xmlns:a16="http://schemas.microsoft.com/office/drawing/2014/main" id="{64A1FC35-7185-9042-B152-8A3CFB43ADB9}"/>
              </a:ext>
            </a:extLst>
          </p:cNvPr>
          <p:cNvPicPr>
            <a:picLocks/>
          </p:cNvPicPr>
          <p:nvPr/>
        </p:nvPicPr>
        <p:blipFill>
          <a:blip r:embed="rId4"/>
          <a:srcRect/>
          <a:stretch/>
        </p:blipFill>
        <p:spPr>
          <a:xfrm>
            <a:off x="3736028" y="4701553"/>
            <a:ext cx="1618079" cy="1134463"/>
          </a:xfrm>
          <a:prstGeom prst="rect">
            <a:avLst/>
          </a:prstGeom>
          <a:ln w="3175">
            <a:miter lim="400000"/>
          </a:ln>
        </p:spPr>
      </p:pic>
      <p:sp>
        <p:nvSpPr>
          <p:cNvPr id="93" name="TOCHI, July 18">
            <a:extLst>
              <a:ext uri="{FF2B5EF4-FFF2-40B4-BE49-F238E27FC236}">
                <a16:creationId xmlns:a16="http://schemas.microsoft.com/office/drawing/2014/main" id="{AD8C7F8E-26E1-8740-8C2E-9CC21EA9A638}"/>
              </a:ext>
            </a:extLst>
          </p:cNvPr>
          <p:cNvSpPr/>
          <p:nvPr/>
        </p:nvSpPr>
        <p:spPr>
          <a:xfrm>
            <a:off x="3736028" y="5843042"/>
            <a:ext cx="1618080" cy="414677"/>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600" dirty="0">
                <a:latin typeface="Avenir Next" panose="020B0503020202020204" pitchFamily="34" charset="0"/>
                <a:ea typeface="Helvetica Neue"/>
                <a:cs typeface="Helvetica Neue"/>
                <a:sym typeface="Helvetica Neue"/>
              </a:rPr>
              <a:t>Twitter Blocklists</a:t>
            </a:r>
            <a:endParaRPr sz="1600" dirty="0">
              <a:latin typeface="Avenir Next" panose="020B0503020202020204" pitchFamily="34" charset="0"/>
            </a:endParaRPr>
          </a:p>
        </p:txBody>
      </p:sp>
      <p:pic>
        <p:nvPicPr>
          <p:cNvPr id="94" name="miscarriage1.jpg">
            <a:extLst>
              <a:ext uri="{FF2B5EF4-FFF2-40B4-BE49-F238E27FC236}">
                <a16:creationId xmlns:a16="http://schemas.microsoft.com/office/drawing/2014/main" id="{EA88E08A-3F6D-A640-98A8-73E882975259}"/>
              </a:ext>
            </a:extLst>
          </p:cNvPr>
          <p:cNvPicPr>
            <a:picLocks/>
          </p:cNvPicPr>
          <p:nvPr/>
        </p:nvPicPr>
        <p:blipFill>
          <a:blip r:embed="rId8"/>
          <a:srcRect/>
          <a:stretch/>
        </p:blipFill>
        <p:spPr>
          <a:xfrm>
            <a:off x="6906400" y="4753524"/>
            <a:ext cx="1733687" cy="1089518"/>
          </a:xfrm>
          <a:prstGeom prst="rect">
            <a:avLst/>
          </a:prstGeom>
          <a:ln w="3175">
            <a:miter lim="400000"/>
          </a:ln>
        </p:spPr>
      </p:pic>
      <p:sp>
        <p:nvSpPr>
          <p:cNvPr id="95" name="TOCHI, July 18">
            <a:extLst>
              <a:ext uri="{FF2B5EF4-FFF2-40B4-BE49-F238E27FC236}">
                <a16:creationId xmlns:a16="http://schemas.microsoft.com/office/drawing/2014/main" id="{3D97CB9A-3563-094A-840F-75F1B0FD8365}"/>
              </a:ext>
            </a:extLst>
          </p:cNvPr>
          <p:cNvSpPr/>
          <p:nvPr/>
        </p:nvSpPr>
        <p:spPr>
          <a:xfrm>
            <a:off x="6894509" y="5836679"/>
            <a:ext cx="1745578" cy="478657"/>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600" dirty="0">
                <a:latin typeface="Avenir Next" panose="020B0503020202020204" pitchFamily="34" charset="0"/>
                <a:ea typeface="Helvetica Neue"/>
                <a:cs typeface="Helvetica Neue"/>
                <a:sym typeface="Helvetica Neue"/>
              </a:rPr>
              <a:t>User attitudes </a:t>
            </a:r>
          </a:p>
          <a:p>
            <a:pPr algn="ctr">
              <a:defRPr sz="1200" b="0">
                <a:solidFill>
                  <a:srgbClr val="FFFFFF"/>
                </a:solidFill>
                <a:latin typeface="+mn-lt"/>
                <a:ea typeface="+mn-ea"/>
                <a:cs typeface="+mn-cs"/>
                <a:sym typeface="Helvetica Neue Medium"/>
              </a:defRPr>
            </a:pPr>
            <a:r>
              <a:rPr lang="en-US" sz="1600" dirty="0">
                <a:latin typeface="Avenir Next" panose="020B0503020202020204" pitchFamily="34" charset="0"/>
                <a:ea typeface="Helvetica Neue"/>
                <a:cs typeface="Helvetica Neue"/>
                <a:sym typeface="Helvetica Neue"/>
              </a:rPr>
              <a:t>after moderation</a:t>
            </a:r>
            <a:endParaRPr sz="1600" dirty="0">
              <a:latin typeface="Avenir Next" panose="020B0503020202020204" pitchFamily="34" charset="0"/>
            </a:endParaRPr>
          </a:p>
        </p:txBody>
      </p:sp>
      <p:pic>
        <p:nvPicPr>
          <p:cNvPr id="96" name="miscarriage1.jpg">
            <a:extLst>
              <a:ext uri="{FF2B5EF4-FFF2-40B4-BE49-F238E27FC236}">
                <a16:creationId xmlns:a16="http://schemas.microsoft.com/office/drawing/2014/main" id="{C202D4C4-1BBD-6B4D-8C01-4A4F9AE1E104}"/>
              </a:ext>
            </a:extLst>
          </p:cNvPr>
          <p:cNvPicPr>
            <a:picLocks/>
          </p:cNvPicPr>
          <p:nvPr/>
        </p:nvPicPr>
        <p:blipFill>
          <a:blip r:embed="rId9"/>
          <a:srcRect/>
          <a:stretch/>
        </p:blipFill>
        <p:spPr>
          <a:xfrm>
            <a:off x="9150967" y="4751032"/>
            <a:ext cx="1733686" cy="1060019"/>
          </a:xfrm>
          <a:prstGeom prst="rect">
            <a:avLst/>
          </a:prstGeom>
          <a:ln w="3175">
            <a:miter lim="400000"/>
          </a:ln>
        </p:spPr>
      </p:pic>
      <p:sp>
        <p:nvSpPr>
          <p:cNvPr id="26" name="TOCHI, July 18">
            <a:extLst>
              <a:ext uri="{FF2B5EF4-FFF2-40B4-BE49-F238E27FC236}">
                <a16:creationId xmlns:a16="http://schemas.microsoft.com/office/drawing/2014/main" id="{EB34AD22-EC96-214A-B842-0873E7C3B4B1}"/>
              </a:ext>
            </a:extLst>
          </p:cNvPr>
          <p:cNvSpPr/>
          <p:nvPr/>
        </p:nvSpPr>
        <p:spPr>
          <a:xfrm>
            <a:off x="9150967" y="5811051"/>
            <a:ext cx="1745578" cy="478657"/>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600" dirty="0">
                <a:latin typeface="Avenir Next" panose="020B0503020202020204" pitchFamily="34" charset="0"/>
                <a:ea typeface="Helvetica Neue"/>
                <a:cs typeface="Helvetica Neue"/>
                <a:sym typeface="Helvetica Neue"/>
              </a:rPr>
              <a:t>User behavior</a:t>
            </a:r>
          </a:p>
          <a:p>
            <a:pPr algn="ctr">
              <a:defRPr sz="1200" b="0">
                <a:solidFill>
                  <a:srgbClr val="FFFFFF"/>
                </a:solidFill>
                <a:latin typeface="+mn-lt"/>
                <a:ea typeface="+mn-ea"/>
                <a:cs typeface="+mn-cs"/>
                <a:sym typeface="Helvetica Neue Medium"/>
              </a:defRPr>
            </a:pPr>
            <a:r>
              <a:rPr lang="en-US" sz="1600" dirty="0">
                <a:latin typeface="Avenir Next" panose="020B0503020202020204" pitchFamily="34" charset="0"/>
                <a:ea typeface="Helvetica Neue"/>
                <a:cs typeface="Helvetica Neue"/>
                <a:sym typeface="Helvetica Neue"/>
              </a:rPr>
              <a:t>after moderation</a:t>
            </a:r>
            <a:endParaRPr sz="1600" dirty="0">
              <a:latin typeface="Avenir Next" panose="020B0503020202020204" pitchFamily="34" charset="0"/>
            </a:endParaRPr>
          </a:p>
        </p:txBody>
      </p:sp>
    </p:spTree>
    <p:extLst>
      <p:ext uri="{BB962C8B-B14F-4D97-AF65-F5344CB8AC3E}">
        <p14:creationId xmlns:p14="http://schemas.microsoft.com/office/powerpoint/2010/main" val="71756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911"/>
                                        </p:tgtEl>
                                        <p:attrNameLst>
                                          <p:attrName>style.opacity</p:attrName>
                                        </p:attrNameLst>
                                      </p:cBhvr>
                                      <p:to>
                                        <p:strVal val="0.25"/>
                                      </p:to>
                                    </p:set>
                                    <p:animEffect filter="image" prLst="opacity: 0.25">
                                      <p:cBhvr rctx="IE">
                                        <p:cTn id="7" dur="indefinite"/>
                                        <p:tgtEl>
                                          <p:spTgt spid="911"/>
                                        </p:tgtEl>
                                      </p:cBhvr>
                                    </p:animEffect>
                                  </p:childTnLst>
                                </p:cTn>
                              </p:par>
                              <p:par>
                                <p:cTn id="8" presetID="9" presetClass="emph" presetSubtype="0" grpId="0" nodeType="withEffect">
                                  <p:stCondLst>
                                    <p:cond delay="0"/>
                                  </p:stCondLst>
                                  <p:childTnLst>
                                    <p:set>
                                      <p:cBhvr>
                                        <p:cTn id="9" dur="indefinite"/>
                                        <p:tgtEl>
                                          <p:spTgt spid="914"/>
                                        </p:tgtEl>
                                        <p:attrNameLst>
                                          <p:attrName>style.opacity</p:attrName>
                                        </p:attrNameLst>
                                      </p:cBhvr>
                                      <p:to>
                                        <p:strVal val="0.25"/>
                                      </p:to>
                                    </p:set>
                                    <p:animEffect filter="image" prLst="opacity: 0.25">
                                      <p:cBhvr rctx="IE">
                                        <p:cTn id="10" dur="indefinite"/>
                                        <p:tgtEl>
                                          <p:spTgt spid="914"/>
                                        </p:tgtEl>
                                      </p:cBhvr>
                                    </p:animEffect>
                                  </p:childTnLst>
                                </p:cTn>
                              </p:par>
                              <p:par>
                                <p:cTn id="11" presetID="9" presetClass="emph" presetSubtype="0" grpId="0" nodeType="withEffect">
                                  <p:stCondLst>
                                    <p:cond delay="0"/>
                                  </p:stCondLst>
                                  <p:childTnLst>
                                    <p:set>
                                      <p:cBhvr>
                                        <p:cTn id="12" dur="indefinite"/>
                                        <p:tgtEl>
                                          <p:spTgt spid="915"/>
                                        </p:tgtEl>
                                        <p:attrNameLst>
                                          <p:attrName>style.opacity</p:attrName>
                                        </p:attrNameLst>
                                      </p:cBhvr>
                                      <p:to>
                                        <p:strVal val="0.25"/>
                                      </p:to>
                                    </p:set>
                                    <p:animEffect filter="image" prLst="opacity: 0.25">
                                      <p:cBhvr rctx="IE">
                                        <p:cTn id="13" dur="indefinite"/>
                                        <p:tgtEl>
                                          <p:spTgt spid="915"/>
                                        </p:tgtEl>
                                      </p:cBhvr>
                                    </p:animEffect>
                                  </p:childTnLst>
                                </p:cTn>
                              </p:par>
                              <p:par>
                                <p:cTn id="14" presetID="9" presetClass="emph" presetSubtype="0" grpId="0" nodeType="withEffect">
                                  <p:stCondLst>
                                    <p:cond delay="0"/>
                                  </p:stCondLst>
                                  <p:childTnLst>
                                    <p:set>
                                      <p:cBhvr>
                                        <p:cTn id="15" dur="indefinite"/>
                                        <p:tgtEl>
                                          <p:spTgt spid="52"/>
                                        </p:tgtEl>
                                        <p:attrNameLst>
                                          <p:attrName>style.opacity</p:attrName>
                                        </p:attrNameLst>
                                      </p:cBhvr>
                                      <p:to>
                                        <p:strVal val="0.25"/>
                                      </p:to>
                                    </p:set>
                                    <p:animEffect filter="image" prLst="opacity: 0.25">
                                      <p:cBhvr rctx="IE">
                                        <p:cTn id="16" dur="indefinite"/>
                                        <p:tgtEl>
                                          <p:spTgt spid="52"/>
                                        </p:tgtEl>
                                      </p:cBhvr>
                                    </p:animEffect>
                                  </p:childTnLst>
                                </p:cTn>
                              </p:par>
                              <p:par>
                                <p:cTn id="17" presetID="9" presetClass="emph" presetSubtype="0" grpId="0" nodeType="withEffect">
                                  <p:stCondLst>
                                    <p:cond delay="0"/>
                                  </p:stCondLst>
                                  <p:childTnLst>
                                    <p:set>
                                      <p:cBhvr>
                                        <p:cTn id="18" dur="indefinite"/>
                                        <p:tgtEl>
                                          <p:spTgt spid="53"/>
                                        </p:tgtEl>
                                        <p:attrNameLst>
                                          <p:attrName>style.opacity</p:attrName>
                                        </p:attrNameLst>
                                      </p:cBhvr>
                                      <p:to>
                                        <p:strVal val="0.25"/>
                                      </p:to>
                                    </p:set>
                                    <p:animEffect filter="image" prLst="opacity: 0.25">
                                      <p:cBhvr rctx="IE">
                                        <p:cTn id="19" dur="indefinite"/>
                                        <p:tgtEl>
                                          <p:spTgt spid="53"/>
                                        </p:tgtEl>
                                      </p:cBhvr>
                                    </p:animEffect>
                                  </p:childTnLst>
                                </p:cTn>
                              </p:par>
                              <p:par>
                                <p:cTn id="20" presetID="9" presetClass="emph" presetSubtype="0" nodeType="withEffect">
                                  <p:stCondLst>
                                    <p:cond delay="0"/>
                                  </p:stCondLst>
                                  <p:childTnLst>
                                    <p:set>
                                      <p:cBhvr>
                                        <p:cTn id="21" dur="indefinite"/>
                                        <p:tgtEl>
                                          <p:spTgt spid="55"/>
                                        </p:tgtEl>
                                        <p:attrNameLst>
                                          <p:attrName>style.opacity</p:attrName>
                                        </p:attrNameLst>
                                      </p:cBhvr>
                                      <p:to>
                                        <p:strVal val="0.25"/>
                                      </p:to>
                                    </p:set>
                                    <p:animEffect filter="image" prLst="opacity: 0.25">
                                      <p:cBhvr rctx="IE">
                                        <p:cTn id="22" dur="indefinite"/>
                                        <p:tgtEl>
                                          <p:spTgt spid="55"/>
                                        </p:tgtEl>
                                      </p:cBhvr>
                                    </p:animEffect>
                                  </p:childTnLst>
                                </p:cTn>
                              </p:par>
                              <p:par>
                                <p:cTn id="23" presetID="9" presetClass="emph" presetSubtype="0" grpId="0" nodeType="withEffect">
                                  <p:stCondLst>
                                    <p:cond delay="0"/>
                                  </p:stCondLst>
                                  <p:childTnLst>
                                    <p:set>
                                      <p:cBhvr>
                                        <p:cTn id="24" dur="indefinite"/>
                                        <p:tgtEl>
                                          <p:spTgt spid="57"/>
                                        </p:tgtEl>
                                        <p:attrNameLst>
                                          <p:attrName>style.opacity</p:attrName>
                                        </p:attrNameLst>
                                      </p:cBhvr>
                                      <p:to>
                                        <p:strVal val="0.25"/>
                                      </p:to>
                                    </p:set>
                                    <p:animEffect filter="image" prLst="opacity: 0.25">
                                      <p:cBhvr rctx="IE">
                                        <p:cTn id="25" dur="indefinite"/>
                                        <p:tgtEl>
                                          <p:spTgt spid="57"/>
                                        </p:tgtEl>
                                      </p:cBhvr>
                                    </p:animEffect>
                                  </p:childTnLst>
                                </p:cTn>
                              </p:par>
                              <p:par>
                                <p:cTn id="26" presetID="9" presetClass="emph" presetSubtype="0" grpId="0" nodeType="withEffect">
                                  <p:stCondLst>
                                    <p:cond delay="0"/>
                                  </p:stCondLst>
                                  <p:childTnLst>
                                    <p:set>
                                      <p:cBhvr>
                                        <p:cTn id="27" dur="indefinite"/>
                                        <p:tgtEl>
                                          <p:spTgt spid="60"/>
                                        </p:tgtEl>
                                        <p:attrNameLst>
                                          <p:attrName>style.opacity</p:attrName>
                                        </p:attrNameLst>
                                      </p:cBhvr>
                                      <p:to>
                                        <p:strVal val="0.25"/>
                                      </p:to>
                                    </p:set>
                                    <p:animEffect filter="image" prLst="opacity: 0.25">
                                      <p:cBhvr rctx="IE">
                                        <p:cTn id="28" dur="indefinite"/>
                                        <p:tgtEl>
                                          <p:spTgt spid="60"/>
                                        </p:tgtEl>
                                      </p:cBhvr>
                                    </p:animEffect>
                                  </p:childTnLst>
                                </p:cTn>
                              </p:par>
                              <p:par>
                                <p:cTn id="29" presetID="9" presetClass="emph" presetSubtype="0" grpId="0" nodeType="withEffect">
                                  <p:stCondLst>
                                    <p:cond delay="0"/>
                                  </p:stCondLst>
                                  <p:childTnLst>
                                    <p:set>
                                      <p:cBhvr>
                                        <p:cTn id="30" dur="indefinite"/>
                                        <p:tgtEl>
                                          <p:spTgt spid="61"/>
                                        </p:tgtEl>
                                        <p:attrNameLst>
                                          <p:attrName>style.opacity</p:attrName>
                                        </p:attrNameLst>
                                      </p:cBhvr>
                                      <p:to>
                                        <p:strVal val="0.25"/>
                                      </p:to>
                                    </p:set>
                                    <p:animEffect filter="image" prLst="opacity: 0.25">
                                      <p:cBhvr rctx="IE">
                                        <p:cTn id="31" dur="indefinite"/>
                                        <p:tgtEl>
                                          <p:spTgt spid="61"/>
                                        </p:tgtEl>
                                      </p:cBhvr>
                                    </p:animEffect>
                                  </p:childTnLst>
                                </p:cTn>
                              </p:par>
                              <p:par>
                                <p:cTn id="32" presetID="9" presetClass="emph" presetSubtype="0" grpId="0" nodeType="withEffect">
                                  <p:stCondLst>
                                    <p:cond delay="0"/>
                                  </p:stCondLst>
                                  <p:childTnLst>
                                    <p:set>
                                      <p:cBhvr>
                                        <p:cTn id="33" dur="indefinite"/>
                                        <p:tgtEl>
                                          <p:spTgt spid="68"/>
                                        </p:tgtEl>
                                        <p:attrNameLst>
                                          <p:attrName>style.opacity</p:attrName>
                                        </p:attrNameLst>
                                      </p:cBhvr>
                                      <p:to>
                                        <p:strVal val="0.25"/>
                                      </p:to>
                                    </p:set>
                                    <p:animEffect filter="image" prLst="opacity: 0.25">
                                      <p:cBhvr rctx="IE">
                                        <p:cTn id="34" dur="indefinite"/>
                                        <p:tgtEl>
                                          <p:spTgt spid="68"/>
                                        </p:tgtEl>
                                      </p:cBhvr>
                                    </p:animEffect>
                                  </p:childTnLst>
                                </p:cTn>
                              </p:par>
                              <p:par>
                                <p:cTn id="35" presetID="9" presetClass="emph" presetSubtype="0" grpId="0" nodeType="withEffect">
                                  <p:stCondLst>
                                    <p:cond delay="0"/>
                                  </p:stCondLst>
                                  <p:childTnLst>
                                    <p:set>
                                      <p:cBhvr>
                                        <p:cTn id="36" dur="indefinite"/>
                                        <p:tgtEl>
                                          <p:spTgt spid="69"/>
                                        </p:tgtEl>
                                        <p:attrNameLst>
                                          <p:attrName>style.opacity</p:attrName>
                                        </p:attrNameLst>
                                      </p:cBhvr>
                                      <p:to>
                                        <p:strVal val="0.25"/>
                                      </p:to>
                                    </p:set>
                                    <p:animEffect filter="image" prLst="opacity: 0.25">
                                      <p:cBhvr rctx="IE">
                                        <p:cTn id="37" dur="indefinite"/>
                                        <p:tgtEl>
                                          <p:spTgt spid="69"/>
                                        </p:tgtEl>
                                      </p:cBhvr>
                                    </p:animEffect>
                                  </p:childTnLst>
                                </p:cTn>
                              </p:par>
                              <p:par>
                                <p:cTn id="38" presetID="9" presetClass="emph" presetSubtype="0" nodeType="withEffect">
                                  <p:stCondLst>
                                    <p:cond delay="0"/>
                                  </p:stCondLst>
                                  <p:childTnLst>
                                    <p:set>
                                      <p:cBhvr>
                                        <p:cTn id="39" dur="indefinite"/>
                                        <p:tgtEl>
                                          <p:spTgt spid="76"/>
                                        </p:tgtEl>
                                        <p:attrNameLst>
                                          <p:attrName>style.opacity</p:attrName>
                                        </p:attrNameLst>
                                      </p:cBhvr>
                                      <p:to>
                                        <p:strVal val="0.25"/>
                                      </p:to>
                                    </p:set>
                                    <p:animEffect filter="image" prLst="opacity: 0.25">
                                      <p:cBhvr rctx="IE">
                                        <p:cTn id="40" dur="indefinite"/>
                                        <p:tgtEl>
                                          <p:spTgt spid="76"/>
                                        </p:tgtEl>
                                      </p:cBhvr>
                                    </p:animEffect>
                                  </p:childTnLst>
                                </p:cTn>
                              </p:par>
                              <p:par>
                                <p:cTn id="41" presetID="9" presetClass="emph" presetSubtype="0" grpId="0" nodeType="withEffect">
                                  <p:stCondLst>
                                    <p:cond delay="0"/>
                                  </p:stCondLst>
                                  <p:childTnLst>
                                    <p:set>
                                      <p:cBhvr>
                                        <p:cTn id="42" dur="indefinite"/>
                                        <p:tgtEl>
                                          <p:spTgt spid="77"/>
                                        </p:tgtEl>
                                        <p:attrNameLst>
                                          <p:attrName>style.opacity</p:attrName>
                                        </p:attrNameLst>
                                      </p:cBhvr>
                                      <p:to>
                                        <p:strVal val="0.25"/>
                                      </p:to>
                                    </p:set>
                                    <p:animEffect filter="image" prLst="opacity: 0.25">
                                      <p:cBhvr rctx="IE">
                                        <p:cTn id="43" dur="indefinite"/>
                                        <p:tgtEl>
                                          <p:spTgt spid="77"/>
                                        </p:tgtEl>
                                      </p:cBhvr>
                                    </p:animEffect>
                                  </p:childTnLst>
                                </p:cTn>
                              </p:par>
                              <p:par>
                                <p:cTn id="44" presetID="9" presetClass="emph" presetSubtype="0" nodeType="withEffect">
                                  <p:stCondLst>
                                    <p:cond delay="0"/>
                                  </p:stCondLst>
                                  <p:childTnLst>
                                    <p:set>
                                      <p:cBhvr>
                                        <p:cTn id="45" dur="indefinite"/>
                                        <p:tgtEl>
                                          <p:spTgt spid="84"/>
                                        </p:tgtEl>
                                        <p:attrNameLst>
                                          <p:attrName>style.opacity</p:attrName>
                                        </p:attrNameLst>
                                      </p:cBhvr>
                                      <p:to>
                                        <p:strVal val="0.25"/>
                                      </p:to>
                                    </p:set>
                                    <p:animEffect filter="image" prLst="opacity: 0.25">
                                      <p:cBhvr rctx="IE">
                                        <p:cTn id="46" dur="indefinite"/>
                                        <p:tgtEl>
                                          <p:spTgt spid="84"/>
                                        </p:tgtEl>
                                      </p:cBhvr>
                                    </p:animEffect>
                                  </p:childTnLst>
                                </p:cTn>
                              </p:par>
                              <p:par>
                                <p:cTn id="47" presetID="9" presetClass="emph" presetSubtype="0" grpId="0" nodeType="withEffect">
                                  <p:stCondLst>
                                    <p:cond delay="0"/>
                                  </p:stCondLst>
                                  <p:childTnLst>
                                    <p:set>
                                      <p:cBhvr>
                                        <p:cTn id="48" dur="indefinite"/>
                                        <p:tgtEl>
                                          <p:spTgt spid="85"/>
                                        </p:tgtEl>
                                        <p:attrNameLst>
                                          <p:attrName>style.opacity</p:attrName>
                                        </p:attrNameLst>
                                      </p:cBhvr>
                                      <p:to>
                                        <p:strVal val="0.25"/>
                                      </p:to>
                                    </p:set>
                                    <p:animEffect filter="image" prLst="opacity: 0.25">
                                      <p:cBhvr rctx="IE">
                                        <p:cTn id="49" dur="indefinite"/>
                                        <p:tgtEl>
                                          <p:spTgt spid="85"/>
                                        </p:tgtEl>
                                      </p:cBhvr>
                                    </p:animEffect>
                                  </p:childTnLst>
                                </p:cTn>
                              </p:par>
                              <p:par>
                                <p:cTn id="50" presetID="9" presetClass="emph" presetSubtype="0" nodeType="withEffect">
                                  <p:stCondLst>
                                    <p:cond delay="0"/>
                                  </p:stCondLst>
                                  <p:childTnLst>
                                    <p:set>
                                      <p:cBhvr>
                                        <p:cTn id="51" dur="indefinite"/>
                                        <p:tgtEl>
                                          <p:spTgt spid="88"/>
                                        </p:tgtEl>
                                        <p:attrNameLst>
                                          <p:attrName>style.opacity</p:attrName>
                                        </p:attrNameLst>
                                      </p:cBhvr>
                                      <p:to>
                                        <p:strVal val="0.25"/>
                                      </p:to>
                                    </p:set>
                                    <p:animEffect filter="image" prLst="opacity: 0.25">
                                      <p:cBhvr rctx="IE">
                                        <p:cTn id="52" dur="indefinite"/>
                                        <p:tgtEl>
                                          <p:spTgt spid="88"/>
                                        </p:tgtEl>
                                      </p:cBhvr>
                                    </p:animEffect>
                                  </p:childTnLst>
                                </p:cTn>
                              </p:par>
                              <p:par>
                                <p:cTn id="53" presetID="9" presetClass="emph" presetSubtype="0" grpId="0" nodeType="withEffect">
                                  <p:stCondLst>
                                    <p:cond delay="0"/>
                                  </p:stCondLst>
                                  <p:childTnLst>
                                    <p:set>
                                      <p:cBhvr>
                                        <p:cTn id="54" dur="indefinite"/>
                                        <p:tgtEl>
                                          <p:spTgt spid="89"/>
                                        </p:tgtEl>
                                        <p:attrNameLst>
                                          <p:attrName>style.opacity</p:attrName>
                                        </p:attrNameLst>
                                      </p:cBhvr>
                                      <p:to>
                                        <p:strVal val="0.25"/>
                                      </p:to>
                                    </p:set>
                                    <p:animEffect filter="image" prLst="opacity: 0.25">
                                      <p:cBhvr rctx="IE">
                                        <p:cTn id="55" dur="indefinite"/>
                                        <p:tgtEl>
                                          <p:spTgt spid="89"/>
                                        </p:tgtEl>
                                      </p:cBhvr>
                                    </p:animEffect>
                                  </p:childTnLst>
                                </p:cTn>
                              </p:par>
                              <p:par>
                                <p:cTn id="56" presetID="9" presetClass="emph" presetSubtype="0" nodeType="withEffect">
                                  <p:stCondLst>
                                    <p:cond delay="0"/>
                                  </p:stCondLst>
                                  <p:childTnLst>
                                    <p:set>
                                      <p:cBhvr>
                                        <p:cTn id="57" dur="indefinite"/>
                                        <p:tgtEl>
                                          <p:spTgt spid="90"/>
                                        </p:tgtEl>
                                        <p:attrNameLst>
                                          <p:attrName>style.opacity</p:attrName>
                                        </p:attrNameLst>
                                      </p:cBhvr>
                                      <p:to>
                                        <p:strVal val="0.25"/>
                                      </p:to>
                                    </p:set>
                                    <p:animEffect filter="image" prLst="opacity: 0.25">
                                      <p:cBhvr rctx="IE">
                                        <p:cTn id="58" dur="indefinite"/>
                                        <p:tgtEl>
                                          <p:spTgt spid="90"/>
                                        </p:tgtEl>
                                      </p:cBhvr>
                                    </p:animEffect>
                                  </p:childTnLst>
                                </p:cTn>
                              </p:par>
                              <p:par>
                                <p:cTn id="59" presetID="9" presetClass="emph" presetSubtype="0" grpId="0" nodeType="withEffect">
                                  <p:stCondLst>
                                    <p:cond delay="0"/>
                                  </p:stCondLst>
                                  <p:childTnLst>
                                    <p:set>
                                      <p:cBhvr>
                                        <p:cTn id="60" dur="indefinite"/>
                                        <p:tgtEl>
                                          <p:spTgt spid="91"/>
                                        </p:tgtEl>
                                        <p:attrNameLst>
                                          <p:attrName>style.opacity</p:attrName>
                                        </p:attrNameLst>
                                      </p:cBhvr>
                                      <p:to>
                                        <p:strVal val="0.25"/>
                                      </p:to>
                                    </p:set>
                                    <p:animEffect filter="image" prLst="opacity: 0.25">
                                      <p:cBhvr rctx="IE">
                                        <p:cTn id="61" dur="indefinite"/>
                                        <p:tgtEl>
                                          <p:spTgt spid="91"/>
                                        </p:tgtEl>
                                      </p:cBhvr>
                                    </p:animEffect>
                                  </p:childTnLst>
                                </p:cTn>
                              </p:par>
                              <p:par>
                                <p:cTn id="62" presetID="9" presetClass="emph" presetSubtype="0" nodeType="withEffect">
                                  <p:stCondLst>
                                    <p:cond delay="0"/>
                                  </p:stCondLst>
                                  <p:childTnLst>
                                    <p:set>
                                      <p:cBhvr>
                                        <p:cTn id="63" dur="indefinite"/>
                                        <p:tgtEl>
                                          <p:spTgt spid="92"/>
                                        </p:tgtEl>
                                        <p:attrNameLst>
                                          <p:attrName>style.opacity</p:attrName>
                                        </p:attrNameLst>
                                      </p:cBhvr>
                                      <p:to>
                                        <p:strVal val="0.25"/>
                                      </p:to>
                                    </p:set>
                                    <p:animEffect filter="image" prLst="opacity: 0.25">
                                      <p:cBhvr rctx="IE">
                                        <p:cTn id="64" dur="indefinite"/>
                                        <p:tgtEl>
                                          <p:spTgt spid="92"/>
                                        </p:tgtEl>
                                      </p:cBhvr>
                                    </p:animEffect>
                                  </p:childTnLst>
                                </p:cTn>
                              </p:par>
                              <p:par>
                                <p:cTn id="65" presetID="9" presetClass="emph" presetSubtype="0" grpId="0" nodeType="withEffect">
                                  <p:stCondLst>
                                    <p:cond delay="0"/>
                                  </p:stCondLst>
                                  <p:childTnLst>
                                    <p:set>
                                      <p:cBhvr>
                                        <p:cTn id="66" dur="indefinite"/>
                                        <p:tgtEl>
                                          <p:spTgt spid="93"/>
                                        </p:tgtEl>
                                        <p:attrNameLst>
                                          <p:attrName>style.opacity</p:attrName>
                                        </p:attrNameLst>
                                      </p:cBhvr>
                                      <p:to>
                                        <p:strVal val="0.25"/>
                                      </p:to>
                                    </p:set>
                                    <p:animEffect filter="image" prLst="opacity: 0.25">
                                      <p:cBhvr rctx="IE">
                                        <p:cTn id="67" dur="indefinite"/>
                                        <p:tgtEl>
                                          <p:spTgt spid="93"/>
                                        </p:tgtEl>
                                      </p:cBhvr>
                                    </p:animEffect>
                                  </p:childTnLst>
                                </p:cTn>
                              </p:par>
                              <p:par>
                                <p:cTn id="68" presetID="9" presetClass="emph" presetSubtype="0" nodeType="withEffect">
                                  <p:stCondLst>
                                    <p:cond delay="0"/>
                                  </p:stCondLst>
                                  <p:childTnLst>
                                    <p:set>
                                      <p:cBhvr>
                                        <p:cTn id="69" dur="indefinite"/>
                                        <p:tgtEl>
                                          <p:spTgt spid="94"/>
                                        </p:tgtEl>
                                        <p:attrNameLst>
                                          <p:attrName>style.opacity</p:attrName>
                                        </p:attrNameLst>
                                      </p:cBhvr>
                                      <p:to>
                                        <p:strVal val="0.25"/>
                                      </p:to>
                                    </p:set>
                                    <p:animEffect filter="image" prLst="opacity: 0.25">
                                      <p:cBhvr rctx="IE">
                                        <p:cTn id="70" dur="indefinite"/>
                                        <p:tgtEl>
                                          <p:spTgt spid="94"/>
                                        </p:tgtEl>
                                      </p:cBhvr>
                                    </p:animEffect>
                                  </p:childTnLst>
                                </p:cTn>
                              </p:par>
                              <p:par>
                                <p:cTn id="71" presetID="9" presetClass="emph" presetSubtype="0" grpId="0" nodeType="withEffect">
                                  <p:stCondLst>
                                    <p:cond delay="0"/>
                                  </p:stCondLst>
                                  <p:childTnLst>
                                    <p:set>
                                      <p:cBhvr>
                                        <p:cTn id="72" dur="indefinite"/>
                                        <p:tgtEl>
                                          <p:spTgt spid="95"/>
                                        </p:tgtEl>
                                        <p:attrNameLst>
                                          <p:attrName>style.opacity</p:attrName>
                                        </p:attrNameLst>
                                      </p:cBhvr>
                                      <p:to>
                                        <p:strVal val="0.25"/>
                                      </p:to>
                                    </p:set>
                                    <p:animEffect filter="image" prLst="opacity: 0.25">
                                      <p:cBhvr rctx="IE">
                                        <p:cTn id="73" dur="indefinite"/>
                                        <p:tgtEl>
                                          <p:spTgt spid="95"/>
                                        </p:tgtEl>
                                      </p:cBhvr>
                                    </p:animEffect>
                                  </p:childTnLst>
                                </p:cTn>
                              </p:par>
                              <p:par>
                                <p:cTn id="74" presetID="9" presetClass="emph" presetSubtype="0" nodeType="withEffect">
                                  <p:stCondLst>
                                    <p:cond delay="0"/>
                                  </p:stCondLst>
                                  <p:childTnLst>
                                    <p:set>
                                      <p:cBhvr>
                                        <p:cTn id="75" dur="indefinite"/>
                                        <p:tgtEl>
                                          <p:spTgt spid="96"/>
                                        </p:tgtEl>
                                        <p:attrNameLst>
                                          <p:attrName>style.opacity</p:attrName>
                                        </p:attrNameLst>
                                      </p:cBhvr>
                                      <p:to>
                                        <p:strVal val="0.25"/>
                                      </p:to>
                                    </p:set>
                                    <p:animEffect filter="image" prLst="opacity: 0.25">
                                      <p:cBhvr rctx="IE">
                                        <p:cTn id="76" dur="indefinite"/>
                                        <p:tgtEl>
                                          <p:spTgt spid="96"/>
                                        </p:tgtEl>
                                      </p:cBhvr>
                                    </p:animEffect>
                                  </p:childTnLst>
                                </p:cTn>
                              </p:par>
                              <p:par>
                                <p:cTn id="77" presetID="9" presetClass="emph" presetSubtype="0" grpId="0" nodeType="withEffect">
                                  <p:stCondLst>
                                    <p:cond delay="0"/>
                                  </p:stCondLst>
                                  <p:childTnLst>
                                    <p:set>
                                      <p:cBhvr>
                                        <p:cTn id="78" dur="indefinite"/>
                                        <p:tgtEl>
                                          <p:spTgt spid="26"/>
                                        </p:tgtEl>
                                        <p:attrNameLst>
                                          <p:attrName>style.opacity</p:attrName>
                                        </p:attrNameLst>
                                      </p:cBhvr>
                                      <p:to>
                                        <p:strVal val="0.25"/>
                                      </p:to>
                                    </p:set>
                                    <p:animEffect filter="image" prLst="opacity: 0.25">
                                      <p:cBhvr rctx="IE">
                                        <p:cTn id="79" dur="indefinite"/>
                                        <p:tgtEl>
                                          <p:spTgt spid="26"/>
                                        </p:tgtEl>
                                      </p:cBhvr>
                                    </p:animEffect>
                                  </p:childTnLst>
                                </p:cTn>
                              </p:par>
                              <p:par>
                                <p:cTn id="80" presetID="9" presetClass="emph" presetSubtype="0" grpId="1" nodeType="withEffect">
                                  <p:stCondLst>
                                    <p:cond delay="0"/>
                                  </p:stCondLst>
                                  <p:endCondLst>
                                    <p:cond evt="onNext" delay="0">
                                      <p:tgtEl>
                                        <p:sldTgt/>
                                      </p:tgtEl>
                                    </p:cond>
                                  </p:endCondLst>
                                  <p:childTnLst>
                                    <p:set>
                                      <p:cBhvr>
                                        <p:cTn id="81" dur="indefinite"/>
                                        <p:tgtEl>
                                          <p:spTgt spid="53"/>
                                        </p:tgtEl>
                                        <p:attrNameLst>
                                          <p:attrName>style.opacity</p:attrName>
                                        </p:attrNameLst>
                                      </p:cBhvr>
                                      <p:to>
                                        <p:strVal val="1"/>
                                      </p:to>
                                    </p:set>
                                    <p:animEffect filter="image" prLst="opacity: 1">
                                      <p:cBhvr rctx="IE">
                                        <p:cTn id="82" dur="indefinite"/>
                                        <p:tgtEl>
                                          <p:spTgt spid="53"/>
                                        </p:tgtEl>
                                      </p:cBhvr>
                                    </p:animEffect>
                                  </p:childTnLst>
                                </p:cTn>
                              </p:par>
                              <p:par>
                                <p:cTn id="83" presetID="9" presetClass="emph" presetSubtype="0" nodeType="withEffect">
                                  <p:stCondLst>
                                    <p:cond delay="0"/>
                                  </p:stCondLst>
                                  <p:endCondLst>
                                    <p:cond evt="onNext" delay="0">
                                      <p:tgtEl>
                                        <p:sldTgt/>
                                      </p:tgtEl>
                                    </p:cond>
                                  </p:endCondLst>
                                  <p:childTnLst>
                                    <p:set>
                                      <p:cBhvr>
                                        <p:cTn id="84" dur="indefinite"/>
                                        <p:tgtEl>
                                          <p:spTgt spid="55"/>
                                        </p:tgtEl>
                                        <p:attrNameLst>
                                          <p:attrName>style.opacity</p:attrName>
                                        </p:attrNameLst>
                                      </p:cBhvr>
                                      <p:to>
                                        <p:strVal val="1"/>
                                      </p:to>
                                    </p:set>
                                    <p:animEffect filter="image" prLst="opacity: 1">
                                      <p:cBhvr rctx="IE">
                                        <p:cTn id="85" dur="indefinite"/>
                                        <p:tgtEl>
                                          <p:spTgt spid="55"/>
                                        </p:tgtEl>
                                      </p:cBhvr>
                                    </p:animEffect>
                                  </p:childTnLst>
                                </p:cTn>
                              </p:par>
                              <p:par>
                                <p:cTn id="86" presetID="9" presetClass="emph" presetSubtype="0" grpId="1" nodeType="withEffect">
                                  <p:stCondLst>
                                    <p:cond delay="0"/>
                                  </p:stCondLst>
                                  <p:endCondLst>
                                    <p:cond evt="onNext" delay="0">
                                      <p:tgtEl>
                                        <p:sldTgt/>
                                      </p:tgtEl>
                                    </p:cond>
                                  </p:endCondLst>
                                  <p:childTnLst>
                                    <p:set>
                                      <p:cBhvr>
                                        <p:cTn id="87" dur="indefinite"/>
                                        <p:tgtEl>
                                          <p:spTgt spid="57"/>
                                        </p:tgtEl>
                                        <p:attrNameLst>
                                          <p:attrName>style.opacity</p:attrName>
                                        </p:attrNameLst>
                                      </p:cBhvr>
                                      <p:to>
                                        <p:strVal val="1"/>
                                      </p:to>
                                    </p:set>
                                    <p:animEffect filter="image" prLst="opacity: 1">
                                      <p:cBhvr rctx="IE">
                                        <p:cTn id="88" dur="indefinite"/>
                                        <p:tgtEl>
                                          <p:spTgt spid="57"/>
                                        </p:tgtEl>
                                      </p:cBhvr>
                                    </p:animEffect>
                                  </p:childTnLst>
                                </p:cTn>
                              </p:par>
                              <p:par>
                                <p:cTn id="89" presetID="9" presetClass="emph" presetSubtype="0" nodeType="withEffect">
                                  <p:stCondLst>
                                    <p:cond delay="0"/>
                                  </p:stCondLst>
                                  <p:endCondLst>
                                    <p:cond evt="onNext" delay="0">
                                      <p:tgtEl>
                                        <p:sldTgt/>
                                      </p:tgtEl>
                                    </p:cond>
                                  </p:endCondLst>
                                  <p:childTnLst>
                                    <p:set>
                                      <p:cBhvr>
                                        <p:cTn id="90" dur="indefinite"/>
                                        <p:tgtEl>
                                          <p:spTgt spid="76"/>
                                        </p:tgtEl>
                                        <p:attrNameLst>
                                          <p:attrName>style.opacity</p:attrName>
                                        </p:attrNameLst>
                                      </p:cBhvr>
                                      <p:to>
                                        <p:strVal val="1"/>
                                      </p:to>
                                    </p:set>
                                    <p:animEffect filter="image" prLst="opacity: 1">
                                      <p:cBhvr rctx="IE">
                                        <p:cTn id="91" dur="indefinite"/>
                                        <p:tgtEl>
                                          <p:spTgt spid="76"/>
                                        </p:tgtEl>
                                      </p:cBhvr>
                                    </p:animEffect>
                                  </p:childTnLst>
                                </p:cTn>
                              </p:par>
                              <p:par>
                                <p:cTn id="92" presetID="9" presetClass="emph" presetSubtype="0" grpId="1" nodeType="withEffect">
                                  <p:stCondLst>
                                    <p:cond delay="0"/>
                                  </p:stCondLst>
                                  <p:endCondLst>
                                    <p:cond evt="onNext" delay="0">
                                      <p:tgtEl>
                                        <p:sldTgt/>
                                      </p:tgtEl>
                                    </p:cond>
                                  </p:endCondLst>
                                  <p:childTnLst>
                                    <p:set>
                                      <p:cBhvr>
                                        <p:cTn id="93" dur="indefinite"/>
                                        <p:tgtEl>
                                          <p:spTgt spid="77"/>
                                        </p:tgtEl>
                                        <p:attrNameLst>
                                          <p:attrName>style.opacity</p:attrName>
                                        </p:attrNameLst>
                                      </p:cBhvr>
                                      <p:to>
                                        <p:strVal val="1"/>
                                      </p:to>
                                    </p:set>
                                    <p:animEffect filter="image" prLst="opacity: 1">
                                      <p:cBhvr rctx="IE">
                                        <p:cTn id="94" dur="indefinite"/>
                                        <p:tgtEl>
                                          <p:spTgt spid="77"/>
                                        </p:tgtEl>
                                      </p:cBhvr>
                                    </p:animEffect>
                                  </p:childTnLst>
                                </p:cTn>
                              </p:par>
                              <p:par>
                                <p:cTn id="95" presetID="9" presetClass="emph" presetSubtype="0" grpId="1" nodeType="withEffect">
                                  <p:stCondLst>
                                    <p:cond delay="0"/>
                                  </p:stCondLst>
                                  <p:endCondLst>
                                    <p:cond evt="onNext" delay="0">
                                      <p:tgtEl>
                                        <p:sldTgt/>
                                      </p:tgtEl>
                                    </p:cond>
                                  </p:endCondLst>
                                  <p:childTnLst>
                                    <p:set>
                                      <p:cBhvr>
                                        <p:cTn id="96" dur="indefinite"/>
                                        <p:tgtEl>
                                          <p:spTgt spid="52"/>
                                        </p:tgtEl>
                                        <p:attrNameLst>
                                          <p:attrName>style.opacity</p:attrName>
                                        </p:attrNameLst>
                                      </p:cBhvr>
                                      <p:to>
                                        <p:strVal val="1"/>
                                      </p:to>
                                    </p:set>
                                    <p:animEffect filter="image" prLst="opacity: 1">
                                      <p:cBhvr rctx="IE">
                                        <p:cTn id="97" dur="indefinite"/>
                                        <p:tgtEl>
                                          <p:spTgt spid="52"/>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mph" presetSubtype="0" grpId="1" nodeType="clickEffect">
                                  <p:stCondLst>
                                    <p:cond delay="0"/>
                                  </p:stCondLst>
                                  <p:endCondLst>
                                    <p:cond evt="onNext" delay="0">
                                      <p:tgtEl>
                                        <p:sldTgt/>
                                      </p:tgtEl>
                                    </p:cond>
                                  </p:endCondLst>
                                  <p:childTnLst>
                                    <p:set>
                                      <p:cBhvr>
                                        <p:cTn id="101" dur="indefinite"/>
                                        <p:tgtEl>
                                          <p:spTgt spid="911"/>
                                        </p:tgtEl>
                                        <p:attrNameLst>
                                          <p:attrName>style.opacity</p:attrName>
                                        </p:attrNameLst>
                                      </p:cBhvr>
                                      <p:to>
                                        <p:strVal val="1"/>
                                      </p:to>
                                    </p:set>
                                    <p:animEffect filter="image" prLst="opacity: 1">
                                      <p:cBhvr rctx="IE">
                                        <p:cTn id="102" dur="indefinite"/>
                                        <p:tgtEl>
                                          <p:spTgt spid="911"/>
                                        </p:tgtEl>
                                      </p:cBhvr>
                                    </p:animEffect>
                                  </p:childTnLst>
                                </p:cTn>
                              </p:par>
                              <p:par>
                                <p:cTn id="103" presetID="9" presetClass="emph" presetSubtype="0" grpId="1" nodeType="withEffect">
                                  <p:stCondLst>
                                    <p:cond delay="0"/>
                                  </p:stCondLst>
                                  <p:endCondLst>
                                    <p:cond evt="onNext" delay="0">
                                      <p:tgtEl>
                                        <p:sldTgt/>
                                      </p:tgtEl>
                                    </p:cond>
                                  </p:endCondLst>
                                  <p:childTnLst>
                                    <p:set>
                                      <p:cBhvr>
                                        <p:cTn id="104" dur="indefinite"/>
                                        <p:tgtEl>
                                          <p:spTgt spid="914"/>
                                        </p:tgtEl>
                                        <p:attrNameLst>
                                          <p:attrName>style.opacity</p:attrName>
                                        </p:attrNameLst>
                                      </p:cBhvr>
                                      <p:to>
                                        <p:strVal val="1"/>
                                      </p:to>
                                    </p:set>
                                    <p:animEffect filter="image" prLst="opacity: 1">
                                      <p:cBhvr rctx="IE">
                                        <p:cTn id="105" dur="indefinite"/>
                                        <p:tgtEl>
                                          <p:spTgt spid="914"/>
                                        </p:tgtEl>
                                      </p:cBhvr>
                                    </p:animEffect>
                                  </p:childTnLst>
                                </p:cTn>
                              </p:par>
                              <p:par>
                                <p:cTn id="106" presetID="9" presetClass="emph" presetSubtype="0" nodeType="withEffect">
                                  <p:stCondLst>
                                    <p:cond delay="0"/>
                                  </p:stCondLst>
                                  <p:endCondLst>
                                    <p:cond evt="onNext" delay="0">
                                      <p:tgtEl>
                                        <p:sldTgt/>
                                      </p:tgtEl>
                                    </p:cond>
                                  </p:endCondLst>
                                  <p:childTnLst>
                                    <p:set>
                                      <p:cBhvr>
                                        <p:cTn id="107" dur="indefinite"/>
                                        <p:tgtEl>
                                          <p:spTgt spid="84"/>
                                        </p:tgtEl>
                                        <p:attrNameLst>
                                          <p:attrName>style.opacity</p:attrName>
                                        </p:attrNameLst>
                                      </p:cBhvr>
                                      <p:to>
                                        <p:strVal val="1"/>
                                      </p:to>
                                    </p:set>
                                    <p:animEffect filter="image" prLst="opacity: 1">
                                      <p:cBhvr rctx="IE">
                                        <p:cTn id="108" dur="indefinite"/>
                                        <p:tgtEl>
                                          <p:spTgt spid="84"/>
                                        </p:tgtEl>
                                      </p:cBhvr>
                                    </p:animEffect>
                                  </p:childTnLst>
                                </p:cTn>
                              </p:par>
                              <p:par>
                                <p:cTn id="109" presetID="9" presetClass="emph" presetSubtype="0" grpId="1" nodeType="withEffect">
                                  <p:stCondLst>
                                    <p:cond delay="0"/>
                                  </p:stCondLst>
                                  <p:endCondLst>
                                    <p:cond evt="onNext" delay="0">
                                      <p:tgtEl>
                                        <p:sldTgt/>
                                      </p:tgtEl>
                                    </p:cond>
                                  </p:endCondLst>
                                  <p:childTnLst>
                                    <p:set>
                                      <p:cBhvr>
                                        <p:cTn id="110" dur="indefinite"/>
                                        <p:tgtEl>
                                          <p:spTgt spid="85"/>
                                        </p:tgtEl>
                                        <p:attrNameLst>
                                          <p:attrName>style.opacity</p:attrName>
                                        </p:attrNameLst>
                                      </p:cBhvr>
                                      <p:to>
                                        <p:strVal val="1"/>
                                      </p:to>
                                    </p:set>
                                    <p:animEffect filter="image" prLst="opacity: 1">
                                      <p:cBhvr rctx="IE">
                                        <p:cTn id="111" dur="indefinite"/>
                                        <p:tgtEl>
                                          <p:spTgt spid="85"/>
                                        </p:tgtEl>
                                      </p:cBhvr>
                                    </p:animEffect>
                                  </p:childTnLst>
                                </p:cTn>
                              </p:par>
                              <p:par>
                                <p:cTn id="112" presetID="9" presetClass="emph" presetSubtype="0" nodeType="withEffect">
                                  <p:stCondLst>
                                    <p:cond delay="0"/>
                                  </p:stCondLst>
                                  <p:endCondLst>
                                    <p:cond evt="onNext" delay="0">
                                      <p:tgtEl>
                                        <p:sldTgt/>
                                      </p:tgtEl>
                                    </p:cond>
                                  </p:endCondLst>
                                  <p:childTnLst>
                                    <p:set>
                                      <p:cBhvr>
                                        <p:cTn id="113" dur="indefinite"/>
                                        <p:tgtEl>
                                          <p:spTgt spid="88"/>
                                        </p:tgtEl>
                                        <p:attrNameLst>
                                          <p:attrName>style.opacity</p:attrName>
                                        </p:attrNameLst>
                                      </p:cBhvr>
                                      <p:to>
                                        <p:strVal val="1"/>
                                      </p:to>
                                    </p:set>
                                    <p:animEffect filter="image" prLst="opacity: 1">
                                      <p:cBhvr rctx="IE">
                                        <p:cTn id="114" dur="indefinite"/>
                                        <p:tgtEl>
                                          <p:spTgt spid="88"/>
                                        </p:tgtEl>
                                      </p:cBhvr>
                                    </p:animEffect>
                                  </p:childTnLst>
                                </p:cTn>
                              </p:par>
                              <p:par>
                                <p:cTn id="115" presetID="9" presetClass="emph" presetSubtype="0" grpId="1" nodeType="withEffect">
                                  <p:stCondLst>
                                    <p:cond delay="0"/>
                                  </p:stCondLst>
                                  <p:endCondLst>
                                    <p:cond evt="onNext" delay="0">
                                      <p:tgtEl>
                                        <p:sldTgt/>
                                      </p:tgtEl>
                                    </p:cond>
                                  </p:endCondLst>
                                  <p:childTnLst>
                                    <p:set>
                                      <p:cBhvr>
                                        <p:cTn id="116" dur="indefinite"/>
                                        <p:tgtEl>
                                          <p:spTgt spid="89"/>
                                        </p:tgtEl>
                                        <p:attrNameLst>
                                          <p:attrName>style.opacity</p:attrName>
                                        </p:attrNameLst>
                                      </p:cBhvr>
                                      <p:to>
                                        <p:strVal val="1"/>
                                      </p:to>
                                    </p:set>
                                    <p:animEffect filter="image" prLst="opacity: 1">
                                      <p:cBhvr rctx="IE">
                                        <p:cTn id="117" dur="indefinite"/>
                                        <p:tgtEl>
                                          <p:spTgt spid="89"/>
                                        </p:tgtEl>
                                      </p:cBhvr>
                                    </p:animEffect>
                                  </p:childTnLst>
                                </p:cTn>
                              </p:par>
                            </p:childTnLst>
                          </p:cTn>
                        </p:par>
                      </p:childTnLst>
                    </p:cTn>
                  </p:par>
                  <p:par>
                    <p:cTn id="118" fill="hold">
                      <p:stCondLst>
                        <p:cond delay="indefinite"/>
                      </p:stCondLst>
                      <p:childTnLst>
                        <p:par>
                          <p:cTn id="119" fill="hold">
                            <p:stCondLst>
                              <p:cond delay="0"/>
                            </p:stCondLst>
                            <p:childTnLst>
                              <p:par>
                                <p:cTn id="120" presetID="9" presetClass="emph" presetSubtype="0" grpId="1" nodeType="clickEffect">
                                  <p:stCondLst>
                                    <p:cond delay="0"/>
                                  </p:stCondLst>
                                  <p:endCondLst>
                                    <p:cond evt="onNext" delay="0">
                                      <p:tgtEl>
                                        <p:sldTgt/>
                                      </p:tgtEl>
                                    </p:cond>
                                  </p:endCondLst>
                                  <p:childTnLst>
                                    <p:set>
                                      <p:cBhvr>
                                        <p:cTn id="121" dur="indefinite"/>
                                        <p:tgtEl>
                                          <p:spTgt spid="915"/>
                                        </p:tgtEl>
                                        <p:attrNameLst>
                                          <p:attrName>style.opacity</p:attrName>
                                        </p:attrNameLst>
                                      </p:cBhvr>
                                      <p:to>
                                        <p:strVal val="1"/>
                                      </p:to>
                                    </p:set>
                                    <p:animEffect filter="image" prLst="opacity: 1">
                                      <p:cBhvr rctx="IE">
                                        <p:cTn id="122" dur="indefinite"/>
                                        <p:tgtEl>
                                          <p:spTgt spid="915"/>
                                        </p:tgtEl>
                                      </p:cBhvr>
                                    </p:animEffect>
                                  </p:childTnLst>
                                </p:cTn>
                              </p:par>
                              <p:par>
                                <p:cTn id="123" presetID="9" presetClass="emph" presetSubtype="0" grpId="1" nodeType="withEffect">
                                  <p:stCondLst>
                                    <p:cond delay="0"/>
                                  </p:stCondLst>
                                  <p:endCondLst>
                                    <p:cond evt="onNext" delay="0">
                                      <p:tgtEl>
                                        <p:sldTgt/>
                                      </p:tgtEl>
                                    </p:cond>
                                  </p:endCondLst>
                                  <p:childTnLst>
                                    <p:set>
                                      <p:cBhvr>
                                        <p:cTn id="124" dur="indefinite"/>
                                        <p:tgtEl>
                                          <p:spTgt spid="60"/>
                                        </p:tgtEl>
                                        <p:attrNameLst>
                                          <p:attrName>style.opacity</p:attrName>
                                        </p:attrNameLst>
                                      </p:cBhvr>
                                      <p:to>
                                        <p:strVal val="1"/>
                                      </p:to>
                                    </p:set>
                                    <p:animEffect filter="image" prLst="opacity: 1">
                                      <p:cBhvr rctx="IE">
                                        <p:cTn id="125" dur="indefinite"/>
                                        <p:tgtEl>
                                          <p:spTgt spid="60"/>
                                        </p:tgtEl>
                                      </p:cBhvr>
                                    </p:animEffect>
                                  </p:childTnLst>
                                </p:cTn>
                              </p:par>
                              <p:par>
                                <p:cTn id="126" presetID="9" presetClass="emph" presetSubtype="0" grpId="1" nodeType="withEffect">
                                  <p:stCondLst>
                                    <p:cond delay="0"/>
                                  </p:stCondLst>
                                  <p:endCondLst>
                                    <p:cond evt="onNext" delay="0">
                                      <p:tgtEl>
                                        <p:sldTgt/>
                                      </p:tgtEl>
                                    </p:cond>
                                  </p:endCondLst>
                                  <p:childTnLst>
                                    <p:set>
                                      <p:cBhvr>
                                        <p:cTn id="127" dur="indefinite"/>
                                        <p:tgtEl>
                                          <p:spTgt spid="61"/>
                                        </p:tgtEl>
                                        <p:attrNameLst>
                                          <p:attrName>style.opacity</p:attrName>
                                        </p:attrNameLst>
                                      </p:cBhvr>
                                      <p:to>
                                        <p:strVal val="1"/>
                                      </p:to>
                                    </p:set>
                                    <p:animEffect filter="image" prLst="opacity: 1">
                                      <p:cBhvr rctx="IE">
                                        <p:cTn id="128" dur="indefinite"/>
                                        <p:tgtEl>
                                          <p:spTgt spid="61"/>
                                        </p:tgtEl>
                                      </p:cBhvr>
                                    </p:animEffect>
                                  </p:childTnLst>
                                </p:cTn>
                              </p:par>
                              <p:par>
                                <p:cTn id="129" presetID="9" presetClass="emph" presetSubtype="0" nodeType="withEffect">
                                  <p:stCondLst>
                                    <p:cond delay="0"/>
                                  </p:stCondLst>
                                  <p:endCondLst>
                                    <p:cond evt="onNext" delay="0">
                                      <p:tgtEl>
                                        <p:sldTgt/>
                                      </p:tgtEl>
                                    </p:cond>
                                  </p:endCondLst>
                                  <p:childTnLst>
                                    <p:set>
                                      <p:cBhvr>
                                        <p:cTn id="130" dur="indefinite"/>
                                        <p:tgtEl>
                                          <p:spTgt spid="90"/>
                                        </p:tgtEl>
                                        <p:attrNameLst>
                                          <p:attrName>style.opacity</p:attrName>
                                        </p:attrNameLst>
                                      </p:cBhvr>
                                      <p:to>
                                        <p:strVal val="1"/>
                                      </p:to>
                                    </p:set>
                                    <p:animEffect filter="image" prLst="opacity: 1">
                                      <p:cBhvr rctx="IE">
                                        <p:cTn id="131" dur="indefinite"/>
                                        <p:tgtEl>
                                          <p:spTgt spid="90"/>
                                        </p:tgtEl>
                                      </p:cBhvr>
                                    </p:animEffect>
                                  </p:childTnLst>
                                </p:cTn>
                              </p:par>
                              <p:par>
                                <p:cTn id="132" presetID="9" presetClass="emph" presetSubtype="0" grpId="1" nodeType="withEffect">
                                  <p:stCondLst>
                                    <p:cond delay="0"/>
                                  </p:stCondLst>
                                  <p:endCondLst>
                                    <p:cond evt="onNext" delay="0">
                                      <p:tgtEl>
                                        <p:sldTgt/>
                                      </p:tgtEl>
                                    </p:cond>
                                  </p:endCondLst>
                                  <p:childTnLst>
                                    <p:set>
                                      <p:cBhvr>
                                        <p:cTn id="133" dur="indefinite"/>
                                        <p:tgtEl>
                                          <p:spTgt spid="91"/>
                                        </p:tgtEl>
                                        <p:attrNameLst>
                                          <p:attrName>style.opacity</p:attrName>
                                        </p:attrNameLst>
                                      </p:cBhvr>
                                      <p:to>
                                        <p:strVal val="1"/>
                                      </p:to>
                                    </p:set>
                                    <p:animEffect filter="image" prLst="opacity: 1">
                                      <p:cBhvr rctx="IE">
                                        <p:cTn id="134" dur="indefinite"/>
                                        <p:tgtEl>
                                          <p:spTgt spid="91"/>
                                        </p:tgtEl>
                                      </p:cBhvr>
                                    </p:animEffect>
                                  </p:childTnLst>
                                </p:cTn>
                              </p:par>
                              <p:par>
                                <p:cTn id="135" presetID="9" presetClass="emph" presetSubtype="0" nodeType="withEffect">
                                  <p:stCondLst>
                                    <p:cond delay="0"/>
                                  </p:stCondLst>
                                  <p:endCondLst>
                                    <p:cond evt="onNext" delay="0">
                                      <p:tgtEl>
                                        <p:sldTgt/>
                                      </p:tgtEl>
                                    </p:cond>
                                  </p:endCondLst>
                                  <p:childTnLst>
                                    <p:set>
                                      <p:cBhvr>
                                        <p:cTn id="136" dur="indefinite"/>
                                        <p:tgtEl>
                                          <p:spTgt spid="92"/>
                                        </p:tgtEl>
                                        <p:attrNameLst>
                                          <p:attrName>style.opacity</p:attrName>
                                        </p:attrNameLst>
                                      </p:cBhvr>
                                      <p:to>
                                        <p:strVal val="1"/>
                                      </p:to>
                                    </p:set>
                                    <p:animEffect filter="image" prLst="opacity: 1">
                                      <p:cBhvr rctx="IE">
                                        <p:cTn id="137" dur="indefinite"/>
                                        <p:tgtEl>
                                          <p:spTgt spid="92"/>
                                        </p:tgtEl>
                                      </p:cBhvr>
                                    </p:animEffect>
                                  </p:childTnLst>
                                </p:cTn>
                              </p:par>
                              <p:par>
                                <p:cTn id="138" presetID="9" presetClass="emph" presetSubtype="0" grpId="1" nodeType="withEffect">
                                  <p:stCondLst>
                                    <p:cond delay="0"/>
                                  </p:stCondLst>
                                  <p:endCondLst>
                                    <p:cond evt="onNext" delay="0">
                                      <p:tgtEl>
                                        <p:sldTgt/>
                                      </p:tgtEl>
                                    </p:cond>
                                  </p:endCondLst>
                                  <p:childTnLst>
                                    <p:set>
                                      <p:cBhvr>
                                        <p:cTn id="139" dur="indefinite"/>
                                        <p:tgtEl>
                                          <p:spTgt spid="93"/>
                                        </p:tgtEl>
                                        <p:attrNameLst>
                                          <p:attrName>style.opacity</p:attrName>
                                        </p:attrNameLst>
                                      </p:cBhvr>
                                      <p:to>
                                        <p:strVal val="1"/>
                                      </p:to>
                                    </p:set>
                                    <p:animEffect filter="image" prLst="opacity: 1">
                                      <p:cBhvr rctx="IE">
                                        <p:cTn id="140" dur="indefinite"/>
                                        <p:tgtEl>
                                          <p:spTgt spid="93"/>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mph" presetSubtype="0" grpId="1" nodeType="clickEffect">
                                  <p:stCondLst>
                                    <p:cond delay="0"/>
                                  </p:stCondLst>
                                  <p:endCondLst>
                                    <p:cond evt="onNext" delay="0">
                                      <p:tgtEl>
                                        <p:sldTgt/>
                                      </p:tgtEl>
                                    </p:cond>
                                  </p:endCondLst>
                                  <p:childTnLst>
                                    <p:set>
                                      <p:cBhvr>
                                        <p:cTn id="144" dur="indefinite"/>
                                        <p:tgtEl>
                                          <p:spTgt spid="69"/>
                                        </p:tgtEl>
                                        <p:attrNameLst>
                                          <p:attrName>style.opacity</p:attrName>
                                        </p:attrNameLst>
                                      </p:cBhvr>
                                      <p:to>
                                        <p:strVal val="1"/>
                                      </p:to>
                                    </p:set>
                                    <p:animEffect filter="image" prLst="opacity: 1">
                                      <p:cBhvr rctx="IE">
                                        <p:cTn id="145" dur="indefinite"/>
                                        <p:tgtEl>
                                          <p:spTgt spid="69"/>
                                        </p:tgtEl>
                                      </p:cBhvr>
                                    </p:animEffect>
                                  </p:childTnLst>
                                </p:cTn>
                              </p:par>
                              <p:par>
                                <p:cTn id="146" presetID="9" presetClass="emph" presetSubtype="0" nodeType="withEffect">
                                  <p:stCondLst>
                                    <p:cond delay="0"/>
                                  </p:stCondLst>
                                  <p:endCondLst>
                                    <p:cond evt="onNext" delay="0">
                                      <p:tgtEl>
                                        <p:sldTgt/>
                                      </p:tgtEl>
                                    </p:cond>
                                  </p:endCondLst>
                                  <p:childTnLst>
                                    <p:set>
                                      <p:cBhvr>
                                        <p:cTn id="147" dur="indefinite"/>
                                        <p:tgtEl>
                                          <p:spTgt spid="94"/>
                                        </p:tgtEl>
                                        <p:attrNameLst>
                                          <p:attrName>style.opacity</p:attrName>
                                        </p:attrNameLst>
                                      </p:cBhvr>
                                      <p:to>
                                        <p:strVal val="1"/>
                                      </p:to>
                                    </p:set>
                                    <p:animEffect filter="image" prLst="opacity: 1">
                                      <p:cBhvr rctx="IE">
                                        <p:cTn id="148" dur="indefinite"/>
                                        <p:tgtEl>
                                          <p:spTgt spid="94"/>
                                        </p:tgtEl>
                                      </p:cBhvr>
                                    </p:animEffect>
                                  </p:childTnLst>
                                </p:cTn>
                              </p:par>
                              <p:par>
                                <p:cTn id="149" presetID="9" presetClass="emph" presetSubtype="0" grpId="1" nodeType="withEffect">
                                  <p:stCondLst>
                                    <p:cond delay="0"/>
                                  </p:stCondLst>
                                  <p:endCondLst>
                                    <p:cond evt="onNext" delay="0">
                                      <p:tgtEl>
                                        <p:sldTgt/>
                                      </p:tgtEl>
                                    </p:cond>
                                  </p:endCondLst>
                                  <p:childTnLst>
                                    <p:set>
                                      <p:cBhvr>
                                        <p:cTn id="150" dur="indefinite"/>
                                        <p:tgtEl>
                                          <p:spTgt spid="95"/>
                                        </p:tgtEl>
                                        <p:attrNameLst>
                                          <p:attrName>style.opacity</p:attrName>
                                        </p:attrNameLst>
                                      </p:cBhvr>
                                      <p:to>
                                        <p:strVal val="1"/>
                                      </p:to>
                                    </p:set>
                                    <p:animEffect filter="image" prLst="opacity: 1">
                                      <p:cBhvr rctx="IE">
                                        <p:cTn id="151" dur="indefinite"/>
                                        <p:tgtEl>
                                          <p:spTgt spid="95"/>
                                        </p:tgtEl>
                                      </p:cBhvr>
                                    </p:animEffect>
                                  </p:childTnLst>
                                </p:cTn>
                              </p:par>
                              <p:par>
                                <p:cTn id="152" presetID="9" presetClass="emph" presetSubtype="0" nodeType="withEffect">
                                  <p:stCondLst>
                                    <p:cond delay="0"/>
                                  </p:stCondLst>
                                  <p:endCondLst>
                                    <p:cond evt="onNext" delay="0">
                                      <p:tgtEl>
                                        <p:sldTgt/>
                                      </p:tgtEl>
                                    </p:cond>
                                  </p:endCondLst>
                                  <p:childTnLst>
                                    <p:set>
                                      <p:cBhvr>
                                        <p:cTn id="153" dur="indefinite"/>
                                        <p:tgtEl>
                                          <p:spTgt spid="96"/>
                                        </p:tgtEl>
                                        <p:attrNameLst>
                                          <p:attrName>style.opacity</p:attrName>
                                        </p:attrNameLst>
                                      </p:cBhvr>
                                      <p:to>
                                        <p:strVal val="1"/>
                                      </p:to>
                                    </p:set>
                                    <p:animEffect filter="image" prLst="opacity: 1">
                                      <p:cBhvr rctx="IE">
                                        <p:cTn id="154" dur="indefinite"/>
                                        <p:tgtEl>
                                          <p:spTgt spid="96"/>
                                        </p:tgtEl>
                                      </p:cBhvr>
                                    </p:animEffect>
                                  </p:childTnLst>
                                </p:cTn>
                              </p:par>
                              <p:par>
                                <p:cTn id="155" presetID="9" presetClass="emph" presetSubtype="0" grpId="1" nodeType="withEffect">
                                  <p:stCondLst>
                                    <p:cond delay="0"/>
                                  </p:stCondLst>
                                  <p:endCondLst>
                                    <p:cond evt="onNext" delay="0">
                                      <p:tgtEl>
                                        <p:sldTgt/>
                                      </p:tgtEl>
                                    </p:cond>
                                  </p:endCondLst>
                                  <p:childTnLst>
                                    <p:set>
                                      <p:cBhvr>
                                        <p:cTn id="156" dur="indefinite"/>
                                        <p:tgtEl>
                                          <p:spTgt spid="26"/>
                                        </p:tgtEl>
                                        <p:attrNameLst>
                                          <p:attrName>style.opacity</p:attrName>
                                        </p:attrNameLst>
                                      </p:cBhvr>
                                      <p:to>
                                        <p:strVal val="1"/>
                                      </p:to>
                                    </p:set>
                                    <p:animEffect filter="image" prLst="opacity: 1">
                                      <p:cBhvr rctx="IE">
                                        <p:cTn id="157" dur="indefinite"/>
                                        <p:tgtEl>
                                          <p:spTgt spid="26"/>
                                        </p:tgtEl>
                                      </p:cBhvr>
                                    </p:animEffect>
                                  </p:childTnLst>
                                </p:cTn>
                              </p:par>
                              <p:par>
                                <p:cTn id="158" presetID="9" presetClass="emph" presetSubtype="0" grpId="1" nodeType="withEffect">
                                  <p:stCondLst>
                                    <p:cond delay="0"/>
                                  </p:stCondLst>
                                  <p:endCondLst>
                                    <p:cond evt="onNext" delay="0">
                                      <p:tgtEl>
                                        <p:sldTgt/>
                                      </p:tgtEl>
                                    </p:cond>
                                  </p:endCondLst>
                                  <p:childTnLst>
                                    <p:set>
                                      <p:cBhvr>
                                        <p:cTn id="159" dur="indefinite"/>
                                        <p:tgtEl>
                                          <p:spTgt spid="68"/>
                                        </p:tgtEl>
                                        <p:attrNameLst>
                                          <p:attrName>style.opacity</p:attrName>
                                        </p:attrNameLst>
                                      </p:cBhvr>
                                      <p:to>
                                        <p:strVal val="1"/>
                                      </p:to>
                                    </p:set>
                                    <p:animEffect filter="image" prLst="opacity: 1">
                                      <p:cBhvr rctx="IE">
                                        <p:cTn id="160" dur="indefinite"/>
                                        <p:tgtEl>
                                          <p:spTgt spid="68"/>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mph" presetSubtype="0" grpId="2" nodeType="clickEffect">
                                  <p:stCondLst>
                                    <p:cond delay="0"/>
                                  </p:stCondLst>
                                  <p:childTnLst>
                                    <p:set>
                                      <p:cBhvr>
                                        <p:cTn id="164" dur="indefinite"/>
                                        <p:tgtEl>
                                          <p:spTgt spid="911"/>
                                        </p:tgtEl>
                                        <p:attrNameLst>
                                          <p:attrName>style.opacity</p:attrName>
                                        </p:attrNameLst>
                                      </p:cBhvr>
                                      <p:to>
                                        <p:strVal val="1"/>
                                      </p:to>
                                    </p:set>
                                    <p:animEffect filter="image" prLst="opacity: 1">
                                      <p:cBhvr rctx="IE">
                                        <p:cTn id="165" dur="indefinite"/>
                                        <p:tgtEl>
                                          <p:spTgt spid="911"/>
                                        </p:tgtEl>
                                      </p:cBhvr>
                                    </p:animEffect>
                                  </p:childTnLst>
                                </p:cTn>
                              </p:par>
                              <p:par>
                                <p:cTn id="166" presetID="9" presetClass="emph" presetSubtype="0" grpId="2" nodeType="withEffect">
                                  <p:stCondLst>
                                    <p:cond delay="0"/>
                                  </p:stCondLst>
                                  <p:childTnLst>
                                    <p:set>
                                      <p:cBhvr>
                                        <p:cTn id="167" dur="indefinite"/>
                                        <p:tgtEl>
                                          <p:spTgt spid="914"/>
                                        </p:tgtEl>
                                        <p:attrNameLst>
                                          <p:attrName>style.opacity</p:attrName>
                                        </p:attrNameLst>
                                      </p:cBhvr>
                                      <p:to>
                                        <p:strVal val="1"/>
                                      </p:to>
                                    </p:set>
                                    <p:animEffect filter="image" prLst="opacity: 1">
                                      <p:cBhvr rctx="IE">
                                        <p:cTn id="168" dur="indefinite"/>
                                        <p:tgtEl>
                                          <p:spTgt spid="914"/>
                                        </p:tgtEl>
                                      </p:cBhvr>
                                    </p:animEffect>
                                  </p:childTnLst>
                                </p:cTn>
                              </p:par>
                              <p:par>
                                <p:cTn id="169" presetID="9" presetClass="emph" presetSubtype="0" grpId="2" nodeType="withEffect">
                                  <p:stCondLst>
                                    <p:cond delay="0"/>
                                  </p:stCondLst>
                                  <p:childTnLst>
                                    <p:set>
                                      <p:cBhvr>
                                        <p:cTn id="170" dur="indefinite"/>
                                        <p:tgtEl>
                                          <p:spTgt spid="915"/>
                                        </p:tgtEl>
                                        <p:attrNameLst>
                                          <p:attrName>style.opacity</p:attrName>
                                        </p:attrNameLst>
                                      </p:cBhvr>
                                      <p:to>
                                        <p:strVal val="1"/>
                                      </p:to>
                                    </p:set>
                                    <p:animEffect filter="image" prLst="opacity: 1">
                                      <p:cBhvr rctx="IE">
                                        <p:cTn id="171" dur="indefinite"/>
                                        <p:tgtEl>
                                          <p:spTgt spid="915"/>
                                        </p:tgtEl>
                                      </p:cBhvr>
                                    </p:animEffect>
                                  </p:childTnLst>
                                </p:cTn>
                              </p:par>
                              <p:par>
                                <p:cTn id="172" presetID="9" presetClass="emph" presetSubtype="0" grpId="2" nodeType="withEffect">
                                  <p:stCondLst>
                                    <p:cond delay="0"/>
                                  </p:stCondLst>
                                  <p:childTnLst>
                                    <p:set>
                                      <p:cBhvr>
                                        <p:cTn id="173" dur="indefinite"/>
                                        <p:tgtEl>
                                          <p:spTgt spid="52"/>
                                        </p:tgtEl>
                                        <p:attrNameLst>
                                          <p:attrName>style.opacity</p:attrName>
                                        </p:attrNameLst>
                                      </p:cBhvr>
                                      <p:to>
                                        <p:strVal val="1"/>
                                      </p:to>
                                    </p:set>
                                    <p:animEffect filter="image" prLst="opacity: 1">
                                      <p:cBhvr rctx="IE">
                                        <p:cTn id="174" dur="indefinite"/>
                                        <p:tgtEl>
                                          <p:spTgt spid="52"/>
                                        </p:tgtEl>
                                      </p:cBhvr>
                                    </p:animEffect>
                                  </p:childTnLst>
                                </p:cTn>
                              </p:par>
                              <p:par>
                                <p:cTn id="175" presetID="9" presetClass="emph" presetSubtype="0" grpId="2" nodeType="withEffect">
                                  <p:stCondLst>
                                    <p:cond delay="0"/>
                                  </p:stCondLst>
                                  <p:childTnLst>
                                    <p:set>
                                      <p:cBhvr>
                                        <p:cTn id="176" dur="indefinite"/>
                                        <p:tgtEl>
                                          <p:spTgt spid="53"/>
                                        </p:tgtEl>
                                        <p:attrNameLst>
                                          <p:attrName>style.opacity</p:attrName>
                                        </p:attrNameLst>
                                      </p:cBhvr>
                                      <p:to>
                                        <p:strVal val="1"/>
                                      </p:to>
                                    </p:set>
                                    <p:animEffect filter="image" prLst="opacity: 1">
                                      <p:cBhvr rctx="IE">
                                        <p:cTn id="177" dur="indefinite"/>
                                        <p:tgtEl>
                                          <p:spTgt spid="53"/>
                                        </p:tgtEl>
                                      </p:cBhvr>
                                    </p:animEffect>
                                  </p:childTnLst>
                                </p:cTn>
                              </p:par>
                              <p:par>
                                <p:cTn id="178" presetID="9" presetClass="emph" presetSubtype="0" nodeType="withEffect">
                                  <p:stCondLst>
                                    <p:cond delay="0"/>
                                  </p:stCondLst>
                                  <p:childTnLst>
                                    <p:set>
                                      <p:cBhvr>
                                        <p:cTn id="179" dur="indefinite"/>
                                        <p:tgtEl>
                                          <p:spTgt spid="55"/>
                                        </p:tgtEl>
                                        <p:attrNameLst>
                                          <p:attrName>style.opacity</p:attrName>
                                        </p:attrNameLst>
                                      </p:cBhvr>
                                      <p:to>
                                        <p:strVal val="1"/>
                                      </p:to>
                                    </p:set>
                                    <p:animEffect filter="image" prLst="opacity: 1">
                                      <p:cBhvr rctx="IE">
                                        <p:cTn id="180" dur="indefinite"/>
                                        <p:tgtEl>
                                          <p:spTgt spid="55"/>
                                        </p:tgtEl>
                                      </p:cBhvr>
                                    </p:animEffect>
                                  </p:childTnLst>
                                </p:cTn>
                              </p:par>
                              <p:par>
                                <p:cTn id="181" presetID="9" presetClass="emph" presetSubtype="0" grpId="2" nodeType="withEffect">
                                  <p:stCondLst>
                                    <p:cond delay="0"/>
                                  </p:stCondLst>
                                  <p:childTnLst>
                                    <p:set>
                                      <p:cBhvr>
                                        <p:cTn id="182" dur="indefinite"/>
                                        <p:tgtEl>
                                          <p:spTgt spid="57"/>
                                        </p:tgtEl>
                                        <p:attrNameLst>
                                          <p:attrName>style.opacity</p:attrName>
                                        </p:attrNameLst>
                                      </p:cBhvr>
                                      <p:to>
                                        <p:strVal val="1"/>
                                      </p:to>
                                    </p:set>
                                    <p:animEffect filter="image" prLst="opacity: 1">
                                      <p:cBhvr rctx="IE">
                                        <p:cTn id="183" dur="indefinite"/>
                                        <p:tgtEl>
                                          <p:spTgt spid="57"/>
                                        </p:tgtEl>
                                      </p:cBhvr>
                                    </p:animEffect>
                                  </p:childTnLst>
                                </p:cTn>
                              </p:par>
                              <p:par>
                                <p:cTn id="184" presetID="9" presetClass="emph" presetSubtype="0" grpId="2" nodeType="withEffect">
                                  <p:stCondLst>
                                    <p:cond delay="0"/>
                                  </p:stCondLst>
                                  <p:childTnLst>
                                    <p:set>
                                      <p:cBhvr>
                                        <p:cTn id="185" dur="indefinite"/>
                                        <p:tgtEl>
                                          <p:spTgt spid="60"/>
                                        </p:tgtEl>
                                        <p:attrNameLst>
                                          <p:attrName>style.opacity</p:attrName>
                                        </p:attrNameLst>
                                      </p:cBhvr>
                                      <p:to>
                                        <p:strVal val="1"/>
                                      </p:to>
                                    </p:set>
                                    <p:animEffect filter="image" prLst="opacity: 1">
                                      <p:cBhvr rctx="IE">
                                        <p:cTn id="186" dur="indefinite"/>
                                        <p:tgtEl>
                                          <p:spTgt spid="60"/>
                                        </p:tgtEl>
                                      </p:cBhvr>
                                    </p:animEffect>
                                  </p:childTnLst>
                                </p:cTn>
                              </p:par>
                              <p:par>
                                <p:cTn id="187" presetID="9" presetClass="emph" presetSubtype="0" grpId="2" nodeType="withEffect">
                                  <p:stCondLst>
                                    <p:cond delay="0"/>
                                  </p:stCondLst>
                                  <p:childTnLst>
                                    <p:set>
                                      <p:cBhvr>
                                        <p:cTn id="188" dur="indefinite"/>
                                        <p:tgtEl>
                                          <p:spTgt spid="61"/>
                                        </p:tgtEl>
                                        <p:attrNameLst>
                                          <p:attrName>style.opacity</p:attrName>
                                        </p:attrNameLst>
                                      </p:cBhvr>
                                      <p:to>
                                        <p:strVal val="1"/>
                                      </p:to>
                                    </p:set>
                                    <p:animEffect filter="image" prLst="opacity: 1">
                                      <p:cBhvr rctx="IE">
                                        <p:cTn id="189" dur="indefinite"/>
                                        <p:tgtEl>
                                          <p:spTgt spid="61"/>
                                        </p:tgtEl>
                                      </p:cBhvr>
                                    </p:animEffect>
                                  </p:childTnLst>
                                </p:cTn>
                              </p:par>
                              <p:par>
                                <p:cTn id="190" presetID="9" presetClass="emph" presetSubtype="0" grpId="2" nodeType="withEffect">
                                  <p:stCondLst>
                                    <p:cond delay="0"/>
                                  </p:stCondLst>
                                  <p:childTnLst>
                                    <p:set>
                                      <p:cBhvr>
                                        <p:cTn id="191" dur="indefinite"/>
                                        <p:tgtEl>
                                          <p:spTgt spid="68"/>
                                        </p:tgtEl>
                                        <p:attrNameLst>
                                          <p:attrName>style.opacity</p:attrName>
                                        </p:attrNameLst>
                                      </p:cBhvr>
                                      <p:to>
                                        <p:strVal val="1"/>
                                      </p:to>
                                    </p:set>
                                    <p:animEffect filter="image" prLst="opacity: 1">
                                      <p:cBhvr rctx="IE">
                                        <p:cTn id="192" dur="indefinite"/>
                                        <p:tgtEl>
                                          <p:spTgt spid="68"/>
                                        </p:tgtEl>
                                      </p:cBhvr>
                                    </p:animEffect>
                                  </p:childTnLst>
                                </p:cTn>
                              </p:par>
                              <p:par>
                                <p:cTn id="193" presetID="9" presetClass="emph" presetSubtype="0" grpId="2" nodeType="withEffect">
                                  <p:stCondLst>
                                    <p:cond delay="0"/>
                                  </p:stCondLst>
                                  <p:childTnLst>
                                    <p:set>
                                      <p:cBhvr>
                                        <p:cTn id="194" dur="indefinite"/>
                                        <p:tgtEl>
                                          <p:spTgt spid="69"/>
                                        </p:tgtEl>
                                        <p:attrNameLst>
                                          <p:attrName>style.opacity</p:attrName>
                                        </p:attrNameLst>
                                      </p:cBhvr>
                                      <p:to>
                                        <p:strVal val="1"/>
                                      </p:to>
                                    </p:set>
                                    <p:animEffect filter="image" prLst="opacity: 1">
                                      <p:cBhvr rctx="IE">
                                        <p:cTn id="195" dur="indefinite"/>
                                        <p:tgtEl>
                                          <p:spTgt spid="69"/>
                                        </p:tgtEl>
                                      </p:cBhvr>
                                    </p:animEffect>
                                  </p:childTnLst>
                                </p:cTn>
                              </p:par>
                              <p:par>
                                <p:cTn id="196" presetID="9" presetClass="emph" presetSubtype="0" nodeType="withEffect">
                                  <p:stCondLst>
                                    <p:cond delay="0"/>
                                  </p:stCondLst>
                                  <p:childTnLst>
                                    <p:set>
                                      <p:cBhvr>
                                        <p:cTn id="197" dur="indefinite"/>
                                        <p:tgtEl>
                                          <p:spTgt spid="76"/>
                                        </p:tgtEl>
                                        <p:attrNameLst>
                                          <p:attrName>style.opacity</p:attrName>
                                        </p:attrNameLst>
                                      </p:cBhvr>
                                      <p:to>
                                        <p:strVal val="1"/>
                                      </p:to>
                                    </p:set>
                                    <p:animEffect filter="image" prLst="opacity: 1">
                                      <p:cBhvr rctx="IE">
                                        <p:cTn id="198" dur="indefinite"/>
                                        <p:tgtEl>
                                          <p:spTgt spid="76"/>
                                        </p:tgtEl>
                                      </p:cBhvr>
                                    </p:animEffect>
                                  </p:childTnLst>
                                </p:cTn>
                              </p:par>
                              <p:par>
                                <p:cTn id="199" presetID="9" presetClass="emph" presetSubtype="0" grpId="2" nodeType="withEffect">
                                  <p:stCondLst>
                                    <p:cond delay="0"/>
                                  </p:stCondLst>
                                  <p:childTnLst>
                                    <p:set>
                                      <p:cBhvr>
                                        <p:cTn id="200" dur="indefinite"/>
                                        <p:tgtEl>
                                          <p:spTgt spid="77"/>
                                        </p:tgtEl>
                                        <p:attrNameLst>
                                          <p:attrName>style.opacity</p:attrName>
                                        </p:attrNameLst>
                                      </p:cBhvr>
                                      <p:to>
                                        <p:strVal val="1"/>
                                      </p:to>
                                    </p:set>
                                    <p:animEffect filter="image" prLst="opacity: 1">
                                      <p:cBhvr rctx="IE">
                                        <p:cTn id="201" dur="indefinite"/>
                                        <p:tgtEl>
                                          <p:spTgt spid="77"/>
                                        </p:tgtEl>
                                      </p:cBhvr>
                                    </p:animEffect>
                                  </p:childTnLst>
                                </p:cTn>
                              </p:par>
                              <p:par>
                                <p:cTn id="202" presetID="9" presetClass="emph" presetSubtype="0" nodeType="withEffect">
                                  <p:stCondLst>
                                    <p:cond delay="0"/>
                                  </p:stCondLst>
                                  <p:childTnLst>
                                    <p:set>
                                      <p:cBhvr>
                                        <p:cTn id="203" dur="indefinite"/>
                                        <p:tgtEl>
                                          <p:spTgt spid="84"/>
                                        </p:tgtEl>
                                        <p:attrNameLst>
                                          <p:attrName>style.opacity</p:attrName>
                                        </p:attrNameLst>
                                      </p:cBhvr>
                                      <p:to>
                                        <p:strVal val="1"/>
                                      </p:to>
                                    </p:set>
                                    <p:animEffect filter="image" prLst="opacity: 1">
                                      <p:cBhvr rctx="IE">
                                        <p:cTn id="204" dur="indefinite"/>
                                        <p:tgtEl>
                                          <p:spTgt spid="84"/>
                                        </p:tgtEl>
                                      </p:cBhvr>
                                    </p:animEffect>
                                  </p:childTnLst>
                                </p:cTn>
                              </p:par>
                              <p:par>
                                <p:cTn id="205" presetID="9" presetClass="emph" presetSubtype="0" grpId="2" nodeType="withEffect">
                                  <p:stCondLst>
                                    <p:cond delay="0"/>
                                  </p:stCondLst>
                                  <p:childTnLst>
                                    <p:set>
                                      <p:cBhvr>
                                        <p:cTn id="206" dur="indefinite"/>
                                        <p:tgtEl>
                                          <p:spTgt spid="85"/>
                                        </p:tgtEl>
                                        <p:attrNameLst>
                                          <p:attrName>style.opacity</p:attrName>
                                        </p:attrNameLst>
                                      </p:cBhvr>
                                      <p:to>
                                        <p:strVal val="1"/>
                                      </p:to>
                                    </p:set>
                                    <p:animEffect filter="image" prLst="opacity: 1">
                                      <p:cBhvr rctx="IE">
                                        <p:cTn id="207" dur="indefinite"/>
                                        <p:tgtEl>
                                          <p:spTgt spid="85"/>
                                        </p:tgtEl>
                                      </p:cBhvr>
                                    </p:animEffect>
                                  </p:childTnLst>
                                </p:cTn>
                              </p:par>
                              <p:par>
                                <p:cTn id="208" presetID="9" presetClass="emph" presetSubtype="0" nodeType="withEffect">
                                  <p:stCondLst>
                                    <p:cond delay="0"/>
                                  </p:stCondLst>
                                  <p:childTnLst>
                                    <p:set>
                                      <p:cBhvr>
                                        <p:cTn id="209" dur="indefinite"/>
                                        <p:tgtEl>
                                          <p:spTgt spid="88"/>
                                        </p:tgtEl>
                                        <p:attrNameLst>
                                          <p:attrName>style.opacity</p:attrName>
                                        </p:attrNameLst>
                                      </p:cBhvr>
                                      <p:to>
                                        <p:strVal val="1"/>
                                      </p:to>
                                    </p:set>
                                    <p:animEffect filter="image" prLst="opacity: 1">
                                      <p:cBhvr rctx="IE">
                                        <p:cTn id="210" dur="indefinite"/>
                                        <p:tgtEl>
                                          <p:spTgt spid="88"/>
                                        </p:tgtEl>
                                      </p:cBhvr>
                                    </p:animEffect>
                                  </p:childTnLst>
                                </p:cTn>
                              </p:par>
                              <p:par>
                                <p:cTn id="211" presetID="9" presetClass="emph" presetSubtype="0" grpId="2" nodeType="withEffect">
                                  <p:stCondLst>
                                    <p:cond delay="0"/>
                                  </p:stCondLst>
                                  <p:childTnLst>
                                    <p:set>
                                      <p:cBhvr>
                                        <p:cTn id="212" dur="indefinite"/>
                                        <p:tgtEl>
                                          <p:spTgt spid="89"/>
                                        </p:tgtEl>
                                        <p:attrNameLst>
                                          <p:attrName>style.opacity</p:attrName>
                                        </p:attrNameLst>
                                      </p:cBhvr>
                                      <p:to>
                                        <p:strVal val="1"/>
                                      </p:to>
                                    </p:set>
                                    <p:animEffect filter="image" prLst="opacity: 1">
                                      <p:cBhvr rctx="IE">
                                        <p:cTn id="213" dur="indefinite"/>
                                        <p:tgtEl>
                                          <p:spTgt spid="89"/>
                                        </p:tgtEl>
                                      </p:cBhvr>
                                    </p:animEffect>
                                  </p:childTnLst>
                                </p:cTn>
                              </p:par>
                              <p:par>
                                <p:cTn id="214" presetID="9" presetClass="emph" presetSubtype="0" nodeType="withEffect">
                                  <p:stCondLst>
                                    <p:cond delay="0"/>
                                  </p:stCondLst>
                                  <p:childTnLst>
                                    <p:set>
                                      <p:cBhvr>
                                        <p:cTn id="215" dur="indefinite"/>
                                        <p:tgtEl>
                                          <p:spTgt spid="90"/>
                                        </p:tgtEl>
                                        <p:attrNameLst>
                                          <p:attrName>style.opacity</p:attrName>
                                        </p:attrNameLst>
                                      </p:cBhvr>
                                      <p:to>
                                        <p:strVal val="1"/>
                                      </p:to>
                                    </p:set>
                                    <p:animEffect filter="image" prLst="opacity: 1">
                                      <p:cBhvr rctx="IE">
                                        <p:cTn id="216" dur="indefinite"/>
                                        <p:tgtEl>
                                          <p:spTgt spid="90"/>
                                        </p:tgtEl>
                                      </p:cBhvr>
                                    </p:animEffect>
                                  </p:childTnLst>
                                </p:cTn>
                              </p:par>
                              <p:par>
                                <p:cTn id="217" presetID="9" presetClass="emph" presetSubtype="0" grpId="2" nodeType="withEffect">
                                  <p:stCondLst>
                                    <p:cond delay="0"/>
                                  </p:stCondLst>
                                  <p:childTnLst>
                                    <p:set>
                                      <p:cBhvr>
                                        <p:cTn id="218" dur="indefinite"/>
                                        <p:tgtEl>
                                          <p:spTgt spid="91"/>
                                        </p:tgtEl>
                                        <p:attrNameLst>
                                          <p:attrName>style.opacity</p:attrName>
                                        </p:attrNameLst>
                                      </p:cBhvr>
                                      <p:to>
                                        <p:strVal val="1"/>
                                      </p:to>
                                    </p:set>
                                    <p:animEffect filter="image" prLst="opacity: 1">
                                      <p:cBhvr rctx="IE">
                                        <p:cTn id="219" dur="indefinite"/>
                                        <p:tgtEl>
                                          <p:spTgt spid="91"/>
                                        </p:tgtEl>
                                      </p:cBhvr>
                                    </p:animEffect>
                                  </p:childTnLst>
                                </p:cTn>
                              </p:par>
                              <p:par>
                                <p:cTn id="220" presetID="9" presetClass="emph" presetSubtype="0" nodeType="withEffect">
                                  <p:stCondLst>
                                    <p:cond delay="0"/>
                                  </p:stCondLst>
                                  <p:childTnLst>
                                    <p:set>
                                      <p:cBhvr>
                                        <p:cTn id="221" dur="indefinite"/>
                                        <p:tgtEl>
                                          <p:spTgt spid="92"/>
                                        </p:tgtEl>
                                        <p:attrNameLst>
                                          <p:attrName>style.opacity</p:attrName>
                                        </p:attrNameLst>
                                      </p:cBhvr>
                                      <p:to>
                                        <p:strVal val="1"/>
                                      </p:to>
                                    </p:set>
                                    <p:animEffect filter="image" prLst="opacity: 1">
                                      <p:cBhvr rctx="IE">
                                        <p:cTn id="222" dur="indefinite"/>
                                        <p:tgtEl>
                                          <p:spTgt spid="92"/>
                                        </p:tgtEl>
                                      </p:cBhvr>
                                    </p:animEffect>
                                  </p:childTnLst>
                                </p:cTn>
                              </p:par>
                              <p:par>
                                <p:cTn id="223" presetID="9" presetClass="emph" presetSubtype="0" grpId="2" nodeType="withEffect">
                                  <p:stCondLst>
                                    <p:cond delay="0"/>
                                  </p:stCondLst>
                                  <p:childTnLst>
                                    <p:set>
                                      <p:cBhvr>
                                        <p:cTn id="224" dur="indefinite"/>
                                        <p:tgtEl>
                                          <p:spTgt spid="93"/>
                                        </p:tgtEl>
                                        <p:attrNameLst>
                                          <p:attrName>style.opacity</p:attrName>
                                        </p:attrNameLst>
                                      </p:cBhvr>
                                      <p:to>
                                        <p:strVal val="1"/>
                                      </p:to>
                                    </p:set>
                                    <p:animEffect filter="image" prLst="opacity: 1">
                                      <p:cBhvr rctx="IE">
                                        <p:cTn id="225" dur="indefinite"/>
                                        <p:tgtEl>
                                          <p:spTgt spid="93"/>
                                        </p:tgtEl>
                                      </p:cBhvr>
                                    </p:animEffect>
                                  </p:childTnLst>
                                </p:cTn>
                              </p:par>
                              <p:par>
                                <p:cTn id="226" presetID="9" presetClass="emph" presetSubtype="0" nodeType="withEffect">
                                  <p:stCondLst>
                                    <p:cond delay="0"/>
                                  </p:stCondLst>
                                  <p:childTnLst>
                                    <p:set>
                                      <p:cBhvr>
                                        <p:cTn id="227" dur="indefinite"/>
                                        <p:tgtEl>
                                          <p:spTgt spid="94"/>
                                        </p:tgtEl>
                                        <p:attrNameLst>
                                          <p:attrName>style.opacity</p:attrName>
                                        </p:attrNameLst>
                                      </p:cBhvr>
                                      <p:to>
                                        <p:strVal val="1"/>
                                      </p:to>
                                    </p:set>
                                    <p:animEffect filter="image" prLst="opacity: 1">
                                      <p:cBhvr rctx="IE">
                                        <p:cTn id="228" dur="indefinite"/>
                                        <p:tgtEl>
                                          <p:spTgt spid="94"/>
                                        </p:tgtEl>
                                      </p:cBhvr>
                                    </p:animEffect>
                                  </p:childTnLst>
                                </p:cTn>
                              </p:par>
                              <p:par>
                                <p:cTn id="229" presetID="9" presetClass="emph" presetSubtype="0" grpId="2" nodeType="withEffect">
                                  <p:stCondLst>
                                    <p:cond delay="0"/>
                                  </p:stCondLst>
                                  <p:childTnLst>
                                    <p:set>
                                      <p:cBhvr>
                                        <p:cTn id="230" dur="indefinite"/>
                                        <p:tgtEl>
                                          <p:spTgt spid="95"/>
                                        </p:tgtEl>
                                        <p:attrNameLst>
                                          <p:attrName>style.opacity</p:attrName>
                                        </p:attrNameLst>
                                      </p:cBhvr>
                                      <p:to>
                                        <p:strVal val="1"/>
                                      </p:to>
                                    </p:set>
                                    <p:animEffect filter="image" prLst="opacity: 1">
                                      <p:cBhvr rctx="IE">
                                        <p:cTn id="231" dur="indefinite"/>
                                        <p:tgtEl>
                                          <p:spTgt spid="95"/>
                                        </p:tgtEl>
                                      </p:cBhvr>
                                    </p:animEffect>
                                  </p:childTnLst>
                                </p:cTn>
                              </p:par>
                              <p:par>
                                <p:cTn id="232" presetID="9" presetClass="emph" presetSubtype="0" nodeType="withEffect">
                                  <p:stCondLst>
                                    <p:cond delay="0"/>
                                  </p:stCondLst>
                                  <p:childTnLst>
                                    <p:set>
                                      <p:cBhvr>
                                        <p:cTn id="233" dur="indefinite"/>
                                        <p:tgtEl>
                                          <p:spTgt spid="96"/>
                                        </p:tgtEl>
                                        <p:attrNameLst>
                                          <p:attrName>style.opacity</p:attrName>
                                        </p:attrNameLst>
                                      </p:cBhvr>
                                      <p:to>
                                        <p:strVal val="1"/>
                                      </p:to>
                                    </p:set>
                                    <p:animEffect filter="image" prLst="opacity: 1">
                                      <p:cBhvr rctx="IE">
                                        <p:cTn id="234" dur="indefinite"/>
                                        <p:tgtEl>
                                          <p:spTgt spid="96"/>
                                        </p:tgtEl>
                                      </p:cBhvr>
                                    </p:animEffect>
                                  </p:childTnLst>
                                </p:cTn>
                              </p:par>
                              <p:par>
                                <p:cTn id="235" presetID="9" presetClass="emph" presetSubtype="0" grpId="2" nodeType="withEffect">
                                  <p:stCondLst>
                                    <p:cond delay="0"/>
                                  </p:stCondLst>
                                  <p:childTnLst>
                                    <p:set>
                                      <p:cBhvr>
                                        <p:cTn id="236" dur="indefinite"/>
                                        <p:tgtEl>
                                          <p:spTgt spid="26"/>
                                        </p:tgtEl>
                                        <p:attrNameLst>
                                          <p:attrName>style.opacity</p:attrName>
                                        </p:attrNameLst>
                                      </p:cBhvr>
                                      <p:to>
                                        <p:strVal val="1"/>
                                      </p:to>
                                    </p:set>
                                    <p:animEffect filter="image" prLst="opacity: 1">
                                      <p:cBhvr rctx="IE">
                                        <p:cTn id="237"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 grpId="0" animBg="1"/>
      <p:bldP spid="911" grpId="1" animBg="1"/>
      <p:bldP spid="911" grpId="2" animBg="1"/>
      <p:bldP spid="914" grpId="0" animBg="1"/>
      <p:bldP spid="914" grpId="1" animBg="1"/>
      <p:bldP spid="914" grpId="2" animBg="1"/>
      <p:bldP spid="915" grpId="0" animBg="1"/>
      <p:bldP spid="915" grpId="1" animBg="1"/>
      <p:bldP spid="915" grpId="2" animBg="1"/>
      <p:bldP spid="52" grpId="0" animBg="1"/>
      <p:bldP spid="52" grpId="1" animBg="1"/>
      <p:bldP spid="52" grpId="2" animBg="1"/>
      <p:bldP spid="53" grpId="0" animBg="1"/>
      <p:bldP spid="53" grpId="1" animBg="1"/>
      <p:bldP spid="53" grpId="2" animBg="1"/>
      <p:bldP spid="57" grpId="0" animBg="1"/>
      <p:bldP spid="57" grpId="1" animBg="1"/>
      <p:bldP spid="57" grpId="2" animBg="1"/>
      <p:bldP spid="60" grpId="0" animBg="1"/>
      <p:bldP spid="60" grpId="1" animBg="1"/>
      <p:bldP spid="60" grpId="2" animBg="1"/>
      <p:bldP spid="61" grpId="0" animBg="1"/>
      <p:bldP spid="61" grpId="1" animBg="1"/>
      <p:bldP spid="61" grpId="2" animBg="1"/>
      <p:bldP spid="68" grpId="0" animBg="1"/>
      <p:bldP spid="68" grpId="1" animBg="1"/>
      <p:bldP spid="68" grpId="2" animBg="1"/>
      <p:bldP spid="69" grpId="0" animBg="1"/>
      <p:bldP spid="69" grpId="1" animBg="1"/>
      <p:bldP spid="69" grpId="2" animBg="1"/>
      <p:bldP spid="77" grpId="0" animBg="1"/>
      <p:bldP spid="77" grpId="1" animBg="1"/>
      <p:bldP spid="77" grpId="2" animBg="1"/>
      <p:bldP spid="85" grpId="0" animBg="1"/>
      <p:bldP spid="85" grpId="1" animBg="1"/>
      <p:bldP spid="85" grpId="2" animBg="1"/>
      <p:bldP spid="89" grpId="0" animBg="1"/>
      <p:bldP spid="89" grpId="1" animBg="1"/>
      <p:bldP spid="89" grpId="2" animBg="1"/>
      <p:bldP spid="91" grpId="0" animBg="1"/>
      <p:bldP spid="91" grpId="1" animBg="1"/>
      <p:bldP spid="91" grpId="2" animBg="1"/>
      <p:bldP spid="93" grpId="0" animBg="1"/>
      <p:bldP spid="93" grpId="1" animBg="1"/>
      <p:bldP spid="93" grpId="2" animBg="1"/>
      <p:bldP spid="95" grpId="0" animBg="1"/>
      <p:bldP spid="95" grpId="1" animBg="1"/>
      <p:bldP spid="95" grpId="2" animBg="1"/>
      <p:bldP spid="26" grpId="0" animBg="1"/>
      <p:bldP spid="26" grpId="1" animBg="1"/>
      <p:bldP spid="26"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81F155-842D-1E41-9E83-AB0C6DEB5CCE}"/>
              </a:ext>
            </a:extLst>
          </p:cNvPr>
          <p:cNvSpPr>
            <a:spLocks noGrp="1"/>
          </p:cNvSpPr>
          <p:nvPr>
            <p:ph type="sldNum" sz="quarter" idx="12"/>
          </p:nvPr>
        </p:nvSpPr>
        <p:spPr/>
        <p:txBody>
          <a:bodyPr/>
          <a:lstStyle/>
          <a:p>
            <a:fld id="{EEBB84EA-720A-924D-995C-2965551D1999}" type="slidenum">
              <a:rPr lang="en-US" smtClean="0"/>
              <a:t>26</a:t>
            </a:fld>
            <a:endParaRPr lang="en-US"/>
          </a:p>
        </p:txBody>
      </p:sp>
      <p:sp>
        <p:nvSpPr>
          <p:cNvPr id="3" name="Oval 2">
            <a:extLst>
              <a:ext uri="{FF2B5EF4-FFF2-40B4-BE49-F238E27FC236}">
                <a16:creationId xmlns:a16="http://schemas.microsoft.com/office/drawing/2014/main" id="{7D4C29CC-F388-624C-BECA-03964CB9E869}"/>
              </a:ext>
            </a:extLst>
          </p:cNvPr>
          <p:cNvSpPr/>
          <p:nvPr/>
        </p:nvSpPr>
        <p:spPr>
          <a:xfrm>
            <a:off x="4444030" y="1122218"/>
            <a:ext cx="3077765" cy="2895339"/>
          </a:xfrm>
          <a:prstGeom prst="ellipse">
            <a:avLst/>
          </a:prstGeom>
          <a:solidFill>
            <a:srgbClr val="FF8C8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a:solidFill>
                  <a:schemeClr val="tx1"/>
                </a:solidFill>
                <a:latin typeface="Avenir Next" panose="020B0503020202020204" pitchFamily="34" charset="0"/>
                <a:cs typeface="Helvetica Light"/>
              </a:rPr>
              <a:t>Holistic view of content moderation</a:t>
            </a:r>
          </a:p>
        </p:txBody>
      </p:sp>
      <p:sp>
        <p:nvSpPr>
          <p:cNvPr id="4" name="Oval 3">
            <a:extLst>
              <a:ext uri="{FF2B5EF4-FFF2-40B4-BE49-F238E27FC236}">
                <a16:creationId xmlns:a16="http://schemas.microsoft.com/office/drawing/2014/main" id="{69503958-E0D4-1A4A-BF0D-82FD26C374CC}"/>
              </a:ext>
            </a:extLst>
          </p:cNvPr>
          <p:cNvSpPr/>
          <p:nvPr/>
        </p:nvSpPr>
        <p:spPr>
          <a:xfrm>
            <a:off x="177581" y="277599"/>
            <a:ext cx="1463040" cy="1463040"/>
          </a:xfrm>
          <a:prstGeom prst="ellipse">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tx1"/>
                </a:solidFill>
                <a:latin typeface="Avenir Next" panose="020B0503020202020204" pitchFamily="34" charset="0"/>
                <a:cs typeface="Helvetica Light"/>
              </a:rPr>
              <a:t>User group 1</a:t>
            </a:r>
          </a:p>
        </p:txBody>
      </p:sp>
      <p:cxnSp>
        <p:nvCxnSpPr>
          <p:cNvPr id="5" name="Straight Arrow Connector 4">
            <a:extLst>
              <a:ext uri="{FF2B5EF4-FFF2-40B4-BE49-F238E27FC236}">
                <a16:creationId xmlns:a16="http://schemas.microsoft.com/office/drawing/2014/main" id="{F79A6327-C8A3-7241-B9AE-4CEC552887F6}"/>
              </a:ext>
            </a:extLst>
          </p:cNvPr>
          <p:cNvCxnSpPr>
            <a:cxnSpLocks/>
            <a:stCxn id="4" idx="6"/>
          </p:cNvCxnSpPr>
          <p:nvPr/>
        </p:nvCxnSpPr>
        <p:spPr>
          <a:xfrm>
            <a:off x="1640621" y="1009119"/>
            <a:ext cx="2861094" cy="1232093"/>
          </a:xfrm>
          <a:prstGeom prst="straightConnector1">
            <a:avLst/>
          </a:prstGeom>
          <a:ln w="38100">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FDEA99BF-EF82-6242-9E6F-13809CEA9FF3}"/>
              </a:ext>
            </a:extLst>
          </p:cNvPr>
          <p:cNvCxnSpPr>
            <a:cxnSpLocks/>
            <a:stCxn id="11" idx="7"/>
            <a:endCxn id="6" idx="3"/>
          </p:cNvCxnSpPr>
          <p:nvPr/>
        </p:nvCxnSpPr>
        <p:spPr>
          <a:xfrm flipV="1">
            <a:off x="2672580" y="3615831"/>
            <a:ext cx="2173183" cy="549415"/>
          </a:xfrm>
          <a:prstGeom prst="straightConnector1">
            <a:avLst/>
          </a:prstGeom>
          <a:ln w="38100">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43E86498-A746-2A4E-B271-FFFB4EF02DE6}"/>
              </a:ext>
            </a:extLst>
          </p:cNvPr>
          <p:cNvSpPr/>
          <p:nvPr/>
        </p:nvSpPr>
        <p:spPr>
          <a:xfrm>
            <a:off x="211872" y="1914437"/>
            <a:ext cx="1463040" cy="1463040"/>
          </a:xfrm>
          <a:prstGeom prst="ellipse">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tx1"/>
                </a:solidFill>
                <a:latin typeface="Avenir Next" panose="020B0503020202020204" pitchFamily="34" charset="0"/>
                <a:cs typeface="Helvetica Light"/>
              </a:rPr>
              <a:t>User group 2</a:t>
            </a:r>
          </a:p>
        </p:txBody>
      </p:sp>
      <p:cxnSp>
        <p:nvCxnSpPr>
          <p:cNvPr id="8" name="Straight Arrow Connector 7">
            <a:extLst>
              <a:ext uri="{FF2B5EF4-FFF2-40B4-BE49-F238E27FC236}">
                <a16:creationId xmlns:a16="http://schemas.microsoft.com/office/drawing/2014/main" id="{2736335D-48C2-E547-8886-44B1959C9029}"/>
              </a:ext>
            </a:extLst>
          </p:cNvPr>
          <p:cNvCxnSpPr>
            <a:cxnSpLocks/>
            <a:stCxn id="7" idx="6"/>
          </p:cNvCxnSpPr>
          <p:nvPr/>
        </p:nvCxnSpPr>
        <p:spPr>
          <a:xfrm>
            <a:off x="1674912" y="2645957"/>
            <a:ext cx="2769119" cy="321162"/>
          </a:xfrm>
          <a:prstGeom prst="straightConnector1">
            <a:avLst/>
          </a:prstGeom>
          <a:ln w="38100">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2CC6DB4F-519E-714F-AC61-335ED73940DF}"/>
              </a:ext>
            </a:extLst>
          </p:cNvPr>
          <p:cNvSpPr/>
          <p:nvPr/>
        </p:nvSpPr>
        <p:spPr>
          <a:xfrm>
            <a:off x="3206535" y="4666266"/>
            <a:ext cx="2268183" cy="2191734"/>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300" dirty="0">
                <a:solidFill>
                  <a:schemeClr val="tx1"/>
                </a:solidFill>
                <a:latin typeface="Avenir Next" panose="020B0503020202020204" pitchFamily="34" charset="0"/>
                <a:cs typeface="Helvetica Light"/>
              </a:rPr>
              <a:t>Moderation </a:t>
            </a:r>
            <a:r>
              <a:rPr lang="en-US" sz="2200" dirty="0">
                <a:solidFill>
                  <a:schemeClr val="tx1"/>
                </a:solidFill>
                <a:latin typeface="Avenir Next" panose="020B0503020202020204" pitchFamily="34" charset="0"/>
                <a:cs typeface="Helvetica Light"/>
              </a:rPr>
              <a:t>mechanisms</a:t>
            </a:r>
          </a:p>
        </p:txBody>
      </p:sp>
      <p:cxnSp>
        <p:nvCxnSpPr>
          <p:cNvPr id="10" name="Straight Arrow Connector 9">
            <a:extLst>
              <a:ext uri="{FF2B5EF4-FFF2-40B4-BE49-F238E27FC236}">
                <a16:creationId xmlns:a16="http://schemas.microsoft.com/office/drawing/2014/main" id="{F949B6AE-0D1E-564D-BC77-065C89EC6635}"/>
              </a:ext>
            </a:extLst>
          </p:cNvPr>
          <p:cNvCxnSpPr>
            <a:cxnSpLocks/>
            <a:stCxn id="9" idx="7"/>
            <a:endCxn id="3" idx="4"/>
          </p:cNvCxnSpPr>
          <p:nvPr/>
        </p:nvCxnSpPr>
        <p:spPr>
          <a:xfrm flipV="1">
            <a:off x="5142550" y="4017557"/>
            <a:ext cx="840363" cy="969681"/>
          </a:xfrm>
          <a:prstGeom prst="straightConnector1">
            <a:avLst/>
          </a:prstGeom>
          <a:ln w="38100">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6B0EBF8B-5B1B-F34E-9BBE-510EA61BA086}"/>
              </a:ext>
            </a:extLst>
          </p:cNvPr>
          <p:cNvSpPr/>
          <p:nvPr/>
        </p:nvSpPr>
        <p:spPr>
          <a:xfrm>
            <a:off x="611584" y="3844274"/>
            <a:ext cx="2414607" cy="2191734"/>
          </a:xfrm>
          <a:prstGeom prst="ellipse">
            <a:avLst/>
          </a:prstGeom>
          <a:solidFill>
            <a:srgbClr val="1DA6A6"/>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solidFill>
                  <a:schemeClr val="tx1"/>
                </a:solidFill>
                <a:latin typeface="Avenir Next" panose="020B0503020202020204" pitchFamily="34" charset="0"/>
                <a:cs typeface="Helvetica Light"/>
              </a:rPr>
              <a:t>Moderators</a:t>
            </a:r>
          </a:p>
        </p:txBody>
      </p:sp>
      <p:sp>
        <p:nvSpPr>
          <p:cNvPr id="13" name="TextBox 12">
            <a:extLst>
              <a:ext uri="{FF2B5EF4-FFF2-40B4-BE49-F238E27FC236}">
                <a16:creationId xmlns:a16="http://schemas.microsoft.com/office/drawing/2014/main" id="{CE7CA79A-C280-AE4C-9E13-48FB078334B4}"/>
              </a:ext>
            </a:extLst>
          </p:cNvPr>
          <p:cNvSpPr txBox="1"/>
          <p:nvPr/>
        </p:nvSpPr>
        <p:spPr>
          <a:xfrm>
            <a:off x="611584" y="3259499"/>
            <a:ext cx="595035" cy="584775"/>
          </a:xfrm>
          <a:prstGeom prst="rect">
            <a:avLst/>
          </a:prstGeom>
          <a:noFill/>
        </p:spPr>
        <p:txBody>
          <a:bodyPr wrap="none" rtlCol="0">
            <a:spAutoFit/>
          </a:bodyPr>
          <a:lstStyle/>
          <a:p>
            <a:r>
              <a:rPr lang="en-US" sz="3200" dirty="0">
                <a:latin typeface="Avenir Next" panose="020B0503020202020204" pitchFamily="34" charset="0"/>
              </a:rPr>
              <a:t>…</a:t>
            </a:r>
          </a:p>
        </p:txBody>
      </p:sp>
      <p:sp>
        <p:nvSpPr>
          <p:cNvPr id="33" name="Rectangle 32">
            <a:extLst>
              <a:ext uri="{FF2B5EF4-FFF2-40B4-BE49-F238E27FC236}">
                <a16:creationId xmlns:a16="http://schemas.microsoft.com/office/drawing/2014/main" id="{9B0E0A2F-B630-E94D-B449-63BCCB2B099E}"/>
              </a:ext>
            </a:extLst>
          </p:cNvPr>
          <p:cNvSpPr/>
          <p:nvPr/>
        </p:nvSpPr>
        <p:spPr>
          <a:xfrm>
            <a:off x="8315939" y="1780800"/>
            <a:ext cx="3264477" cy="1828229"/>
          </a:xfrm>
          <a:prstGeom prst="rect">
            <a:avLst/>
          </a:prstGeom>
          <a:solidFill>
            <a:srgbClr val="F5848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venir Next" panose="020B0503020202020204" pitchFamily="34" charset="0"/>
                <a:ea typeface="Arial" charset="0"/>
                <a:cs typeface="Arial" charset="0"/>
              </a:rPr>
              <a:t>Opportunities for improvements</a:t>
            </a:r>
          </a:p>
        </p:txBody>
      </p:sp>
      <p:sp>
        <p:nvSpPr>
          <p:cNvPr id="34" name="Right Arrow 33">
            <a:extLst>
              <a:ext uri="{FF2B5EF4-FFF2-40B4-BE49-F238E27FC236}">
                <a16:creationId xmlns:a16="http://schemas.microsoft.com/office/drawing/2014/main" id="{24DF55DC-6C5C-7240-B0F8-0A7C70F41535}"/>
              </a:ext>
            </a:extLst>
          </p:cNvPr>
          <p:cNvSpPr/>
          <p:nvPr/>
        </p:nvSpPr>
        <p:spPr>
          <a:xfrm>
            <a:off x="7620995" y="2514806"/>
            <a:ext cx="595745"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602DEB5-0658-F64A-905E-E7ECDC7E924D}"/>
              </a:ext>
            </a:extLst>
          </p:cNvPr>
          <p:cNvSpPr/>
          <p:nvPr/>
        </p:nvSpPr>
        <p:spPr>
          <a:xfrm>
            <a:off x="3026191" y="-9541"/>
            <a:ext cx="1475524" cy="1463040"/>
          </a:xfrm>
          <a:prstGeom prst="ellipse">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300" dirty="0">
                <a:solidFill>
                  <a:schemeClr val="tx1"/>
                </a:solidFill>
                <a:latin typeface="Avenir Next" panose="020B0503020202020204" pitchFamily="34" charset="0"/>
                <a:cs typeface="Helvetica Light"/>
              </a:rPr>
              <a:t>Admins</a:t>
            </a:r>
          </a:p>
        </p:txBody>
      </p:sp>
      <p:cxnSp>
        <p:nvCxnSpPr>
          <p:cNvPr id="39" name="Straight Arrow Connector 38">
            <a:extLst>
              <a:ext uri="{FF2B5EF4-FFF2-40B4-BE49-F238E27FC236}">
                <a16:creationId xmlns:a16="http://schemas.microsoft.com/office/drawing/2014/main" id="{DC9856B0-0218-8B49-912E-2F9ABDDFA8B9}"/>
              </a:ext>
            </a:extLst>
          </p:cNvPr>
          <p:cNvCxnSpPr>
            <a:cxnSpLocks/>
            <a:stCxn id="38" idx="5"/>
            <a:endCxn id="3" idx="1"/>
          </p:cNvCxnSpPr>
          <p:nvPr/>
        </p:nvCxnSpPr>
        <p:spPr>
          <a:xfrm>
            <a:off x="4285630" y="1239242"/>
            <a:ext cx="609128" cy="306989"/>
          </a:xfrm>
          <a:prstGeom prst="straightConnector1">
            <a:avLst/>
          </a:prstGeom>
          <a:ln w="38100">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287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9" grpId="0" animBg="1"/>
      <p:bldP spid="11" grpId="0" animBg="1"/>
      <p:bldP spid="13" grpId="0"/>
      <p:bldP spid="33" grpId="0" animBg="1"/>
      <p:bldP spid="34" grpId="0" animBg="1"/>
      <p:bldP spid="3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Rectangle"/>
          <p:cNvSpPr/>
          <p:nvPr/>
        </p:nvSpPr>
        <p:spPr>
          <a:xfrm>
            <a:off x="6139054" y="301147"/>
            <a:ext cx="5373041" cy="3089540"/>
          </a:xfrm>
          <a:prstGeom prst="rect">
            <a:avLst/>
          </a:prstGeom>
          <a:solidFill>
            <a:srgbClr val="002C46"/>
          </a:solidFill>
          <a:ln w="3175">
            <a:miter lim="400000"/>
          </a:ln>
        </p:spPr>
        <p:txBody>
          <a:bodyPr lIns="35719" tIns="35719" rIns="35719" bIns="35719" anchor="ctr"/>
          <a:lstStyle/>
          <a:p>
            <a:pPr>
              <a:defRPr sz="1600" b="0">
                <a:solidFill>
                  <a:srgbClr val="FFFFFF"/>
                </a:solidFill>
                <a:latin typeface="+mn-lt"/>
                <a:ea typeface="+mn-ea"/>
                <a:cs typeface="+mn-cs"/>
                <a:sym typeface="Helvetica Neue Medium"/>
              </a:defRPr>
            </a:pPr>
            <a:endParaRPr sz="1382"/>
          </a:p>
        </p:txBody>
      </p:sp>
      <p:sp>
        <p:nvSpPr>
          <p:cNvPr id="914" name="Responses to support-seeking &amp; disclosures on social media"/>
          <p:cNvSpPr txBox="1"/>
          <p:nvPr/>
        </p:nvSpPr>
        <p:spPr>
          <a:xfrm>
            <a:off x="6362597" y="415422"/>
            <a:ext cx="4925955" cy="85376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defRPr sz="2600" b="0">
                <a:solidFill>
                  <a:srgbClr val="FFFFFF"/>
                </a:solidFill>
              </a:defRPr>
            </a:lvl1pPr>
          </a:lstStyle>
          <a:p>
            <a:pPr algn="ctr">
              <a:lnSpc>
                <a:spcPts val="3040"/>
              </a:lnSpc>
              <a:spcAft>
                <a:spcPts val="100"/>
              </a:spcAft>
            </a:pPr>
            <a:r>
              <a:rPr lang="en-US" sz="3200" dirty="0"/>
              <a:t>Evaluating Moderation Interventions</a:t>
            </a:r>
            <a:endParaRPr sz="3200" dirty="0"/>
          </a:p>
        </p:txBody>
      </p:sp>
      <p:sp>
        <p:nvSpPr>
          <p:cNvPr id="915" name="Social technology use &amp; design in…"/>
          <p:cNvSpPr txBox="1"/>
          <p:nvPr/>
        </p:nvSpPr>
        <p:spPr>
          <a:xfrm>
            <a:off x="842068" y="3732692"/>
            <a:ext cx="5086628" cy="41774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l">
              <a:defRPr sz="2600" b="0">
                <a:solidFill>
                  <a:srgbClr val="FFFFFF"/>
                </a:solidFill>
              </a:defRPr>
            </a:pPr>
            <a:r>
              <a:rPr lang="en-US" sz="2246" dirty="0"/>
              <a:t>Enacting Content Moderation</a:t>
            </a:r>
            <a:endParaRPr sz="2246" dirty="0"/>
          </a:p>
        </p:txBody>
      </p:sp>
      <p:sp>
        <p:nvSpPr>
          <p:cNvPr id="52" name="Rectangle">
            <a:extLst>
              <a:ext uri="{FF2B5EF4-FFF2-40B4-BE49-F238E27FC236}">
                <a16:creationId xmlns:a16="http://schemas.microsoft.com/office/drawing/2014/main" id="{AD920A2B-F8F9-9942-B51D-1CE62C586088}"/>
              </a:ext>
            </a:extLst>
          </p:cNvPr>
          <p:cNvSpPr/>
          <p:nvPr/>
        </p:nvSpPr>
        <p:spPr>
          <a:xfrm>
            <a:off x="654630" y="293696"/>
            <a:ext cx="5373041" cy="3089540"/>
          </a:xfrm>
          <a:prstGeom prst="rect">
            <a:avLst/>
          </a:prstGeom>
          <a:solidFill>
            <a:srgbClr val="002C46"/>
          </a:solidFill>
          <a:ln w="3175">
            <a:miter lim="400000"/>
          </a:ln>
        </p:spPr>
        <p:txBody>
          <a:bodyPr lIns="35719" tIns="35719" rIns="35719" bIns="35719" anchor="ctr"/>
          <a:lstStyle/>
          <a:p>
            <a:pPr>
              <a:defRPr sz="1600" b="0">
                <a:solidFill>
                  <a:srgbClr val="FFFFFF"/>
                </a:solidFill>
                <a:latin typeface="+mn-lt"/>
                <a:ea typeface="+mn-ea"/>
                <a:cs typeface="+mn-cs"/>
                <a:sym typeface="Helvetica Neue Medium"/>
              </a:defRPr>
            </a:pPr>
            <a:endParaRPr sz="1382"/>
          </a:p>
        </p:txBody>
      </p:sp>
      <p:sp>
        <p:nvSpPr>
          <p:cNvPr id="53" name="Responses to support-seeking &amp; disclosures on social media">
            <a:extLst>
              <a:ext uri="{FF2B5EF4-FFF2-40B4-BE49-F238E27FC236}">
                <a16:creationId xmlns:a16="http://schemas.microsoft.com/office/drawing/2014/main" id="{123ADCA3-65F0-BC4E-8950-C9E4C72CF571}"/>
              </a:ext>
            </a:extLst>
          </p:cNvPr>
          <p:cNvSpPr txBox="1"/>
          <p:nvPr/>
        </p:nvSpPr>
        <p:spPr>
          <a:xfrm>
            <a:off x="880496" y="468451"/>
            <a:ext cx="4925955"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defRPr sz="2600" b="0">
                <a:solidFill>
                  <a:srgbClr val="FFFFFF"/>
                </a:solidFill>
              </a:defRPr>
            </a:lvl1pPr>
          </a:lstStyle>
          <a:p>
            <a:pPr algn="ctr"/>
            <a:r>
              <a:rPr lang="en-US" sz="3200" dirty="0"/>
              <a:t>Online Harassment</a:t>
            </a:r>
            <a:endParaRPr sz="3200" dirty="0"/>
          </a:p>
        </p:txBody>
      </p:sp>
      <p:pic>
        <p:nvPicPr>
          <p:cNvPr id="55" name="miscarriage1.jpg">
            <a:extLst>
              <a:ext uri="{FF2B5EF4-FFF2-40B4-BE49-F238E27FC236}">
                <a16:creationId xmlns:a16="http://schemas.microsoft.com/office/drawing/2014/main" id="{31233418-0B9F-3C4D-B053-637D533E92B6}"/>
              </a:ext>
            </a:extLst>
          </p:cNvPr>
          <p:cNvPicPr>
            <a:picLocks/>
          </p:cNvPicPr>
          <p:nvPr/>
        </p:nvPicPr>
        <p:blipFill>
          <a:blip r:embed="rId3"/>
          <a:srcRect/>
          <a:stretch/>
        </p:blipFill>
        <p:spPr>
          <a:xfrm>
            <a:off x="1237438" y="1413441"/>
            <a:ext cx="1769128" cy="1134463"/>
          </a:xfrm>
          <a:prstGeom prst="rect">
            <a:avLst/>
          </a:prstGeom>
          <a:ln w="3175">
            <a:miter lim="400000"/>
          </a:ln>
        </p:spPr>
      </p:pic>
      <p:sp>
        <p:nvSpPr>
          <p:cNvPr id="57" name="TOCHI, July 18">
            <a:extLst>
              <a:ext uri="{FF2B5EF4-FFF2-40B4-BE49-F238E27FC236}">
                <a16:creationId xmlns:a16="http://schemas.microsoft.com/office/drawing/2014/main" id="{4B167900-7B78-6144-9E1F-3707E35C28A4}"/>
              </a:ext>
            </a:extLst>
          </p:cNvPr>
          <p:cNvSpPr/>
          <p:nvPr/>
        </p:nvSpPr>
        <p:spPr>
          <a:xfrm>
            <a:off x="1237438" y="2559968"/>
            <a:ext cx="1769128" cy="414677"/>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600" dirty="0" err="1">
                <a:latin typeface="Avenir Next" panose="020B0503020202020204" pitchFamily="34" charset="0"/>
                <a:ea typeface="Helvetica Neue"/>
                <a:cs typeface="Helvetica Neue"/>
                <a:sym typeface="Helvetica Neue"/>
              </a:rPr>
              <a:t>Kotaku</a:t>
            </a:r>
            <a:r>
              <a:rPr lang="en-US" sz="1600" dirty="0">
                <a:latin typeface="Avenir Next" panose="020B0503020202020204" pitchFamily="34" charset="0"/>
                <a:ea typeface="Helvetica Neue"/>
                <a:cs typeface="Helvetica Neue"/>
                <a:sym typeface="Helvetica Neue"/>
              </a:rPr>
              <a:t> in Action</a:t>
            </a:r>
            <a:endParaRPr sz="1600" dirty="0">
              <a:latin typeface="Avenir Next" panose="020B0503020202020204" pitchFamily="34" charset="0"/>
            </a:endParaRPr>
          </a:p>
        </p:txBody>
      </p:sp>
      <p:sp>
        <p:nvSpPr>
          <p:cNvPr id="60" name="Rectangle">
            <a:extLst>
              <a:ext uri="{FF2B5EF4-FFF2-40B4-BE49-F238E27FC236}">
                <a16:creationId xmlns:a16="http://schemas.microsoft.com/office/drawing/2014/main" id="{950663C5-BC5F-F14F-AE71-E9E5120DDEDD}"/>
              </a:ext>
            </a:extLst>
          </p:cNvPr>
          <p:cNvSpPr/>
          <p:nvPr/>
        </p:nvSpPr>
        <p:spPr>
          <a:xfrm>
            <a:off x="654630" y="3474765"/>
            <a:ext cx="5373041" cy="3287575"/>
          </a:xfrm>
          <a:prstGeom prst="rect">
            <a:avLst/>
          </a:prstGeom>
          <a:solidFill>
            <a:srgbClr val="002C46"/>
          </a:solidFill>
          <a:ln w="3175">
            <a:miter lim="400000"/>
          </a:ln>
        </p:spPr>
        <p:txBody>
          <a:bodyPr lIns="35719" tIns="35719" rIns="35719" bIns="35719" anchor="ctr"/>
          <a:lstStyle/>
          <a:p>
            <a:pPr>
              <a:defRPr sz="1600" b="0">
                <a:solidFill>
                  <a:srgbClr val="FFFFFF"/>
                </a:solidFill>
                <a:latin typeface="+mn-lt"/>
                <a:ea typeface="+mn-ea"/>
                <a:cs typeface="+mn-cs"/>
                <a:sym typeface="Helvetica Neue Medium"/>
              </a:defRPr>
            </a:pPr>
            <a:endParaRPr sz="1382"/>
          </a:p>
        </p:txBody>
      </p:sp>
      <p:sp>
        <p:nvSpPr>
          <p:cNvPr id="61" name="Responses to support-seeking &amp; disclosures on social media">
            <a:extLst>
              <a:ext uri="{FF2B5EF4-FFF2-40B4-BE49-F238E27FC236}">
                <a16:creationId xmlns:a16="http://schemas.microsoft.com/office/drawing/2014/main" id="{7CABA4CA-F46B-4D44-A3EF-7C1C61B5E9D0}"/>
              </a:ext>
            </a:extLst>
          </p:cNvPr>
          <p:cNvSpPr txBox="1"/>
          <p:nvPr/>
        </p:nvSpPr>
        <p:spPr>
          <a:xfrm>
            <a:off x="878173" y="3631335"/>
            <a:ext cx="4925955" cy="87620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defRPr sz="2600" b="0">
                <a:solidFill>
                  <a:srgbClr val="FFFFFF"/>
                </a:solidFill>
              </a:defRPr>
            </a:lvl1pPr>
          </a:lstStyle>
          <a:p>
            <a:pPr algn="ctr">
              <a:lnSpc>
                <a:spcPts val="3140"/>
              </a:lnSpc>
            </a:pPr>
            <a:r>
              <a:rPr lang="en-US" sz="3200" dirty="0"/>
              <a:t>Enacting Content Moderation</a:t>
            </a:r>
            <a:endParaRPr sz="3200" dirty="0"/>
          </a:p>
        </p:txBody>
      </p:sp>
      <p:sp>
        <p:nvSpPr>
          <p:cNvPr id="68" name="Rectangle">
            <a:extLst>
              <a:ext uri="{FF2B5EF4-FFF2-40B4-BE49-F238E27FC236}">
                <a16:creationId xmlns:a16="http://schemas.microsoft.com/office/drawing/2014/main" id="{0ECD9BF2-26AB-284B-BF65-9E9A1B93254F}"/>
              </a:ext>
            </a:extLst>
          </p:cNvPr>
          <p:cNvSpPr/>
          <p:nvPr/>
        </p:nvSpPr>
        <p:spPr>
          <a:xfrm>
            <a:off x="6116134" y="3474765"/>
            <a:ext cx="5373041" cy="3287575"/>
          </a:xfrm>
          <a:prstGeom prst="rect">
            <a:avLst/>
          </a:prstGeom>
          <a:solidFill>
            <a:srgbClr val="002C46"/>
          </a:solidFill>
          <a:ln w="3175">
            <a:miter lim="400000"/>
          </a:ln>
        </p:spPr>
        <p:txBody>
          <a:bodyPr lIns="35719" tIns="35719" rIns="35719" bIns="35719" anchor="ctr"/>
          <a:lstStyle/>
          <a:p>
            <a:pPr>
              <a:defRPr sz="1600" b="0">
                <a:solidFill>
                  <a:srgbClr val="FFFFFF"/>
                </a:solidFill>
                <a:latin typeface="+mn-lt"/>
                <a:ea typeface="+mn-ea"/>
                <a:cs typeface="+mn-cs"/>
                <a:sym typeface="Helvetica Neue Medium"/>
              </a:defRPr>
            </a:pPr>
            <a:endParaRPr sz="1382"/>
          </a:p>
        </p:txBody>
      </p:sp>
      <p:sp>
        <p:nvSpPr>
          <p:cNvPr id="69" name="Responses to support-seeking &amp; disclosures on social media">
            <a:extLst>
              <a:ext uri="{FF2B5EF4-FFF2-40B4-BE49-F238E27FC236}">
                <a16:creationId xmlns:a16="http://schemas.microsoft.com/office/drawing/2014/main" id="{177192B5-DC52-694F-8203-B6597E452FB3}"/>
              </a:ext>
            </a:extLst>
          </p:cNvPr>
          <p:cNvSpPr txBox="1"/>
          <p:nvPr/>
        </p:nvSpPr>
        <p:spPr>
          <a:xfrm>
            <a:off x="6423977" y="3816148"/>
            <a:ext cx="4925955" cy="47865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defRPr sz="2600" b="0">
                <a:solidFill>
                  <a:srgbClr val="FFFFFF"/>
                </a:solidFill>
              </a:defRPr>
            </a:lvl1pPr>
          </a:lstStyle>
          <a:p>
            <a:pPr algn="ctr">
              <a:lnSpc>
                <a:spcPts val="3140"/>
              </a:lnSpc>
            </a:pPr>
            <a:r>
              <a:rPr lang="en-US" sz="3200" dirty="0"/>
              <a:t>Fairness and Transparency</a:t>
            </a:r>
          </a:p>
        </p:txBody>
      </p:sp>
      <p:pic>
        <p:nvPicPr>
          <p:cNvPr id="76" name="miscarriage1.jpg">
            <a:extLst>
              <a:ext uri="{FF2B5EF4-FFF2-40B4-BE49-F238E27FC236}">
                <a16:creationId xmlns:a16="http://schemas.microsoft.com/office/drawing/2014/main" id="{FE5FDC41-2282-5149-8068-CF0D273719DD}"/>
              </a:ext>
            </a:extLst>
          </p:cNvPr>
          <p:cNvPicPr>
            <a:picLocks/>
          </p:cNvPicPr>
          <p:nvPr/>
        </p:nvPicPr>
        <p:blipFill>
          <a:blip r:embed="rId4"/>
          <a:srcRect/>
          <a:stretch/>
        </p:blipFill>
        <p:spPr>
          <a:xfrm>
            <a:off x="3745664" y="1413441"/>
            <a:ext cx="1618079" cy="1134463"/>
          </a:xfrm>
          <a:prstGeom prst="rect">
            <a:avLst/>
          </a:prstGeom>
          <a:ln w="3175">
            <a:miter lim="400000"/>
          </a:ln>
        </p:spPr>
      </p:pic>
      <p:sp>
        <p:nvSpPr>
          <p:cNvPr id="77" name="TOCHI, July 18">
            <a:extLst>
              <a:ext uri="{FF2B5EF4-FFF2-40B4-BE49-F238E27FC236}">
                <a16:creationId xmlns:a16="http://schemas.microsoft.com/office/drawing/2014/main" id="{A8756C14-83AE-904F-9E22-EDF4F92B07A4}"/>
              </a:ext>
            </a:extLst>
          </p:cNvPr>
          <p:cNvSpPr/>
          <p:nvPr/>
        </p:nvSpPr>
        <p:spPr>
          <a:xfrm>
            <a:off x="3745664" y="2554930"/>
            <a:ext cx="1618080" cy="414677"/>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600" dirty="0">
                <a:latin typeface="Avenir Next" panose="020B0503020202020204" pitchFamily="34" charset="0"/>
                <a:ea typeface="Helvetica Neue"/>
                <a:cs typeface="Helvetica Neue"/>
                <a:sym typeface="Helvetica Neue"/>
              </a:rPr>
              <a:t>Twitter Blocklists</a:t>
            </a:r>
            <a:endParaRPr sz="1600" dirty="0">
              <a:latin typeface="Avenir Next" panose="020B0503020202020204" pitchFamily="34" charset="0"/>
            </a:endParaRPr>
          </a:p>
        </p:txBody>
      </p:sp>
      <p:pic>
        <p:nvPicPr>
          <p:cNvPr id="84" name="miscarriage1.jpg">
            <a:extLst>
              <a:ext uri="{FF2B5EF4-FFF2-40B4-BE49-F238E27FC236}">
                <a16:creationId xmlns:a16="http://schemas.microsoft.com/office/drawing/2014/main" id="{9C595AA2-6466-B24F-8521-18891B5D9906}"/>
              </a:ext>
            </a:extLst>
          </p:cNvPr>
          <p:cNvPicPr>
            <a:picLocks/>
          </p:cNvPicPr>
          <p:nvPr/>
        </p:nvPicPr>
        <p:blipFill>
          <a:blip r:embed="rId5"/>
          <a:srcRect/>
          <a:stretch/>
        </p:blipFill>
        <p:spPr>
          <a:xfrm>
            <a:off x="6789841" y="1462058"/>
            <a:ext cx="1850246" cy="1108363"/>
          </a:xfrm>
          <a:prstGeom prst="rect">
            <a:avLst/>
          </a:prstGeom>
          <a:ln w="3175">
            <a:miter lim="400000"/>
          </a:ln>
        </p:spPr>
      </p:pic>
      <p:sp>
        <p:nvSpPr>
          <p:cNvPr id="85" name="TOCHI, July 18">
            <a:extLst>
              <a:ext uri="{FF2B5EF4-FFF2-40B4-BE49-F238E27FC236}">
                <a16:creationId xmlns:a16="http://schemas.microsoft.com/office/drawing/2014/main" id="{C99054EC-1189-1D4A-9047-1FDD07AD817A}"/>
              </a:ext>
            </a:extLst>
          </p:cNvPr>
          <p:cNvSpPr/>
          <p:nvPr/>
        </p:nvSpPr>
        <p:spPr>
          <a:xfrm>
            <a:off x="6789841" y="2567688"/>
            <a:ext cx="1850246" cy="414677"/>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600" dirty="0">
                <a:latin typeface="Avenir Next" panose="020B0503020202020204" pitchFamily="34" charset="0"/>
                <a:ea typeface="Helvetica Neue"/>
                <a:cs typeface="Helvetica Neue"/>
                <a:sym typeface="Helvetica Neue"/>
              </a:rPr>
              <a:t>Quarantining</a:t>
            </a:r>
            <a:endParaRPr sz="1600" dirty="0">
              <a:latin typeface="Avenir Next" panose="020B0503020202020204" pitchFamily="34" charset="0"/>
            </a:endParaRPr>
          </a:p>
        </p:txBody>
      </p:sp>
      <p:pic>
        <p:nvPicPr>
          <p:cNvPr id="88" name="miscarriage1.jpg">
            <a:extLst>
              <a:ext uri="{FF2B5EF4-FFF2-40B4-BE49-F238E27FC236}">
                <a16:creationId xmlns:a16="http://schemas.microsoft.com/office/drawing/2014/main" id="{4F2AB229-9227-AF43-A510-E88C2A631E59}"/>
              </a:ext>
            </a:extLst>
          </p:cNvPr>
          <p:cNvPicPr>
            <a:picLocks/>
          </p:cNvPicPr>
          <p:nvPr/>
        </p:nvPicPr>
        <p:blipFill>
          <a:blip r:embed="rId6"/>
          <a:srcRect/>
          <a:stretch/>
        </p:blipFill>
        <p:spPr>
          <a:xfrm>
            <a:off x="9346502" y="1462058"/>
            <a:ext cx="1459177" cy="1082067"/>
          </a:xfrm>
          <a:prstGeom prst="rect">
            <a:avLst/>
          </a:prstGeom>
          <a:ln w="3175">
            <a:miter lim="400000"/>
          </a:ln>
        </p:spPr>
      </p:pic>
      <p:sp>
        <p:nvSpPr>
          <p:cNvPr id="89" name="TOCHI, July 18">
            <a:extLst>
              <a:ext uri="{FF2B5EF4-FFF2-40B4-BE49-F238E27FC236}">
                <a16:creationId xmlns:a16="http://schemas.microsoft.com/office/drawing/2014/main" id="{94A1EA94-1DC1-474F-B67F-602DCCF7FAD3}"/>
              </a:ext>
            </a:extLst>
          </p:cNvPr>
          <p:cNvSpPr/>
          <p:nvPr/>
        </p:nvSpPr>
        <p:spPr>
          <a:xfrm>
            <a:off x="9346502" y="2567688"/>
            <a:ext cx="1459177" cy="414677"/>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600" dirty="0" err="1">
                <a:latin typeface="Avenir Next" panose="020B0503020202020204" pitchFamily="34" charset="0"/>
                <a:ea typeface="Helvetica Neue"/>
                <a:cs typeface="Helvetica Neue"/>
                <a:sym typeface="Helvetica Neue"/>
              </a:rPr>
              <a:t>Deplatforming</a:t>
            </a:r>
            <a:endParaRPr sz="1600" dirty="0">
              <a:latin typeface="Avenir Next" panose="020B0503020202020204" pitchFamily="34" charset="0"/>
            </a:endParaRPr>
          </a:p>
        </p:txBody>
      </p:sp>
      <p:pic>
        <p:nvPicPr>
          <p:cNvPr id="90" name="miscarriage1.jpg">
            <a:extLst>
              <a:ext uri="{FF2B5EF4-FFF2-40B4-BE49-F238E27FC236}">
                <a16:creationId xmlns:a16="http://schemas.microsoft.com/office/drawing/2014/main" id="{10AD78C8-D0C0-F640-9E75-BD7E6BB63F05}"/>
              </a:ext>
            </a:extLst>
          </p:cNvPr>
          <p:cNvPicPr>
            <a:picLocks/>
          </p:cNvPicPr>
          <p:nvPr/>
        </p:nvPicPr>
        <p:blipFill>
          <a:blip r:embed="rId7"/>
          <a:srcRect/>
          <a:stretch/>
        </p:blipFill>
        <p:spPr>
          <a:xfrm>
            <a:off x="1307348" y="4701553"/>
            <a:ext cx="1618079" cy="1134463"/>
          </a:xfrm>
          <a:prstGeom prst="rect">
            <a:avLst/>
          </a:prstGeom>
          <a:ln w="3175">
            <a:miter lim="400000"/>
          </a:ln>
        </p:spPr>
      </p:pic>
      <p:sp>
        <p:nvSpPr>
          <p:cNvPr id="91" name="TOCHI, July 18">
            <a:extLst>
              <a:ext uri="{FF2B5EF4-FFF2-40B4-BE49-F238E27FC236}">
                <a16:creationId xmlns:a16="http://schemas.microsoft.com/office/drawing/2014/main" id="{119A6260-E909-F94A-BA21-BA67C986F593}"/>
              </a:ext>
            </a:extLst>
          </p:cNvPr>
          <p:cNvSpPr/>
          <p:nvPr/>
        </p:nvSpPr>
        <p:spPr>
          <a:xfrm>
            <a:off x="1312961" y="5836016"/>
            <a:ext cx="1618080" cy="414677"/>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600" dirty="0" err="1">
                <a:latin typeface="Avenir Next" panose="020B0503020202020204" pitchFamily="34" charset="0"/>
                <a:ea typeface="Helvetica Neue"/>
                <a:cs typeface="Helvetica Neue"/>
                <a:sym typeface="Helvetica Neue"/>
              </a:rPr>
              <a:t>Automod</a:t>
            </a:r>
            <a:endParaRPr sz="1600" dirty="0">
              <a:latin typeface="Avenir Next" panose="020B0503020202020204" pitchFamily="34" charset="0"/>
            </a:endParaRPr>
          </a:p>
        </p:txBody>
      </p:sp>
      <p:pic>
        <p:nvPicPr>
          <p:cNvPr id="92" name="miscarriage1.jpg">
            <a:extLst>
              <a:ext uri="{FF2B5EF4-FFF2-40B4-BE49-F238E27FC236}">
                <a16:creationId xmlns:a16="http://schemas.microsoft.com/office/drawing/2014/main" id="{64A1FC35-7185-9042-B152-8A3CFB43ADB9}"/>
              </a:ext>
            </a:extLst>
          </p:cNvPr>
          <p:cNvPicPr>
            <a:picLocks/>
          </p:cNvPicPr>
          <p:nvPr/>
        </p:nvPicPr>
        <p:blipFill>
          <a:blip r:embed="rId4"/>
          <a:srcRect/>
          <a:stretch/>
        </p:blipFill>
        <p:spPr>
          <a:xfrm>
            <a:off x="3736028" y="4701553"/>
            <a:ext cx="1618079" cy="1134463"/>
          </a:xfrm>
          <a:prstGeom prst="rect">
            <a:avLst/>
          </a:prstGeom>
          <a:ln w="3175">
            <a:miter lim="400000"/>
          </a:ln>
        </p:spPr>
      </p:pic>
      <p:sp>
        <p:nvSpPr>
          <p:cNvPr id="93" name="TOCHI, July 18">
            <a:extLst>
              <a:ext uri="{FF2B5EF4-FFF2-40B4-BE49-F238E27FC236}">
                <a16:creationId xmlns:a16="http://schemas.microsoft.com/office/drawing/2014/main" id="{AD8C7F8E-26E1-8740-8C2E-9CC21EA9A638}"/>
              </a:ext>
            </a:extLst>
          </p:cNvPr>
          <p:cNvSpPr/>
          <p:nvPr/>
        </p:nvSpPr>
        <p:spPr>
          <a:xfrm>
            <a:off x="3736028" y="5843042"/>
            <a:ext cx="1618080" cy="414677"/>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600" dirty="0">
                <a:latin typeface="Avenir Next" panose="020B0503020202020204" pitchFamily="34" charset="0"/>
                <a:ea typeface="Helvetica Neue"/>
                <a:cs typeface="Helvetica Neue"/>
                <a:sym typeface="Helvetica Neue"/>
              </a:rPr>
              <a:t>Twitter Blocklists</a:t>
            </a:r>
            <a:endParaRPr sz="1600" dirty="0">
              <a:latin typeface="Avenir Next" panose="020B0503020202020204" pitchFamily="34" charset="0"/>
            </a:endParaRPr>
          </a:p>
        </p:txBody>
      </p:sp>
      <p:pic>
        <p:nvPicPr>
          <p:cNvPr id="94" name="miscarriage1.jpg">
            <a:extLst>
              <a:ext uri="{FF2B5EF4-FFF2-40B4-BE49-F238E27FC236}">
                <a16:creationId xmlns:a16="http://schemas.microsoft.com/office/drawing/2014/main" id="{EA88E08A-3F6D-A640-98A8-73E882975259}"/>
              </a:ext>
            </a:extLst>
          </p:cNvPr>
          <p:cNvPicPr>
            <a:picLocks/>
          </p:cNvPicPr>
          <p:nvPr/>
        </p:nvPicPr>
        <p:blipFill>
          <a:blip r:embed="rId8"/>
          <a:srcRect/>
          <a:stretch/>
        </p:blipFill>
        <p:spPr>
          <a:xfrm>
            <a:off x="6906400" y="4753524"/>
            <a:ext cx="1733687" cy="1089518"/>
          </a:xfrm>
          <a:prstGeom prst="rect">
            <a:avLst/>
          </a:prstGeom>
          <a:ln w="3175">
            <a:miter lim="400000"/>
          </a:ln>
        </p:spPr>
      </p:pic>
      <p:sp>
        <p:nvSpPr>
          <p:cNvPr id="95" name="TOCHI, July 18">
            <a:extLst>
              <a:ext uri="{FF2B5EF4-FFF2-40B4-BE49-F238E27FC236}">
                <a16:creationId xmlns:a16="http://schemas.microsoft.com/office/drawing/2014/main" id="{3D97CB9A-3563-094A-840F-75F1B0FD8365}"/>
              </a:ext>
            </a:extLst>
          </p:cNvPr>
          <p:cNvSpPr/>
          <p:nvPr/>
        </p:nvSpPr>
        <p:spPr>
          <a:xfrm>
            <a:off x="6894509" y="5836679"/>
            <a:ext cx="1745578" cy="478657"/>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600" dirty="0">
                <a:latin typeface="Avenir Next" panose="020B0503020202020204" pitchFamily="34" charset="0"/>
                <a:ea typeface="Helvetica Neue"/>
                <a:cs typeface="Helvetica Neue"/>
                <a:sym typeface="Helvetica Neue"/>
              </a:rPr>
              <a:t>User attitudes </a:t>
            </a:r>
          </a:p>
          <a:p>
            <a:pPr algn="ctr">
              <a:defRPr sz="1200" b="0">
                <a:solidFill>
                  <a:srgbClr val="FFFFFF"/>
                </a:solidFill>
                <a:latin typeface="+mn-lt"/>
                <a:ea typeface="+mn-ea"/>
                <a:cs typeface="+mn-cs"/>
                <a:sym typeface="Helvetica Neue Medium"/>
              </a:defRPr>
            </a:pPr>
            <a:r>
              <a:rPr lang="en-US" sz="1600" dirty="0">
                <a:latin typeface="Avenir Next" panose="020B0503020202020204" pitchFamily="34" charset="0"/>
                <a:ea typeface="Helvetica Neue"/>
                <a:cs typeface="Helvetica Neue"/>
                <a:sym typeface="Helvetica Neue"/>
              </a:rPr>
              <a:t>after moderation</a:t>
            </a:r>
            <a:endParaRPr sz="1600" dirty="0">
              <a:latin typeface="Avenir Next" panose="020B0503020202020204" pitchFamily="34" charset="0"/>
            </a:endParaRPr>
          </a:p>
        </p:txBody>
      </p:sp>
      <p:pic>
        <p:nvPicPr>
          <p:cNvPr id="96" name="miscarriage1.jpg">
            <a:extLst>
              <a:ext uri="{FF2B5EF4-FFF2-40B4-BE49-F238E27FC236}">
                <a16:creationId xmlns:a16="http://schemas.microsoft.com/office/drawing/2014/main" id="{C202D4C4-1BBD-6B4D-8C01-4A4F9AE1E104}"/>
              </a:ext>
            </a:extLst>
          </p:cNvPr>
          <p:cNvPicPr>
            <a:picLocks/>
          </p:cNvPicPr>
          <p:nvPr/>
        </p:nvPicPr>
        <p:blipFill>
          <a:blip r:embed="rId9"/>
          <a:srcRect/>
          <a:stretch/>
        </p:blipFill>
        <p:spPr>
          <a:xfrm>
            <a:off x="9150967" y="4751032"/>
            <a:ext cx="1733686" cy="1060019"/>
          </a:xfrm>
          <a:prstGeom prst="rect">
            <a:avLst/>
          </a:prstGeom>
          <a:ln w="3175">
            <a:miter lim="400000"/>
          </a:ln>
        </p:spPr>
      </p:pic>
      <p:sp>
        <p:nvSpPr>
          <p:cNvPr id="26" name="TOCHI, July 18">
            <a:extLst>
              <a:ext uri="{FF2B5EF4-FFF2-40B4-BE49-F238E27FC236}">
                <a16:creationId xmlns:a16="http://schemas.microsoft.com/office/drawing/2014/main" id="{EB34AD22-EC96-214A-B842-0873E7C3B4B1}"/>
              </a:ext>
            </a:extLst>
          </p:cNvPr>
          <p:cNvSpPr/>
          <p:nvPr/>
        </p:nvSpPr>
        <p:spPr>
          <a:xfrm>
            <a:off x="9150967" y="5811051"/>
            <a:ext cx="1745578" cy="478657"/>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600" dirty="0">
                <a:latin typeface="Avenir Next" panose="020B0503020202020204" pitchFamily="34" charset="0"/>
                <a:ea typeface="Helvetica Neue"/>
                <a:cs typeface="Helvetica Neue"/>
                <a:sym typeface="Helvetica Neue"/>
              </a:rPr>
              <a:t>User behavior</a:t>
            </a:r>
          </a:p>
          <a:p>
            <a:pPr algn="ctr">
              <a:defRPr sz="1200" b="0">
                <a:solidFill>
                  <a:srgbClr val="FFFFFF"/>
                </a:solidFill>
                <a:latin typeface="+mn-lt"/>
                <a:ea typeface="+mn-ea"/>
                <a:cs typeface="+mn-cs"/>
                <a:sym typeface="Helvetica Neue Medium"/>
              </a:defRPr>
            </a:pPr>
            <a:r>
              <a:rPr lang="en-US" sz="1600" dirty="0">
                <a:latin typeface="Avenir Next" panose="020B0503020202020204" pitchFamily="34" charset="0"/>
                <a:ea typeface="Helvetica Neue"/>
                <a:cs typeface="Helvetica Neue"/>
                <a:sym typeface="Helvetica Neue"/>
              </a:rPr>
              <a:t>after moderation</a:t>
            </a:r>
            <a:endParaRPr sz="1600" dirty="0">
              <a:latin typeface="Avenir Next" panose="020B0503020202020204" pitchFamily="34" charset="0"/>
            </a:endParaRPr>
          </a:p>
        </p:txBody>
      </p:sp>
    </p:spTree>
    <p:extLst>
      <p:ext uri="{BB962C8B-B14F-4D97-AF65-F5344CB8AC3E}">
        <p14:creationId xmlns:p14="http://schemas.microsoft.com/office/powerpoint/2010/main" val="72415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914"/>
                                        </p:tgtEl>
                                        <p:attrNameLst>
                                          <p:attrName>style.opacity</p:attrName>
                                        </p:attrNameLst>
                                      </p:cBhvr>
                                      <p:to>
                                        <p:strVal val="0.5"/>
                                      </p:to>
                                    </p:set>
                                    <p:animEffect filter="image" prLst="opacity: 0.5">
                                      <p:cBhvr rctx="IE">
                                        <p:cTn id="7" dur="indefinite"/>
                                        <p:tgtEl>
                                          <p:spTgt spid="914"/>
                                        </p:tgtEl>
                                      </p:cBhvr>
                                    </p:animEffect>
                                  </p:childTnLst>
                                </p:cTn>
                              </p:par>
                              <p:par>
                                <p:cTn id="8" presetID="9" presetClass="emph" presetSubtype="0" grpId="0" nodeType="withEffect">
                                  <p:stCondLst>
                                    <p:cond delay="0"/>
                                  </p:stCondLst>
                                  <p:childTnLst>
                                    <p:set>
                                      <p:cBhvr>
                                        <p:cTn id="9" dur="indefinite"/>
                                        <p:tgtEl>
                                          <p:spTgt spid="53"/>
                                        </p:tgtEl>
                                        <p:attrNameLst>
                                          <p:attrName>style.opacity</p:attrName>
                                        </p:attrNameLst>
                                      </p:cBhvr>
                                      <p:to>
                                        <p:strVal val="0.5"/>
                                      </p:to>
                                    </p:set>
                                    <p:animEffect filter="image" prLst="opacity: 0.5">
                                      <p:cBhvr rctx="IE">
                                        <p:cTn id="10" dur="indefinite"/>
                                        <p:tgtEl>
                                          <p:spTgt spid="53"/>
                                        </p:tgtEl>
                                      </p:cBhvr>
                                    </p:animEffect>
                                  </p:childTnLst>
                                </p:cTn>
                              </p:par>
                              <p:par>
                                <p:cTn id="11" presetID="9" presetClass="emph" presetSubtype="0" nodeType="withEffect">
                                  <p:stCondLst>
                                    <p:cond delay="0"/>
                                  </p:stCondLst>
                                  <p:childTnLst>
                                    <p:set>
                                      <p:cBhvr>
                                        <p:cTn id="12" dur="indefinite"/>
                                        <p:tgtEl>
                                          <p:spTgt spid="55"/>
                                        </p:tgtEl>
                                        <p:attrNameLst>
                                          <p:attrName>style.opacity</p:attrName>
                                        </p:attrNameLst>
                                      </p:cBhvr>
                                      <p:to>
                                        <p:strVal val="0.5"/>
                                      </p:to>
                                    </p:set>
                                    <p:animEffect filter="image" prLst="opacity: 0.5">
                                      <p:cBhvr rctx="IE">
                                        <p:cTn id="13" dur="indefinite"/>
                                        <p:tgtEl>
                                          <p:spTgt spid="55"/>
                                        </p:tgtEl>
                                      </p:cBhvr>
                                    </p:animEffect>
                                  </p:childTnLst>
                                </p:cTn>
                              </p:par>
                              <p:par>
                                <p:cTn id="14" presetID="9" presetClass="emph" presetSubtype="0" grpId="0" nodeType="withEffect">
                                  <p:stCondLst>
                                    <p:cond delay="0"/>
                                  </p:stCondLst>
                                  <p:childTnLst>
                                    <p:set>
                                      <p:cBhvr>
                                        <p:cTn id="15" dur="indefinite"/>
                                        <p:tgtEl>
                                          <p:spTgt spid="57"/>
                                        </p:tgtEl>
                                        <p:attrNameLst>
                                          <p:attrName>style.opacity</p:attrName>
                                        </p:attrNameLst>
                                      </p:cBhvr>
                                      <p:to>
                                        <p:strVal val="0.5"/>
                                      </p:to>
                                    </p:set>
                                    <p:animEffect filter="image" prLst="opacity: 0.5">
                                      <p:cBhvr rctx="IE">
                                        <p:cTn id="16" dur="indefinite"/>
                                        <p:tgtEl>
                                          <p:spTgt spid="57"/>
                                        </p:tgtEl>
                                      </p:cBhvr>
                                    </p:animEffect>
                                  </p:childTnLst>
                                </p:cTn>
                              </p:par>
                              <p:par>
                                <p:cTn id="17" presetID="9" presetClass="emph" presetSubtype="0" nodeType="withEffect">
                                  <p:stCondLst>
                                    <p:cond delay="0"/>
                                  </p:stCondLst>
                                  <p:childTnLst>
                                    <p:set>
                                      <p:cBhvr>
                                        <p:cTn id="18" dur="indefinite"/>
                                        <p:tgtEl>
                                          <p:spTgt spid="76"/>
                                        </p:tgtEl>
                                        <p:attrNameLst>
                                          <p:attrName>style.opacity</p:attrName>
                                        </p:attrNameLst>
                                      </p:cBhvr>
                                      <p:to>
                                        <p:strVal val="0.5"/>
                                      </p:to>
                                    </p:set>
                                    <p:animEffect filter="image" prLst="opacity: 0.5">
                                      <p:cBhvr rctx="IE">
                                        <p:cTn id="19" dur="indefinite"/>
                                        <p:tgtEl>
                                          <p:spTgt spid="76"/>
                                        </p:tgtEl>
                                      </p:cBhvr>
                                    </p:animEffect>
                                  </p:childTnLst>
                                </p:cTn>
                              </p:par>
                              <p:par>
                                <p:cTn id="20" presetID="9" presetClass="emph" presetSubtype="0" grpId="0" nodeType="withEffect">
                                  <p:stCondLst>
                                    <p:cond delay="0"/>
                                  </p:stCondLst>
                                  <p:childTnLst>
                                    <p:set>
                                      <p:cBhvr>
                                        <p:cTn id="21" dur="indefinite"/>
                                        <p:tgtEl>
                                          <p:spTgt spid="77"/>
                                        </p:tgtEl>
                                        <p:attrNameLst>
                                          <p:attrName>style.opacity</p:attrName>
                                        </p:attrNameLst>
                                      </p:cBhvr>
                                      <p:to>
                                        <p:strVal val="0.5"/>
                                      </p:to>
                                    </p:set>
                                    <p:animEffect filter="image" prLst="opacity: 0.5">
                                      <p:cBhvr rctx="IE">
                                        <p:cTn id="22" dur="indefinite"/>
                                        <p:tgtEl>
                                          <p:spTgt spid="77"/>
                                        </p:tgtEl>
                                      </p:cBhvr>
                                    </p:animEffect>
                                  </p:childTnLst>
                                </p:cTn>
                              </p:par>
                              <p:par>
                                <p:cTn id="23" presetID="9" presetClass="emph" presetSubtype="0" nodeType="withEffect">
                                  <p:stCondLst>
                                    <p:cond delay="0"/>
                                  </p:stCondLst>
                                  <p:childTnLst>
                                    <p:set>
                                      <p:cBhvr>
                                        <p:cTn id="24" dur="indefinite"/>
                                        <p:tgtEl>
                                          <p:spTgt spid="84"/>
                                        </p:tgtEl>
                                        <p:attrNameLst>
                                          <p:attrName>style.opacity</p:attrName>
                                        </p:attrNameLst>
                                      </p:cBhvr>
                                      <p:to>
                                        <p:strVal val="0.5"/>
                                      </p:to>
                                    </p:set>
                                    <p:animEffect filter="image" prLst="opacity: 0.5">
                                      <p:cBhvr rctx="IE">
                                        <p:cTn id="25" dur="indefinite"/>
                                        <p:tgtEl>
                                          <p:spTgt spid="84"/>
                                        </p:tgtEl>
                                      </p:cBhvr>
                                    </p:animEffect>
                                  </p:childTnLst>
                                </p:cTn>
                              </p:par>
                              <p:par>
                                <p:cTn id="26" presetID="9" presetClass="emph" presetSubtype="0" grpId="0" nodeType="withEffect">
                                  <p:stCondLst>
                                    <p:cond delay="0"/>
                                  </p:stCondLst>
                                  <p:childTnLst>
                                    <p:set>
                                      <p:cBhvr>
                                        <p:cTn id="27" dur="indefinite"/>
                                        <p:tgtEl>
                                          <p:spTgt spid="85"/>
                                        </p:tgtEl>
                                        <p:attrNameLst>
                                          <p:attrName>style.opacity</p:attrName>
                                        </p:attrNameLst>
                                      </p:cBhvr>
                                      <p:to>
                                        <p:strVal val="0.5"/>
                                      </p:to>
                                    </p:set>
                                    <p:animEffect filter="image" prLst="opacity: 0.5">
                                      <p:cBhvr rctx="IE">
                                        <p:cTn id="28" dur="indefinite"/>
                                        <p:tgtEl>
                                          <p:spTgt spid="85"/>
                                        </p:tgtEl>
                                      </p:cBhvr>
                                    </p:animEffect>
                                  </p:childTnLst>
                                </p:cTn>
                              </p:par>
                              <p:par>
                                <p:cTn id="29" presetID="9" presetClass="emph" presetSubtype="0" nodeType="withEffect">
                                  <p:stCondLst>
                                    <p:cond delay="0"/>
                                  </p:stCondLst>
                                  <p:childTnLst>
                                    <p:set>
                                      <p:cBhvr>
                                        <p:cTn id="30" dur="indefinite"/>
                                        <p:tgtEl>
                                          <p:spTgt spid="88"/>
                                        </p:tgtEl>
                                        <p:attrNameLst>
                                          <p:attrName>style.opacity</p:attrName>
                                        </p:attrNameLst>
                                      </p:cBhvr>
                                      <p:to>
                                        <p:strVal val="0.5"/>
                                      </p:to>
                                    </p:set>
                                    <p:animEffect filter="image" prLst="opacity: 0.5">
                                      <p:cBhvr rctx="IE">
                                        <p:cTn id="31" dur="indefinite"/>
                                        <p:tgtEl>
                                          <p:spTgt spid="88"/>
                                        </p:tgtEl>
                                      </p:cBhvr>
                                    </p:animEffect>
                                  </p:childTnLst>
                                </p:cTn>
                              </p:par>
                              <p:par>
                                <p:cTn id="32" presetID="9" presetClass="emph" presetSubtype="0" grpId="0" nodeType="withEffect">
                                  <p:stCondLst>
                                    <p:cond delay="0"/>
                                  </p:stCondLst>
                                  <p:childTnLst>
                                    <p:set>
                                      <p:cBhvr>
                                        <p:cTn id="33" dur="indefinite"/>
                                        <p:tgtEl>
                                          <p:spTgt spid="89"/>
                                        </p:tgtEl>
                                        <p:attrNameLst>
                                          <p:attrName>style.opacity</p:attrName>
                                        </p:attrNameLst>
                                      </p:cBhvr>
                                      <p:to>
                                        <p:strVal val="0.5"/>
                                      </p:to>
                                    </p:set>
                                    <p:animEffect filter="image" prLst="opacity: 0.5">
                                      <p:cBhvr rctx="IE">
                                        <p:cTn id="34" dur="indefinite"/>
                                        <p:tgtEl>
                                          <p:spTgt spid="89"/>
                                        </p:tgtEl>
                                      </p:cBhvr>
                                    </p:animEffect>
                                  </p:childTnLst>
                                </p:cTn>
                              </p:par>
                              <p:par>
                                <p:cTn id="35" presetID="9" presetClass="emph" presetSubtype="0" grpId="0" nodeType="withEffect">
                                  <p:stCondLst>
                                    <p:cond delay="0"/>
                                  </p:stCondLst>
                                  <p:childTnLst>
                                    <p:set>
                                      <p:cBhvr>
                                        <p:cTn id="36" dur="indefinite"/>
                                        <p:tgtEl>
                                          <p:spTgt spid="911"/>
                                        </p:tgtEl>
                                        <p:attrNameLst>
                                          <p:attrName>style.opacity</p:attrName>
                                        </p:attrNameLst>
                                      </p:cBhvr>
                                      <p:to>
                                        <p:strVal val="0.5"/>
                                      </p:to>
                                    </p:set>
                                    <p:animEffect filter="image" prLst="opacity: 0.5">
                                      <p:cBhvr rctx="IE">
                                        <p:cTn id="37" dur="indefinite"/>
                                        <p:tgtEl>
                                          <p:spTgt spid="911"/>
                                        </p:tgtEl>
                                      </p:cBhvr>
                                    </p:animEffect>
                                  </p:childTnLst>
                                </p:cTn>
                              </p:par>
                              <p:par>
                                <p:cTn id="38" presetID="9" presetClass="emph" presetSubtype="0" grpId="0" nodeType="withEffect">
                                  <p:stCondLst>
                                    <p:cond delay="0"/>
                                  </p:stCondLst>
                                  <p:childTnLst>
                                    <p:set>
                                      <p:cBhvr>
                                        <p:cTn id="39" dur="indefinite"/>
                                        <p:tgtEl>
                                          <p:spTgt spid="52"/>
                                        </p:tgtEl>
                                        <p:attrNameLst>
                                          <p:attrName>style.opacity</p:attrName>
                                        </p:attrNameLst>
                                      </p:cBhvr>
                                      <p:to>
                                        <p:strVal val="0.5"/>
                                      </p:to>
                                    </p:set>
                                    <p:animEffect filter="image" prLst="opacity: 0.5">
                                      <p:cBhvr rctx="IE">
                                        <p:cTn id="40" dur="indefinite"/>
                                        <p:tgtEl>
                                          <p:spTgt spid="52"/>
                                        </p:tgtEl>
                                      </p:cBhvr>
                                    </p:animEffect>
                                  </p:childTnLst>
                                </p:cTn>
                              </p:par>
                              <p:par>
                                <p:cTn id="41" presetID="9" presetClass="emph" presetSubtype="0" grpId="0" nodeType="withEffect">
                                  <p:stCondLst>
                                    <p:cond delay="0"/>
                                  </p:stCondLst>
                                  <p:childTnLst>
                                    <p:set>
                                      <p:cBhvr>
                                        <p:cTn id="42" dur="indefinite"/>
                                        <p:tgtEl>
                                          <p:spTgt spid="915"/>
                                        </p:tgtEl>
                                        <p:attrNameLst>
                                          <p:attrName>style.opacity</p:attrName>
                                        </p:attrNameLst>
                                      </p:cBhvr>
                                      <p:to>
                                        <p:strVal val="0.5"/>
                                      </p:to>
                                    </p:set>
                                    <p:animEffect filter="image" prLst="opacity: 0.5">
                                      <p:cBhvr rctx="IE">
                                        <p:cTn id="43" dur="indefinite"/>
                                        <p:tgtEl>
                                          <p:spTgt spid="915"/>
                                        </p:tgtEl>
                                      </p:cBhvr>
                                    </p:animEffect>
                                  </p:childTnLst>
                                </p:cTn>
                              </p:par>
                              <p:par>
                                <p:cTn id="44" presetID="9" presetClass="emph" presetSubtype="0" grpId="0" nodeType="withEffect">
                                  <p:stCondLst>
                                    <p:cond delay="0"/>
                                  </p:stCondLst>
                                  <p:childTnLst>
                                    <p:set>
                                      <p:cBhvr>
                                        <p:cTn id="45" dur="indefinite"/>
                                        <p:tgtEl>
                                          <p:spTgt spid="61"/>
                                        </p:tgtEl>
                                        <p:attrNameLst>
                                          <p:attrName>style.opacity</p:attrName>
                                        </p:attrNameLst>
                                      </p:cBhvr>
                                      <p:to>
                                        <p:strVal val="0.5"/>
                                      </p:to>
                                    </p:set>
                                    <p:animEffect filter="image" prLst="opacity: 0.5">
                                      <p:cBhvr rctx="IE">
                                        <p:cTn id="46" dur="indefinite"/>
                                        <p:tgtEl>
                                          <p:spTgt spid="61"/>
                                        </p:tgtEl>
                                      </p:cBhvr>
                                    </p:animEffect>
                                  </p:childTnLst>
                                </p:cTn>
                              </p:par>
                              <p:par>
                                <p:cTn id="47" presetID="9" presetClass="emph" presetSubtype="0" nodeType="withEffect">
                                  <p:stCondLst>
                                    <p:cond delay="0"/>
                                  </p:stCondLst>
                                  <p:childTnLst>
                                    <p:set>
                                      <p:cBhvr>
                                        <p:cTn id="48" dur="indefinite"/>
                                        <p:tgtEl>
                                          <p:spTgt spid="90"/>
                                        </p:tgtEl>
                                        <p:attrNameLst>
                                          <p:attrName>style.opacity</p:attrName>
                                        </p:attrNameLst>
                                      </p:cBhvr>
                                      <p:to>
                                        <p:strVal val="0.5"/>
                                      </p:to>
                                    </p:set>
                                    <p:animEffect filter="image" prLst="opacity: 0.5">
                                      <p:cBhvr rctx="IE">
                                        <p:cTn id="49" dur="indefinite"/>
                                        <p:tgtEl>
                                          <p:spTgt spid="90"/>
                                        </p:tgtEl>
                                      </p:cBhvr>
                                    </p:animEffect>
                                  </p:childTnLst>
                                </p:cTn>
                              </p:par>
                              <p:par>
                                <p:cTn id="50" presetID="9" presetClass="emph" presetSubtype="0" grpId="0" nodeType="withEffect">
                                  <p:stCondLst>
                                    <p:cond delay="0"/>
                                  </p:stCondLst>
                                  <p:childTnLst>
                                    <p:set>
                                      <p:cBhvr>
                                        <p:cTn id="51" dur="indefinite"/>
                                        <p:tgtEl>
                                          <p:spTgt spid="91"/>
                                        </p:tgtEl>
                                        <p:attrNameLst>
                                          <p:attrName>style.opacity</p:attrName>
                                        </p:attrNameLst>
                                      </p:cBhvr>
                                      <p:to>
                                        <p:strVal val="0.5"/>
                                      </p:to>
                                    </p:set>
                                    <p:animEffect filter="image" prLst="opacity: 0.5">
                                      <p:cBhvr rctx="IE">
                                        <p:cTn id="52" dur="indefinite"/>
                                        <p:tgtEl>
                                          <p:spTgt spid="91"/>
                                        </p:tgtEl>
                                      </p:cBhvr>
                                    </p:animEffect>
                                  </p:childTnLst>
                                </p:cTn>
                              </p:par>
                              <p:par>
                                <p:cTn id="53" presetID="9" presetClass="emph" presetSubtype="0" nodeType="withEffect">
                                  <p:stCondLst>
                                    <p:cond delay="0"/>
                                  </p:stCondLst>
                                  <p:childTnLst>
                                    <p:set>
                                      <p:cBhvr>
                                        <p:cTn id="54" dur="indefinite"/>
                                        <p:tgtEl>
                                          <p:spTgt spid="92"/>
                                        </p:tgtEl>
                                        <p:attrNameLst>
                                          <p:attrName>style.opacity</p:attrName>
                                        </p:attrNameLst>
                                      </p:cBhvr>
                                      <p:to>
                                        <p:strVal val="0.5"/>
                                      </p:to>
                                    </p:set>
                                    <p:animEffect filter="image" prLst="opacity: 0.5">
                                      <p:cBhvr rctx="IE">
                                        <p:cTn id="55" dur="indefinite"/>
                                        <p:tgtEl>
                                          <p:spTgt spid="92"/>
                                        </p:tgtEl>
                                      </p:cBhvr>
                                    </p:animEffect>
                                  </p:childTnLst>
                                </p:cTn>
                              </p:par>
                              <p:par>
                                <p:cTn id="56" presetID="9" presetClass="emph" presetSubtype="0" grpId="0" nodeType="withEffect">
                                  <p:stCondLst>
                                    <p:cond delay="0"/>
                                  </p:stCondLst>
                                  <p:childTnLst>
                                    <p:set>
                                      <p:cBhvr>
                                        <p:cTn id="57" dur="indefinite"/>
                                        <p:tgtEl>
                                          <p:spTgt spid="93"/>
                                        </p:tgtEl>
                                        <p:attrNameLst>
                                          <p:attrName>style.opacity</p:attrName>
                                        </p:attrNameLst>
                                      </p:cBhvr>
                                      <p:to>
                                        <p:strVal val="0.5"/>
                                      </p:to>
                                    </p:set>
                                    <p:animEffect filter="image" prLst="opacity: 0.5">
                                      <p:cBhvr rctx="IE">
                                        <p:cTn id="58" dur="indefinite"/>
                                        <p:tgtEl>
                                          <p:spTgt spid="93"/>
                                        </p:tgtEl>
                                      </p:cBhvr>
                                    </p:animEffect>
                                  </p:childTnLst>
                                </p:cTn>
                              </p:par>
                              <p:par>
                                <p:cTn id="59" presetID="9" presetClass="emph" presetSubtype="0" grpId="0" nodeType="withEffect">
                                  <p:stCondLst>
                                    <p:cond delay="0"/>
                                  </p:stCondLst>
                                  <p:childTnLst>
                                    <p:set>
                                      <p:cBhvr>
                                        <p:cTn id="60" dur="indefinite"/>
                                        <p:tgtEl>
                                          <p:spTgt spid="60"/>
                                        </p:tgtEl>
                                        <p:attrNameLst>
                                          <p:attrName>style.opacity</p:attrName>
                                        </p:attrNameLst>
                                      </p:cBhvr>
                                      <p:to>
                                        <p:strVal val="0.5"/>
                                      </p:to>
                                    </p:set>
                                    <p:animEffect filter="image" prLst="opacity: 0.5">
                                      <p:cBhvr rctx="IE">
                                        <p:cTn id="61" dur="indefinite"/>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 grpId="0" animBg="1"/>
      <p:bldP spid="914" grpId="0" animBg="1"/>
      <p:bldP spid="915" grpId="0" animBg="1"/>
      <p:bldP spid="52" grpId="0" animBg="1"/>
      <p:bldP spid="53" grpId="0" animBg="1"/>
      <p:bldP spid="57" grpId="0" animBg="1"/>
      <p:bldP spid="60" grpId="0" animBg="1"/>
      <p:bldP spid="61" grpId="0" animBg="1"/>
      <p:bldP spid="77" grpId="0" animBg="1"/>
      <p:bldP spid="85" grpId="0" animBg="1"/>
      <p:bldP spid="89" grpId="0" animBg="1"/>
      <p:bldP spid="91" grpId="0" animBg="1"/>
      <p:bldP spid="9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C46"/>
        </a:solidFill>
        <a:effectLst/>
      </p:bgPr>
    </p:bg>
    <p:spTree>
      <p:nvGrpSpPr>
        <p:cNvPr id="1" name=""/>
        <p:cNvGrpSpPr/>
        <p:nvPr/>
      </p:nvGrpSpPr>
      <p:grpSpPr>
        <a:xfrm>
          <a:off x="0" y="0"/>
          <a:ext cx="0" cy="0"/>
          <a:chOff x="0" y="0"/>
          <a:chExt cx="0" cy="0"/>
        </a:xfrm>
      </p:grpSpPr>
      <p:sp>
        <p:nvSpPr>
          <p:cNvPr id="238" name="Agenda"/>
          <p:cNvSpPr txBox="1"/>
          <p:nvPr/>
        </p:nvSpPr>
        <p:spPr>
          <a:xfrm>
            <a:off x="1622850" y="343797"/>
            <a:ext cx="9440213" cy="52411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lnSpc>
                <a:spcPct val="80000"/>
              </a:lnSpc>
              <a:defRPr sz="4000">
                <a:solidFill>
                  <a:srgbClr val="FFFFFF"/>
                </a:solidFill>
                <a:latin typeface="Avenir Next"/>
                <a:ea typeface="Avenir Next"/>
                <a:cs typeface="Avenir Next"/>
                <a:sym typeface="Avenir Next"/>
              </a:defRPr>
            </a:lvl1pPr>
          </a:lstStyle>
          <a:p>
            <a:pPr marL="0" marR="0" lvl="0" indent="0" algn="l" defTabSz="410765" rtl="0" eaLnBrk="1" fontAlgn="auto" latinLnBrk="0" hangingPunct="0">
              <a:lnSpc>
                <a:spcPct val="80000"/>
              </a:lnSpc>
              <a:spcBef>
                <a:spcPts val="0"/>
              </a:spcBef>
              <a:spcAft>
                <a:spcPts val="0"/>
              </a:spcAft>
              <a:buClrTx/>
              <a:buSzTx/>
              <a:buFontTx/>
              <a:buNone/>
              <a:tabLst/>
              <a:defRPr/>
            </a:pPr>
            <a:r>
              <a:rPr kumimoji="0" sz="3456" b="1" i="0" u="none" strike="noStrike" kern="0" cap="none" spc="0" normalizeH="0" baseline="0" noProof="0" dirty="0">
                <a:ln>
                  <a:noFill/>
                </a:ln>
                <a:solidFill>
                  <a:srgbClr val="FFFFFF"/>
                </a:solidFill>
                <a:effectLst/>
                <a:uLnTx/>
                <a:uFillTx/>
                <a:latin typeface="Avenir Next"/>
                <a:sym typeface="Avenir Next"/>
              </a:rPr>
              <a:t>Agenda</a:t>
            </a:r>
          </a:p>
        </p:txBody>
      </p:sp>
      <p:pic>
        <p:nvPicPr>
          <p:cNvPr id="239" name="leaves.jpeg.jpg"/>
          <p:cNvPicPr>
            <a:picLocks noChangeAspect="1"/>
          </p:cNvPicPr>
          <p:nvPr/>
        </p:nvPicPr>
        <p:blipFill>
          <a:blip r:embed="rId3"/>
          <a:srcRect/>
          <a:stretch/>
        </p:blipFill>
        <p:spPr>
          <a:xfrm>
            <a:off x="1925200" y="961745"/>
            <a:ext cx="1003557" cy="860561"/>
          </a:xfrm>
          <a:prstGeom prst="rect">
            <a:avLst/>
          </a:prstGeom>
          <a:ln w="3175">
            <a:miter lim="400000"/>
          </a:ln>
        </p:spPr>
      </p:pic>
      <p:pic>
        <p:nvPicPr>
          <p:cNvPr id="240" name="secret3.jpg"/>
          <p:cNvPicPr>
            <a:picLocks noChangeAspect="1"/>
          </p:cNvPicPr>
          <p:nvPr/>
        </p:nvPicPr>
        <p:blipFill rotWithShape="1">
          <a:blip r:embed="rId4"/>
          <a:srcRect b="9459"/>
          <a:stretch/>
        </p:blipFill>
        <p:spPr>
          <a:xfrm>
            <a:off x="1925199" y="2043555"/>
            <a:ext cx="1019361" cy="860559"/>
          </a:xfrm>
          <a:prstGeom prst="rect">
            <a:avLst/>
          </a:prstGeom>
          <a:ln w="3175">
            <a:miter lim="400000"/>
          </a:ln>
        </p:spPr>
      </p:pic>
      <p:pic>
        <p:nvPicPr>
          <p:cNvPr id="241" name="anonymity_johnsuler.jpg"/>
          <p:cNvPicPr>
            <a:picLocks noChangeAspect="1"/>
          </p:cNvPicPr>
          <p:nvPr/>
        </p:nvPicPr>
        <p:blipFill>
          <a:blip r:embed="rId5"/>
          <a:srcRect/>
          <a:stretch/>
        </p:blipFill>
        <p:spPr>
          <a:xfrm>
            <a:off x="1925199" y="5288987"/>
            <a:ext cx="1053949" cy="860559"/>
          </a:xfrm>
          <a:prstGeom prst="rect">
            <a:avLst/>
          </a:prstGeom>
          <a:ln w="3175">
            <a:miter lim="400000"/>
          </a:ln>
        </p:spPr>
      </p:pic>
      <p:sp>
        <p:nvSpPr>
          <p:cNvPr id="242" name="Background"/>
          <p:cNvSpPr txBox="1"/>
          <p:nvPr/>
        </p:nvSpPr>
        <p:spPr>
          <a:xfrm>
            <a:off x="3300489" y="1069474"/>
            <a:ext cx="3557065"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Avenir Next"/>
                <a:sym typeface="Avenir Next"/>
              </a:rPr>
              <a:t>Research overview</a:t>
            </a:r>
            <a:endParaRPr kumimoji="0" sz="3200" b="0" i="0" u="none" strike="noStrike" kern="0" cap="none" spc="0" normalizeH="0" baseline="0" noProof="0" dirty="0">
              <a:ln>
                <a:noFill/>
              </a:ln>
              <a:solidFill>
                <a:srgbClr val="FFFFFF"/>
              </a:solidFill>
              <a:effectLst/>
              <a:uLnTx/>
              <a:uFillTx/>
              <a:latin typeface="Avenir Next"/>
              <a:sym typeface="Avenir Next"/>
            </a:endParaRPr>
          </a:p>
        </p:txBody>
      </p:sp>
      <p:sp>
        <p:nvSpPr>
          <p:cNvPr id="243" name="Three research contributions"/>
          <p:cNvSpPr txBox="1"/>
          <p:nvPr/>
        </p:nvSpPr>
        <p:spPr>
          <a:xfrm>
            <a:off x="3361404" y="2191546"/>
            <a:ext cx="6873678"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marL="0" marR="0" lvl="0" indent="0" algn="l" defTabSz="410765"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Avenir Next"/>
                <a:sym typeface="Avenir Next"/>
              </a:rPr>
              <a:t>Transparency in content moderation</a:t>
            </a:r>
            <a:endParaRPr kumimoji="0" sz="3200" b="0" i="0" u="none" strike="noStrike" kern="0" cap="none" spc="0" normalizeH="0" baseline="0" noProof="0" dirty="0">
              <a:ln>
                <a:noFill/>
              </a:ln>
              <a:solidFill>
                <a:srgbClr val="FFFFFF"/>
              </a:solidFill>
              <a:effectLst/>
              <a:uLnTx/>
              <a:uFillTx/>
              <a:latin typeface="Avenir Next"/>
              <a:sym typeface="Avenir Next"/>
            </a:endParaRPr>
          </a:p>
        </p:txBody>
      </p:sp>
      <p:sp>
        <p:nvSpPr>
          <p:cNvPr id="244" name="Ongoing and future work"/>
          <p:cNvSpPr txBox="1"/>
          <p:nvPr/>
        </p:nvSpPr>
        <p:spPr>
          <a:xfrm>
            <a:off x="3361404" y="5436977"/>
            <a:ext cx="2308325"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marL="0" marR="0" lvl="0" indent="0" defTabSz="410765"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Avenir Next"/>
                <a:sym typeface="Avenir Next"/>
              </a:rPr>
              <a:t>Future work</a:t>
            </a:r>
            <a:endParaRPr kumimoji="0" sz="3200" b="0" i="0" u="none" strike="noStrike" kern="0" cap="none" spc="0" normalizeH="0" baseline="0" noProof="0" dirty="0">
              <a:ln>
                <a:noFill/>
              </a:ln>
              <a:solidFill>
                <a:srgbClr val="FFFFFF"/>
              </a:solidFill>
              <a:effectLst/>
              <a:uLnTx/>
              <a:uFillTx/>
              <a:latin typeface="Avenir Next"/>
              <a:sym typeface="Avenir Next"/>
            </a:endParaRPr>
          </a:p>
        </p:txBody>
      </p:sp>
      <p:pic>
        <p:nvPicPr>
          <p:cNvPr id="13" name="leaves.jpeg.jpg">
            <a:extLst>
              <a:ext uri="{FF2B5EF4-FFF2-40B4-BE49-F238E27FC236}">
                <a16:creationId xmlns:a16="http://schemas.microsoft.com/office/drawing/2014/main" id="{DAC9EB9E-F6E7-F949-9189-4D3ECD072FA7}"/>
              </a:ext>
            </a:extLst>
          </p:cNvPr>
          <p:cNvPicPr>
            <a:picLocks noChangeAspect="1"/>
          </p:cNvPicPr>
          <p:nvPr/>
        </p:nvPicPr>
        <p:blipFill rotWithShape="1">
          <a:blip r:embed="rId6"/>
          <a:srcRect r="29421"/>
          <a:stretch/>
        </p:blipFill>
        <p:spPr>
          <a:xfrm>
            <a:off x="1925199" y="3125367"/>
            <a:ext cx="1038035" cy="860559"/>
          </a:xfrm>
          <a:prstGeom prst="rect">
            <a:avLst/>
          </a:prstGeom>
          <a:ln w="3175">
            <a:miter lim="400000"/>
          </a:ln>
        </p:spPr>
      </p:pic>
      <p:pic>
        <p:nvPicPr>
          <p:cNvPr id="14" name="secret3.jpg">
            <a:extLst>
              <a:ext uri="{FF2B5EF4-FFF2-40B4-BE49-F238E27FC236}">
                <a16:creationId xmlns:a16="http://schemas.microsoft.com/office/drawing/2014/main" id="{666E339C-4561-8840-940D-FAC867396A33}"/>
              </a:ext>
            </a:extLst>
          </p:cNvPr>
          <p:cNvPicPr>
            <a:picLocks noChangeAspect="1"/>
          </p:cNvPicPr>
          <p:nvPr/>
        </p:nvPicPr>
        <p:blipFill rotWithShape="1">
          <a:blip r:embed="rId7"/>
          <a:srcRect l="12797" r="17497"/>
          <a:stretch/>
        </p:blipFill>
        <p:spPr>
          <a:xfrm>
            <a:off x="1941113" y="4207177"/>
            <a:ext cx="1038035" cy="860559"/>
          </a:xfrm>
          <a:prstGeom prst="rect">
            <a:avLst/>
          </a:prstGeom>
          <a:ln w="3175">
            <a:miter lim="400000"/>
          </a:ln>
        </p:spPr>
      </p:pic>
      <p:sp>
        <p:nvSpPr>
          <p:cNvPr id="15" name="Background">
            <a:extLst>
              <a:ext uri="{FF2B5EF4-FFF2-40B4-BE49-F238E27FC236}">
                <a16:creationId xmlns:a16="http://schemas.microsoft.com/office/drawing/2014/main" id="{FC8F9998-65DA-FA4C-9EDE-84EAD99EF07B}"/>
              </a:ext>
            </a:extLst>
          </p:cNvPr>
          <p:cNvSpPr txBox="1"/>
          <p:nvPr/>
        </p:nvSpPr>
        <p:spPr>
          <a:xfrm>
            <a:off x="3361404" y="3273357"/>
            <a:ext cx="4286431"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marL="0" marR="0" lvl="0" indent="0" algn="l" defTabSz="410765"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Avenir Next"/>
                <a:sym typeface="Avenir Next"/>
              </a:rPr>
              <a:t>Study 1: User attitudes</a:t>
            </a:r>
            <a:endParaRPr kumimoji="0" sz="3200" b="0" i="0" u="none" strike="noStrike" kern="0" cap="none" spc="0" normalizeH="0" baseline="0" noProof="0" dirty="0">
              <a:ln>
                <a:noFill/>
              </a:ln>
              <a:solidFill>
                <a:srgbClr val="FFFFFF"/>
              </a:solidFill>
              <a:effectLst/>
              <a:uLnTx/>
              <a:uFillTx/>
              <a:latin typeface="Avenir Next"/>
              <a:sym typeface="Avenir Next"/>
            </a:endParaRPr>
          </a:p>
        </p:txBody>
      </p:sp>
      <p:sp>
        <p:nvSpPr>
          <p:cNvPr id="16" name="Three research contributions">
            <a:extLst>
              <a:ext uri="{FF2B5EF4-FFF2-40B4-BE49-F238E27FC236}">
                <a16:creationId xmlns:a16="http://schemas.microsoft.com/office/drawing/2014/main" id="{4EADF6E7-61D0-9E4C-A476-837BD288241E}"/>
              </a:ext>
            </a:extLst>
          </p:cNvPr>
          <p:cNvSpPr txBox="1"/>
          <p:nvPr/>
        </p:nvSpPr>
        <p:spPr>
          <a:xfrm>
            <a:off x="3361404" y="4355168"/>
            <a:ext cx="4494821"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marL="0" marR="0" lvl="0" indent="0" algn="l" defTabSz="410765"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Avenir Next"/>
                <a:sym typeface="Avenir Next"/>
              </a:rPr>
              <a:t>Study 2: User behaviors</a:t>
            </a:r>
            <a:endParaRPr kumimoji="0" sz="3200" b="0" i="0" u="none" strike="noStrike" kern="0" cap="none" spc="0" normalizeH="0" baseline="0" noProof="0" dirty="0">
              <a:ln>
                <a:noFill/>
              </a:ln>
              <a:solidFill>
                <a:srgbClr val="FFFFFF"/>
              </a:solidFill>
              <a:effectLst/>
              <a:uLnTx/>
              <a:uFillTx/>
              <a:latin typeface="Avenir Next"/>
              <a:sym typeface="Avenir Next"/>
            </a:endParaRPr>
          </a:p>
        </p:txBody>
      </p:sp>
    </p:spTree>
    <p:extLst>
      <p:ext uri="{BB962C8B-B14F-4D97-AF65-F5344CB8AC3E}">
        <p14:creationId xmlns:p14="http://schemas.microsoft.com/office/powerpoint/2010/main" val="30155184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39"/>
                                        </p:tgtEl>
                                        <p:attrNameLst>
                                          <p:attrName>style.opacity</p:attrName>
                                        </p:attrNameLst>
                                      </p:cBhvr>
                                      <p:to>
                                        <p:strVal val="0.2"/>
                                      </p:to>
                                    </p:set>
                                    <p:animEffect filter="image" prLst="opacity: 0.2">
                                      <p:cBhvr rctx="IE">
                                        <p:cTn id="7" dur="indefinite"/>
                                        <p:tgtEl>
                                          <p:spTgt spid="239"/>
                                        </p:tgtEl>
                                      </p:cBhvr>
                                    </p:animEffect>
                                  </p:childTnLst>
                                </p:cTn>
                              </p:par>
                              <p:par>
                                <p:cTn id="8" presetID="9" presetClass="emph" presetSubtype="0" grpId="0" nodeType="withEffect">
                                  <p:stCondLst>
                                    <p:cond delay="0"/>
                                  </p:stCondLst>
                                  <p:childTnLst>
                                    <p:set>
                                      <p:cBhvr>
                                        <p:cTn id="9" dur="indefinite"/>
                                        <p:tgtEl>
                                          <p:spTgt spid="242"/>
                                        </p:tgtEl>
                                        <p:attrNameLst>
                                          <p:attrName>style.opacity</p:attrName>
                                        </p:attrNameLst>
                                      </p:cBhvr>
                                      <p:to>
                                        <p:strVal val="0.2"/>
                                      </p:to>
                                    </p:set>
                                    <p:animEffect filter="image" prLst="opacity: 0.2">
                                      <p:cBhvr rctx="IE">
                                        <p:cTn id="10" dur="indefinite"/>
                                        <p:tgtEl>
                                          <p:spTgt spid="242"/>
                                        </p:tgtEl>
                                      </p:cBhvr>
                                    </p:animEffect>
                                  </p:childTnLst>
                                </p:cTn>
                              </p:par>
                              <p:par>
                                <p:cTn id="11" presetID="9" presetClass="emph" presetSubtype="0" nodeType="withEffect">
                                  <p:stCondLst>
                                    <p:cond delay="0"/>
                                  </p:stCondLst>
                                  <p:childTnLst>
                                    <p:set>
                                      <p:cBhvr>
                                        <p:cTn id="12" dur="indefinite"/>
                                        <p:tgtEl>
                                          <p:spTgt spid="13"/>
                                        </p:tgtEl>
                                        <p:attrNameLst>
                                          <p:attrName>style.opacity</p:attrName>
                                        </p:attrNameLst>
                                      </p:cBhvr>
                                      <p:to>
                                        <p:strVal val="0.2"/>
                                      </p:to>
                                    </p:set>
                                    <p:animEffect filter="image" prLst="opacity: 0.2">
                                      <p:cBhvr rctx="IE">
                                        <p:cTn id="13" dur="indefinite"/>
                                        <p:tgtEl>
                                          <p:spTgt spid="13"/>
                                        </p:tgtEl>
                                      </p:cBhvr>
                                    </p:animEffect>
                                  </p:childTnLst>
                                </p:cTn>
                              </p:par>
                              <p:par>
                                <p:cTn id="14" presetID="9" presetClass="emph" presetSubtype="0" grpId="0" nodeType="withEffect">
                                  <p:stCondLst>
                                    <p:cond delay="0"/>
                                  </p:stCondLst>
                                  <p:childTnLst>
                                    <p:set>
                                      <p:cBhvr>
                                        <p:cTn id="15" dur="indefinite"/>
                                        <p:tgtEl>
                                          <p:spTgt spid="15"/>
                                        </p:tgtEl>
                                        <p:attrNameLst>
                                          <p:attrName>style.opacity</p:attrName>
                                        </p:attrNameLst>
                                      </p:cBhvr>
                                      <p:to>
                                        <p:strVal val="0.2"/>
                                      </p:to>
                                    </p:set>
                                    <p:animEffect filter="image" prLst="opacity: 0.2">
                                      <p:cBhvr rctx="IE">
                                        <p:cTn id="16" dur="indefinite"/>
                                        <p:tgtEl>
                                          <p:spTgt spid="15"/>
                                        </p:tgtEl>
                                      </p:cBhvr>
                                    </p:animEffect>
                                  </p:childTnLst>
                                </p:cTn>
                              </p:par>
                              <p:par>
                                <p:cTn id="17" presetID="9" presetClass="emph" presetSubtype="0" nodeType="withEffect">
                                  <p:stCondLst>
                                    <p:cond delay="0"/>
                                  </p:stCondLst>
                                  <p:childTnLst>
                                    <p:set>
                                      <p:cBhvr>
                                        <p:cTn id="18" dur="indefinite"/>
                                        <p:tgtEl>
                                          <p:spTgt spid="14"/>
                                        </p:tgtEl>
                                        <p:attrNameLst>
                                          <p:attrName>style.opacity</p:attrName>
                                        </p:attrNameLst>
                                      </p:cBhvr>
                                      <p:to>
                                        <p:strVal val="0.2"/>
                                      </p:to>
                                    </p:set>
                                    <p:animEffect filter="image" prLst="opacity: 0.2">
                                      <p:cBhvr rctx="IE">
                                        <p:cTn id="19" dur="indefinite"/>
                                        <p:tgtEl>
                                          <p:spTgt spid="14"/>
                                        </p:tgtEl>
                                      </p:cBhvr>
                                    </p:animEffect>
                                  </p:childTnLst>
                                </p:cTn>
                              </p:par>
                              <p:par>
                                <p:cTn id="20" presetID="9" presetClass="emph" presetSubtype="0" grpId="0" nodeType="withEffect">
                                  <p:stCondLst>
                                    <p:cond delay="0"/>
                                  </p:stCondLst>
                                  <p:childTnLst>
                                    <p:set>
                                      <p:cBhvr>
                                        <p:cTn id="21" dur="indefinite"/>
                                        <p:tgtEl>
                                          <p:spTgt spid="16"/>
                                        </p:tgtEl>
                                        <p:attrNameLst>
                                          <p:attrName>style.opacity</p:attrName>
                                        </p:attrNameLst>
                                      </p:cBhvr>
                                      <p:to>
                                        <p:strVal val="0.2"/>
                                      </p:to>
                                    </p:set>
                                    <p:animEffect filter="image" prLst="opacity: 0.2">
                                      <p:cBhvr rctx="IE">
                                        <p:cTn id="22" dur="indefinite"/>
                                        <p:tgtEl>
                                          <p:spTgt spid="16"/>
                                        </p:tgtEl>
                                      </p:cBhvr>
                                    </p:animEffect>
                                  </p:childTnLst>
                                </p:cTn>
                              </p:par>
                              <p:par>
                                <p:cTn id="23" presetID="9" presetClass="emph" presetSubtype="0" nodeType="withEffect">
                                  <p:stCondLst>
                                    <p:cond delay="0"/>
                                  </p:stCondLst>
                                  <p:childTnLst>
                                    <p:set>
                                      <p:cBhvr>
                                        <p:cTn id="24" dur="indefinite"/>
                                        <p:tgtEl>
                                          <p:spTgt spid="241"/>
                                        </p:tgtEl>
                                        <p:attrNameLst>
                                          <p:attrName>style.opacity</p:attrName>
                                        </p:attrNameLst>
                                      </p:cBhvr>
                                      <p:to>
                                        <p:strVal val="0.2"/>
                                      </p:to>
                                    </p:set>
                                    <p:animEffect filter="image" prLst="opacity: 0.2">
                                      <p:cBhvr rctx="IE">
                                        <p:cTn id="25" dur="indefinite"/>
                                        <p:tgtEl>
                                          <p:spTgt spid="241"/>
                                        </p:tgtEl>
                                      </p:cBhvr>
                                    </p:animEffect>
                                  </p:childTnLst>
                                </p:cTn>
                              </p:par>
                              <p:par>
                                <p:cTn id="26" presetID="9" presetClass="emph" presetSubtype="0" grpId="0" nodeType="withEffect">
                                  <p:stCondLst>
                                    <p:cond delay="0"/>
                                  </p:stCondLst>
                                  <p:childTnLst>
                                    <p:set>
                                      <p:cBhvr>
                                        <p:cTn id="27" dur="indefinite"/>
                                        <p:tgtEl>
                                          <p:spTgt spid="244"/>
                                        </p:tgtEl>
                                        <p:attrNameLst>
                                          <p:attrName>style.opacity</p:attrName>
                                        </p:attrNameLst>
                                      </p:cBhvr>
                                      <p:to>
                                        <p:strVal val="0.2"/>
                                      </p:to>
                                    </p:set>
                                    <p:animEffect filter="image" prLst="opacity: 0.2">
                                      <p:cBhvr rctx="IE">
                                        <p:cTn id="28" dur="indefinite"/>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p:bldP spid="244" grpId="0" animBg="1"/>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437054-769F-4041-947E-2B81075F0FD0}"/>
              </a:ext>
            </a:extLst>
          </p:cNvPr>
          <p:cNvSpPr>
            <a:spLocks noGrp="1"/>
          </p:cNvSpPr>
          <p:nvPr>
            <p:ph type="title"/>
          </p:nvPr>
        </p:nvSpPr>
        <p:spPr/>
        <p:txBody>
          <a:bodyPr>
            <a:normAutofit/>
          </a:bodyPr>
          <a:lstStyle/>
          <a:p>
            <a:r>
              <a:rPr lang="en-US" dirty="0"/>
              <a:t>Why is Transparency in </a:t>
            </a:r>
            <a:br>
              <a:rPr lang="en-US" dirty="0"/>
            </a:br>
            <a:r>
              <a:rPr lang="en-US" dirty="0"/>
              <a:t>Content Moderation Important?</a:t>
            </a:r>
          </a:p>
        </p:txBody>
      </p:sp>
      <p:sp>
        <p:nvSpPr>
          <p:cNvPr id="4" name="Text Placeholder 3">
            <a:extLst>
              <a:ext uri="{FF2B5EF4-FFF2-40B4-BE49-F238E27FC236}">
                <a16:creationId xmlns:a16="http://schemas.microsoft.com/office/drawing/2014/main" id="{55C08191-3A56-6446-99E5-839FED440264}"/>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3ED266D7-DB2A-1E44-AC4D-C54641624AC6}"/>
              </a:ext>
            </a:extLst>
          </p:cNvPr>
          <p:cNvSpPr>
            <a:spLocks noGrp="1"/>
          </p:cNvSpPr>
          <p:nvPr>
            <p:ph type="sldNum" sz="quarter" idx="12"/>
          </p:nvPr>
        </p:nvSpPr>
        <p:spPr/>
        <p:txBody>
          <a:bodyPr/>
          <a:lstStyle/>
          <a:p>
            <a:fld id="{EEBB84EA-720A-924D-995C-2965551D1999}" type="slidenum">
              <a:rPr lang="en-US" smtClean="0"/>
              <a:t>29</a:t>
            </a:fld>
            <a:endParaRPr lang="en-US"/>
          </a:p>
        </p:txBody>
      </p:sp>
    </p:spTree>
    <p:extLst>
      <p:ext uri="{BB962C8B-B14F-4D97-AF65-F5344CB8AC3E}">
        <p14:creationId xmlns:p14="http://schemas.microsoft.com/office/powerpoint/2010/main" val="241860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elf-Disclosures, Responses, and Social Support Exchange in Socially Stigmatized Contexts…"/>
          <p:cNvSpPr txBox="1">
            <a:spLocks noGrp="1"/>
          </p:cNvSpPr>
          <p:nvPr>
            <p:ph type="ctrTitle"/>
          </p:nvPr>
        </p:nvSpPr>
        <p:spPr>
          <a:xfrm>
            <a:off x="2217964" y="310664"/>
            <a:ext cx="7756072" cy="1464157"/>
          </a:xfrm>
          <a:prstGeom prst="rect">
            <a:avLst/>
          </a:prstGeom>
        </p:spPr>
        <p:txBody>
          <a:bodyPr>
            <a:normAutofit/>
          </a:bodyPr>
          <a:lstStyle/>
          <a:p>
            <a:pPr defTabSz="287536">
              <a:lnSpc>
                <a:spcPct val="80000"/>
              </a:lnSpc>
              <a:defRPr sz="3500" b="1">
                <a:solidFill>
                  <a:srgbClr val="002C46"/>
                </a:solidFill>
                <a:latin typeface="Avenir Next"/>
                <a:ea typeface="Avenir Next"/>
                <a:cs typeface="Avenir Next"/>
                <a:sym typeface="Avenir Next"/>
              </a:defRPr>
            </a:pPr>
            <a:r>
              <a:rPr lang="en-US" dirty="0"/>
              <a:t>Toward Fairness and Transparency in Content Moderation</a:t>
            </a:r>
          </a:p>
        </p:txBody>
      </p:sp>
      <p:pic>
        <p:nvPicPr>
          <p:cNvPr id="187" name="Ikon Images:Getty Images .jpg"/>
          <p:cNvPicPr>
            <a:picLocks noChangeAspect="1"/>
          </p:cNvPicPr>
          <p:nvPr/>
        </p:nvPicPr>
        <p:blipFill>
          <a:blip r:embed="rId3"/>
          <a:srcRect/>
          <a:stretch/>
        </p:blipFill>
        <p:spPr>
          <a:xfrm>
            <a:off x="1821830" y="1968704"/>
            <a:ext cx="8548339" cy="5591634"/>
          </a:xfrm>
          <a:prstGeom prst="rect">
            <a:avLst/>
          </a:prstGeom>
          <a:ln w="3175">
            <a:miter lim="400000"/>
          </a:ln>
        </p:spPr>
      </p:pic>
      <p:sp>
        <p:nvSpPr>
          <p:cNvPr id="4" name="TextBox 3">
            <a:extLst>
              <a:ext uri="{FF2B5EF4-FFF2-40B4-BE49-F238E27FC236}">
                <a16:creationId xmlns:a16="http://schemas.microsoft.com/office/drawing/2014/main" id="{802EBAEE-124F-5B41-846D-9369FF09BCD4}"/>
              </a:ext>
            </a:extLst>
          </p:cNvPr>
          <p:cNvSpPr txBox="1"/>
          <p:nvPr/>
        </p:nvSpPr>
        <p:spPr>
          <a:xfrm>
            <a:off x="4345359" y="2118905"/>
            <a:ext cx="3501280" cy="646331"/>
          </a:xfrm>
          <a:prstGeom prst="rect">
            <a:avLst/>
          </a:prstGeom>
          <a:noFill/>
        </p:spPr>
        <p:txBody>
          <a:bodyPr wrap="none" rtlCol="0">
            <a:spAutoFit/>
          </a:bodyPr>
          <a:lstStyle/>
          <a:p>
            <a:r>
              <a:rPr lang="en-US" sz="3600" b="1" dirty="0" err="1">
                <a:solidFill>
                  <a:srgbClr val="7030A0"/>
                </a:solidFill>
                <a:latin typeface="Avenir Next" panose="020B0503020202020204" pitchFamily="34" charset="0"/>
              </a:rPr>
              <a:t>Shagun</a:t>
            </a:r>
            <a:r>
              <a:rPr lang="en-US" sz="3600" b="1" dirty="0">
                <a:solidFill>
                  <a:srgbClr val="7030A0"/>
                </a:solidFill>
                <a:latin typeface="Avenir Next" panose="020B0503020202020204" pitchFamily="34" charset="0"/>
              </a:rPr>
              <a:t> </a:t>
            </a:r>
            <a:r>
              <a:rPr lang="en-US" sz="3600" b="1" dirty="0" err="1">
                <a:solidFill>
                  <a:srgbClr val="7030A0"/>
                </a:solidFill>
                <a:latin typeface="Avenir Next" panose="020B0503020202020204" pitchFamily="34" charset="0"/>
              </a:rPr>
              <a:t>Jhaver</a:t>
            </a:r>
            <a:endParaRPr lang="en-US" sz="3600" b="1" dirty="0">
              <a:solidFill>
                <a:srgbClr val="7030A0"/>
              </a:solidFill>
              <a:latin typeface="Avenir Next" panose="020B0503020202020204" pitchFamily="34" charset="0"/>
            </a:endParaRPr>
          </a:p>
        </p:txBody>
      </p:sp>
    </p:spTree>
    <p:extLst>
      <p:ext uri="{BB962C8B-B14F-4D97-AF65-F5344CB8AC3E}">
        <p14:creationId xmlns:p14="http://schemas.microsoft.com/office/powerpoint/2010/main" val="130590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E95D7A-73C6-844F-BA8F-85BB5F32D745}"/>
              </a:ext>
            </a:extLst>
          </p:cNvPr>
          <p:cNvSpPr>
            <a:spLocks noGrp="1"/>
          </p:cNvSpPr>
          <p:nvPr>
            <p:ph idx="1"/>
          </p:nvPr>
        </p:nvSpPr>
        <p:spPr/>
        <p:txBody>
          <a:bodyPr/>
          <a:lstStyle/>
          <a:p>
            <a:r>
              <a:rPr lang="en-US" dirty="0"/>
              <a:t>Platforms should respect human rights (Suzor et al. 2018*)</a:t>
            </a:r>
          </a:p>
          <a:p>
            <a:pPr lvl="1"/>
            <a:r>
              <a:rPr lang="en-US" dirty="0"/>
              <a:t>Freedom of expression</a:t>
            </a:r>
          </a:p>
          <a:p>
            <a:pPr lvl="1"/>
            <a:r>
              <a:rPr lang="en-US" dirty="0"/>
              <a:t>Due process</a:t>
            </a:r>
          </a:p>
          <a:p>
            <a:r>
              <a:rPr lang="en-US" dirty="0"/>
              <a:t>Due process is hurt by lack of transparency</a:t>
            </a:r>
          </a:p>
          <a:p>
            <a:pPr lvl="1"/>
            <a:r>
              <a:rPr lang="en-US" dirty="0"/>
              <a:t>Users cannot make sense of content takedowns</a:t>
            </a:r>
          </a:p>
          <a:p>
            <a:pPr lvl="1"/>
            <a:r>
              <a:rPr lang="en-US" dirty="0"/>
              <a:t>Difficult to seek remedy</a:t>
            </a:r>
          </a:p>
        </p:txBody>
      </p:sp>
      <p:sp>
        <p:nvSpPr>
          <p:cNvPr id="3" name="Title 2">
            <a:extLst>
              <a:ext uri="{FF2B5EF4-FFF2-40B4-BE49-F238E27FC236}">
                <a16:creationId xmlns:a16="http://schemas.microsoft.com/office/drawing/2014/main" id="{EC7C2F57-787B-8142-9F3D-547662C8954A}"/>
              </a:ext>
            </a:extLst>
          </p:cNvPr>
          <p:cNvSpPr>
            <a:spLocks noGrp="1"/>
          </p:cNvSpPr>
          <p:nvPr>
            <p:ph type="title"/>
          </p:nvPr>
        </p:nvSpPr>
        <p:spPr/>
        <p:txBody>
          <a:bodyPr/>
          <a:lstStyle/>
          <a:p>
            <a:r>
              <a:rPr lang="en-US" dirty="0"/>
              <a:t>Why is transparency important?</a:t>
            </a:r>
          </a:p>
        </p:txBody>
      </p:sp>
      <p:sp>
        <p:nvSpPr>
          <p:cNvPr id="4" name="Slide Number Placeholder 3">
            <a:extLst>
              <a:ext uri="{FF2B5EF4-FFF2-40B4-BE49-F238E27FC236}">
                <a16:creationId xmlns:a16="http://schemas.microsoft.com/office/drawing/2014/main" id="{C65B2C7E-031D-B14D-AC11-48641EB1FA5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5" name="TextBox 4">
            <a:extLst>
              <a:ext uri="{FF2B5EF4-FFF2-40B4-BE49-F238E27FC236}">
                <a16:creationId xmlns:a16="http://schemas.microsoft.com/office/drawing/2014/main" id="{B0D953E4-4B5C-974B-8F8F-6A083FC32A41}"/>
              </a:ext>
            </a:extLst>
          </p:cNvPr>
          <p:cNvSpPr txBox="1"/>
          <p:nvPr/>
        </p:nvSpPr>
        <p:spPr>
          <a:xfrm>
            <a:off x="709684" y="5912914"/>
            <a:ext cx="9936426" cy="584775"/>
          </a:xfrm>
          <a:prstGeom prst="rect">
            <a:avLst/>
          </a:prstGeom>
          <a:noFill/>
        </p:spPr>
        <p:txBody>
          <a:bodyPr wrap="square" rtlCol="0">
            <a:spAutoFit/>
          </a:bodyPr>
          <a:lstStyle/>
          <a:p>
            <a:r>
              <a:rPr lang="en-US" sz="1600" dirty="0"/>
              <a:t>* Nicolas Suzor, Tess Van </a:t>
            </a:r>
            <a:r>
              <a:rPr lang="en-US" sz="1600" dirty="0" err="1"/>
              <a:t>Geelen</a:t>
            </a:r>
            <a:r>
              <a:rPr lang="en-US" sz="1600" dirty="0"/>
              <a:t>, and Sarah Myers West. 2018. Evaluating the legitimacy of platform governance: A review of research and a shared research agenda. International Communication Gazette 80, 4 (2018), 385–400. </a:t>
            </a:r>
            <a:endParaRPr lang="en-US" dirty="0">
              <a:effectLst/>
            </a:endParaRPr>
          </a:p>
        </p:txBody>
      </p:sp>
    </p:spTree>
    <p:extLst>
      <p:ext uri="{BB962C8B-B14F-4D97-AF65-F5344CB8AC3E}">
        <p14:creationId xmlns:p14="http://schemas.microsoft.com/office/powerpoint/2010/main" val="328924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5A4172-2EB9-3945-BF85-93FBFA93BE18}"/>
              </a:ext>
            </a:extLst>
          </p:cNvPr>
          <p:cNvSpPr>
            <a:spLocks noGrp="1"/>
          </p:cNvSpPr>
          <p:nvPr>
            <p:ph type="title"/>
          </p:nvPr>
        </p:nvSpPr>
        <p:spPr/>
        <p:txBody>
          <a:bodyPr/>
          <a:lstStyle/>
          <a:p>
            <a:r>
              <a:rPr lang="en-US" dirty="0"/>
              <a:t>Why is transparency important?</a:t>
            </a:r>
          </a:p>
        </p:txBody>
      </p:sp>
      <p:sp>
        <p:nvSpPr>
          <p:cNvPr id="4" name="Slide Number Placeholder 3">
            <a:extLst>
              <a:ext uri="{FF2B5EF4-FFF2-40B4-BE49-F238E27FC236}">
                <a16:creationId xmlns:a16="http://schemas.microsoft.com/office/drawing/2014/main" id="{A20110DD-B5EA-3842-8262-B51E90FCD1F3}"/>
              </a:ext>
            </a:extLst>
          </p:cNvPr>
          <p:cNvSpPr>
            <a:spLocks noGrp="1"/>
          </p:cNvSpPr>
          <p:nvPr>
            <p:ph type="sldNum" sz="quarter" idx="12"/>
          </p:nvPr>
        </p:nvSpPr>
        <p:spPr/>
        <p:txBody>
          <a:bodyPr/>
          <a:lstStyle/>
          <a:p>
            <a:fld id="{EEBB84EA-720A-924D-995C-2965551D1999}" type="slidenum">
              <a:rPr lang="en-US" smtClean="0"/>
              <a:t>31</a:t>
            </a:fld>
            <a:endParaRPr lang="en-US"/>
          </a:p>
        </p:txBody>
      </p:sp>
      <p:sp>
        <p:nvSpPr>
          <p:cNvPr id="5" name="Rectangle 4">
            <a:extLst>
              <a:ext uri="{FF2B5EF4-FFF2-40B4-BE49-F238E27FC236}">
                <a16:creationId xmlns:a16="http://schemas.microsoft.com/office/drawing/2014/main" id="{0965F30D-F917-004C-A486-1E247E65CD1A}"/>
              </a:ext>
            </a:extLst>
          </p:cNvPr>
          <p:cNvSpPr/>
          <p:nvPr/>
        </p:nvSpPr>
        <p:spPr>
          <a:xfrm>
            <a:off x="644514" y="2646434"/>
            <a:ext cx="2934946" cy="1691061"/>
          </a:xfrm>
          <a:prstGeom prst="rect">
            <a:avLst/>
          </a:prstGeom>
          <a:solidFill>
            <a:schemeClr val="bg2">
              <a:lumMod val="9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venir Next" panose="020B0503020202020204" pitchFamily="34" charset="0"/>
                <a:ea typeface="Arial" charset="0"/>
                <a:cs typeface="Arial" charset="0"/>
              </a:rPr>
              <a:t>Lack of transparency</a:t>
            </a:r>
          </a:p>
        </p:txBody>
      </p:sp>
      <p:sp>
        <p:nvSpPr>
          <p:cNvPr id="6" name="Rectangle 5">
            <a:extLst>
              <a:ext uri="{FF2B5EF4-FFF2-40B4-BE49-F238E27FC236}">
                <a16:creationId xmlns:a16="http://schemas.microsoft.com/office/drawing/2014/main" id="{CD53BE27-A465-824F-89FA-9FB1DDDE4E93}"/>
              </a:ext>
            </a:extLst>
          </p:cNvPr>
          <p:cNvSpPr/>
          <p:nvPr/>
        </p:nvSpPr>
        <p:spPr>
          <a:xfrm>
            <a:off x="4763607" y="2648258"/>
            <a:ext cx="2664786" cy="1691061"/>
          </a:xfrm>
          <a:prstGeom prst="rect">
            <a:avLst/>
          </a:prstGeom>
          <a:solidFill>
            <a:srgbClr val="F5848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venir Next" panose="020B0503020202020204" pitchFamily="34" charset="0"/>
                <a:ea typeface="Arial" charset="0"/>
                <a:cs typeface="Arial" charset="0"/>
              </a:rPr>
              <a:t>Confuses users</a:t>
            </a:r>
          </a:p>
        </p:txBody>
      </p:sp>
      <p:sp>
        <p:nvSpPr>
          <p:cNvPr id="7" name="Rectangle 6">
            <a:extLst>
              <a:ext uri="{FF2B5EF4-FFF2-40B4-BE49-F238E27FC236}">
                <a16:creationId xmlns:a16="http://schemas.microsoft.com/office/drawing/2014/main" id="{CB3081C7-2148-9D46-8288-6FFA75CFD3C3}"/>
              </a:ext>
            </a:extLst>
          </p:cNvPr>
          <p:cNvSpPr/>
          <p:nvPr/>
        </p:nvSpPr>
        <p:spPr>
          <a:xfrm>
            <a:off x="8358724" y="2646434"/>
            <a:ext cx="2657025" cy="1661742"/>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en-US" sz="3200" dirty="0">
                <a:solidFill>
                  <a:prstClr val="black"/>
                </a:solidFill>
                <a:latin typeface="Avenir Next" panose="020B0503020202020204" pitchFamily="34" charset="0"/>
                <a:ea typeface="Arial" charset="0"/>
                <a:cs typeface="Arial" charset="0"/>
              </a:rPr>
              <a:t>Higher drop out rates</a:t>
            </a:r>
          </a:p>
        </p:txBody>
      </p:sp>
      <p:sp>
        <p:nvSpPr>
          <p:cNvPr id="8" name="Right Arrow 7">
            <a:extLst>
              <a:ext uri="{FF2B5EF4-FFF2-40B4-BE49-F238E27FC236}">
                <a16:creationId xmlns:a16="http://schemas.microsoft.com/office/drawing/2014/main" id="{7A085DAD-0A39-5F48-9D31-3982970F8F50}"/>
              </a:ext>
            </a:extLst>
          </p:cNvPr>
          <p:cNvSpPr/>
          <p:nvPr/>
        </p:nvSpPr>
        <p:spPr>
          <a:xfrm>
            <a:off x="3969327" y="3248891"/>
            <a:ext cx="595745"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FCA74BB7-2513-8C42-87D4-C5868C479BB7}"/>
              </a:ext>
            </a:extLst>
          </p:cNvPr>
          <p:cNvSpPr/>
          <p:nvPr/>
        </p:nvSpPr>
        <p:spPr>
          <a:xfrm>
            <a:off x="7762979" y="3422073"/>
            <a:ext cx="595745"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59170D5-DD20-F348-BF5C-AA9883934896}"/>
              </a:ext>
            </a:extLst>
          </p:cNvPr>
          <p:cNvSpPr txBox="1"/>
          <p:nvPr/>
        </p:nvSpPr>
        <p:spPr>
          <a:xfrm>
            <a:off x="1623198" y="5458691"/>
            <a:ext cx="9100220" cy="707886"/>
          </a:xfrm>
          <a:prstGeom prst="rect">
            <a:avLst/>
          </a:prstGeom>
          <a:noFill/>
        </p:spPr>
        <p:txBody>
          <a:bodyPr wrap="square" rtlCol="0">
            <a:spAutoFit/>
          </a:bodyPr>
          <a:lstStyle/>
          <a:p>
            <a:r>
              <a:rPr lang="en-US" sz="2000" dirty="0"/>
              <a:t>Source: West, S.M. (2018) Censored, Suspended, </a:t>
            </a:r>
            <a:r>
              <a:rPr lang="en-US" sz="2000" dirty="0" err="1"/>
              <a:t>Shadowbanned</a:t>
            </a:r>
            <a:r>
              <a:rPr lang="en-US" sz="2000" dirty="0"/>
              <a:t>: Researching User Experiences of Content Moderation on Social Media Platforms, New Media &amp; Society.</a:t>
            </a:r>
          </a:p>
        </p:txBody>
      </p:sp>
    </p:spTree>
    <p:extLst>
      <p:ext uri="{BB962C8B-B14F-4D97-AF65-F5344CB8AC3E}">
        <p14:creationId xmlns:p14="http://schemas.microsoft.com/office/powerpoint/2010/main" val="1369545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080F34-25F8-C543-B550-523F840338E1}"/>
              </a:ext>
            </a:extLst>
          </p:cNvPr>
          <p:cNvSpPr>
            <a:spLocks noGrp="1"/>
          </p:cNvSpPr>
          <p:nvPr>
            <p:ph type="title"/>
          </p:nvPr>
        </p:nvSpPr>
        <p:spPr/>
        <p:txBody>
          <a:bodyPr/>
          <a:lstStyle/>
          <a:p>
            <a:r>
              <a:rPr lang="en-US" dirty="0"/>
              <a:t>Improving Transparency -&gt; Explanations</a:t>
            </a:r>
          </a:p>
        </p:txBody>
      </p:sp>
      <p:sp>
        <p:nvSpPr>
          <p:cNvPr id="6" name="Text Placeholder 5">
            <a:extLst>
              <a:ext uri="{FF2B5EF4-FFF2-40B4-BE49-F238E27FC236}">
                <a16:creationId xmlns:a16="http://schemas.microsoft.com/office/drawing/2014/main" id="{FECBD8DF-3C98-1F47-AF32-61AD376B147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D20BF2F-B049-5A48-AAD0-EC6B7494CDAB}"/>
              </a:ext>
            </a:extLst>
          </p:cNvPr>
          <p:cNvSpPr>
            <a:spLocks noGrp="1"/>
          </p:cNvSpPr>
          <p:nvPr>
            <p:ph type="sldNum" sz="quarter" idx="12"/>
          </p:nvPr>
        </p:nvSpPr>
        <p:spPr/>
        <p:txBody>
          <a:bodyPr/>
          <a:lstStyle/>
          <a:p>
            <a:fld id="{23ED692C-C0E5-C743-B0FC-E11C0885EE4E}" type="slidenum">
              <a:rPr lang="en-US" smtClean="0"/>
              <a:t>32</a:t>
            </a:fld>
            <a:endParaRPr lang="en-US"/>
          </a:p>
        </p:txBody>
      </p:sp>
    </p:spTree>
    <p:extLst>
      <p:ext uri="{BB962C8B-B14F-4D97-AF65-F5344CB8AC3E}">
        <p14:creationId xmlns:p14="http://schemas.microsoft.com/office/powerpoint/2010/main" val="2498951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41CE00-7301-474F-95BE-E5B3E212952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Potential role of explanations</a:t>
            </a:r>
          </a:p>
        </p:txBody>
      </p:sp>
      <p:sp>
        <p:nvSpPr>
          <p:cNvPr id="4" name="Slide Number Placeholder 3">
            <a:extLst>
              <a:ext uri="{FF2B5EF4-FFF2-40B4-BE49-F238E27FC236}">
                <a16:creationId xmlns:a16="http://schemas.microsoft.com/office/drawing/2014/main" id="{4EB9841A-90E6-D143-B690-0AB59CC5C4E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EEBB84EA-720A-924D-995C-2965551D1999}" type="slidenum">
              <a:rPr lang="en-US">
                <a:solidFill>
                  <a:prstClr val="black">
                    <a:tint val="75000"/>
                  </a:prstClr>
                </a:solidFill>
                <a:latin typeface="Avenir Next" panose="020B0503020202020204" pitchFamily="34" charset="0"/>
              </a:rPr>
              <a:pPr defTabSz="914400">
                <a:spcAft>
                  <a:spcPts val="600"/>
                </a:spcAft>
                <a:defRPr/>
              </a:pPr>
              <a:t>33</a:t>
            </a:fld>
            <a:endParaRPr lang="en-US" dirty="0">
              <a:solidFill>
                <a:prstClr val="black">
                  <a:tint val="75000"/>
                </a:prstClr>
              </a:solidFill>
              <a:latin typeface="Avenir Next" panose="020B0503020202020204" pitchFamily="34" charset="0"/>
            </a:endParaRPr>
          </a:p>
        </p:txBody>
      </p:sp>
      <p:pic>
        <p:nvPicPr>
          <p:cNvPr id="8" name="Content Placeholder 6" descr="A screenshot of a cell phone&#10;&#10;Description automatically generated">
            <a:extLst>
              <a:ext uri="{FF2B5EF4-FFF2-40B4-BE49-F238E27FC236}">
                <a16:creationId xmlns:a16="http://schemas.microsoft.com/office/drawing/2014/main" id="{4C80878A-7E6A-894A-9825-BC8729C382C6}"/>
              </a:ext>
            </a:extLst>
          </p:cNvPr>
          <p:cNvPicPr>
            <a:picLocks noChangeAspect="1"/>
          </p:cNvPicPr>
          <p:nvPr/>
        </p:nvPicPr>
        <p:blipFill rotWithShape="1">
          <a:blip r:embed="rId3"/>
          <a:srcRect t="5851" r="1" b="10364"/>
          <a:stretch/>
        </p:blipFill>
        <p:spPr>
          <a:xfrm>
            <a:off x="6338316" y="1904281"/>
            <a:ext cx="5074070" cy="4272681"/>
          </a:xfrm>
          <a:prstGeom prst="rect">
            <a:avLst/>
          </a:prstGeom>
        </p:spPr>
      </p:pic>
      <p:sp>
        <p:nvSpPr>
          <p:cNvPr id="3" name="Content Placeholder 2">
            <a:extLst>
              <a:ext uri="{FF2B5EF4-FFF2-40B4-BE49-F238E27FC236}">
                <a16:creationId xmlns:a16="http://schemas.microsoft.com/office/drawing/2014/main" id="{8FF025AC-CEE8-7E4D-BF4A-97BC93CAF8E7}"/>
              </a:ext>
            </a:extLst>
          </p:cNvPr>
          <p:cNvSpPr>
            <a:spLocks noGrp="1"/>
          </p:cNvSpPr>
          <p:nvPr>
            <p:ph sz="half" idx="2"/>
          </p:nvPr>
        </p:nvSpPr>
        <p:spPr/>
        <p:txBody>
          <a:bodyPr/>
          <a:lstStyle/>
          <a:p>
            <a:endParaRPr lang="en-US"/>
          </a:p>
        </p:txBody>
      </p:sp>
      <p:sp>
        <p:nvSpPr>
          <p:cNvPr id="9" name="Rectangle 8">
            <a:extLst>
              <a:ext uri="{FF2B5EF4-FFF2-40B4-BE49-F238E27FC236}">
                <a16:creationId xmlns:a16="http://schemas.microsoft.com/office/drawing/2014/main" id="{2DC96A6C-9671-F649-9359-F6461B48BEB2}"/>
              </a:ext>
            </a:extLst>
          </p:cNvPr>
          <p:cNvSpPr/>
          <p:nvPr/>
        </p:nvSpPr>
        <p:spPr>
          <a:xfrm>
            <a:off x="1025236" y="1737939"/>
            <a:ext cx="4239491" cy="1691061"/>
          </a:xfrm>
          <a:prstGeom prst="rect">
            <a:avLst/>
          </a:prstGeom>
          <a:solidFill>
            <a:srgbClr val="F5848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venir Next" panose="020B0503020202020204" pitchFamily="34" charset="0"/>
                <a:ea typeface="Arial" charset="0"/>
                <a:cs typeface="Arial" charset="0"/>
              </a:rPr>
              <a:t>Help users learn from mistakes</a:t>
            </a:r>
          </a:p>
        </p:txBody>
      </p:sp>
      <p:sp>
        <p:nvSpPr>
          <p:cNvPr id="10" name="Right Arrow 9">
            <a:extLst>
              <a:ext uri="{FF2B5EF4-FFF2-40B4-BE49-F238E27FC236}">
                <a16:creationId xmlns:a16="http://schemas.microsoft.com/office/drawing/2014/main" id="{837F97E1-E6A0-784D-874F-C482034E3666}"/>
              </a:ext>
            </a:extLst>
          </p:cNvPr>
          <p:cNvSpPr/>
          <p:nvPr/>
        </p:nvSpPr>
        <p:spPr>
          <a:xfrm rot="5400000">
            <a:off x="2619519" y="4004974"/>
            <a:ext cx="995513"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705DF5-5ED0-6748-800E-64AE8FEF05B0}"/>
              </a:ext>
            </a:extLst>
          </p:cNvPr>
          <p:cNvSpPr/>
          <p:nvPr/>
        </p:nvSpPr>
        <p:spPr>
          <a:xfrm>
            <a:off x="1025235" y="4831133"/>
            <a:ext cx="4239491" cy="1661742"/>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en-US" sz="3600" dirty="0">
                <a:solidFill>
                  <a:prstClr val="black"/>
                </a:solidFill>
                <a:latin typeface="Avenir Next" panose="020B0503020202020204" pitchFamily="34" charset="0"/>
                <a:ea typeface="Arial" charset="0"/>
                <a:cs typeface="Arial" charset="0"/>
              </a:rPr>
              <a:t>Curating explanations</a:t>
            </a:r>
          </a:p>
        </p:txBody>
      </p:sp>
      <p:sp>
        <p:nvSpPr>
          <p:cNvPr id="2" name="TextBox 1">
            <a:extLst>
              <a:ext uri="{FF2B5EF4-FFF2-40B4-BE49-F238E27FC236}">
                <a16:creationId xmlns:a16="http://schemas.microsoft.com/office/drawing/2014/main" id="{8A43D9F0-7794-8D4F-9167-DADE46C4D4CA}"/>
              </a:ext>
            </a:extLst>
          </p:cNvPr>
          <p:cNvSpPr txBox="1"/>
          <p:nvPr/>
        </p:nvSpPr>
        <p:spPr>
          <a:xfrm>
            <a:off x="1606179" y="3831140"/>
            <a:ext cx="1095813" cy="707886"/>
          </a:xfrm>
          <a:prstGeom prst="rect">
            <a:avLst/>
          </a:prstGeom>
          <a:noFill/>
        </p:spPr>
        <p:txBody>
          <a:bodyPr wrap="none" rtlCol="0">
            <a:spAutoFit/>
          </a:bodyPr>
          <a:lstStyle/>
          <a:p>
            <a:r>
              <a:rPr lang="en-US" sz="4000" dirty="0">
                <a:solidFill>
                  <a:srgbClr val="7030A0"/>
                </a:solidFill>
              </a:rPr>
              <a:t>Cost</a:t>
            </a:r>
          </a:p>
        </p:txBody>
      </p:sp>
    </p:spTree>
    <p:extLst>
      <p:ext uri="{BB962C8B-B14F-4D97-AF65-F5344CB8AC3E}">
        <p14:creationId xmlns:p14="http://schemas.microsoft.com/office/powerpoint/2010/main" val="262229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B5142-EEE5-494F-9C73-E39B93F59C47}"/>
              </a:ext>
            </a:extLst>
          </p:cNvPr>
          <p:cNvSpPr>
            <a:spLocks noGrp="1"/>
          </p:cNvSpPr>
          <p:nvPr>
            <p:ph type="title"/>
          </p:nvPr>
        </p:nvSpPr>
        <p:spPr/>
        <p:txBody>
          <a:bodyPr>
            <a:normAutofit/>
          </a:bodyPr>
          <a:lstStyle/>
          <a:p>
            <a:r>
              <a:rPr lang="en-US" dirty="0"/>
              <a:t>Should moderators provide removal explanations?</a:t>
            </a:r>
          </a:p>
        </p:txBody>
      </p:sp>
      <p:sp>
        <p:nvSpPr>
          <p:cNvPr id="3" name="Text Placeholder 2">
            <a:extLst>
              <a:ext uri="{FF2B5EF4-FFF2-40B4-BE49-F238E27FC236}">
                <a16:creationId xmlns:a16="http://schemas.microsoft.com/office/drawing/2014/main" id="{B14E9D6A-6944-1E45-9F20-61DE98D68CF3}"/>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82C2C840-07B8-EB4D-BC16-E2EC6B3F9264}"/>
              </a:ext>
            </a:extLst>
          </p:cNvPr>
          <p:cNvSpPr>
            <a:spLocks noGrp="1"/>
          </p:cNvSpPr>
          <p:nvPr>
            <p:ph type="sldNum" sz="quarter" idx="12"/>
          </p:nvPr>
        </p:nvSpPr>
        <p:spPr/>
        <p:txBody>
          <a:bodyPr/>
          <a:lstStyle/>
          <a:p>
            <a:fld id="{23ED692C-C0E5-C743-B0FC-E11C0885EE4E}" type="slidenum">
              <a:rPr lang="en-US" smtClean="0"/>
              <a:t>34</a:t>
            </a:fld>
            <a:endParaRPr lang="en-US"/>
          </a:p>
        </p:txBody>
      </p:sp>
    </p:spTree>
    <p:extLst>
      <p:ext uri="{BB962C8B-B14F-4D97-AF65-F5344CB8AC3E}">
        <p14:creationId xmlns:p14="http://schemas.microsoft.com/office/powerpoint/2010/main" val="1201193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rawing of a cartoon character&#10;&#10;Description automatically generated">
            <a:extLst>
              <a:ext uri="{FF2B5EF4-FFF2-40B4-BE49-F238E27FC236}">
                <a16:creationId xmlns:a16="http://schemas.microsoft.com/office/drawing/2014/main" id="{27DD45D3-D73C-E145-AF22-96A05A238924}"/>
              </a:ext>
            </a:extLst>
          </p:cNvPr>
          <p:cNvPicPr>
            <a:picLocks noGrp="1" noChangeAspect="1"/>
          </p:cNvPicPr>
          <p:nvPr>
            <p:ph idx="4294967295"/>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922464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3AB8C-1051-F54A-A4BF-107135A98522}"/>
              </a:ext>
            </a:extLst>
          </p:cNvPr>
          <p:cNvSpPr>
            <a:spLocks noGrp="1"/>
          </p:cNvSpPr>
          <p:nvPr>
            <p:ph type="title"/>
          </p:nvPr>
        </p:nvSpPr>
        <p:spPr>
          <a:xfrm>
            <a:off x="648929" y="629266"/>
            <a:ext cx="6586491" cy="1676603"/>
          </a:xfrm>
        </p:spPr>
        <p:txBody>
          <a:bodyPr vert="horz" lIns="91440" tIns="45720" rIns="91440" bIns="45720" rtlCol="0" anchor="ctr">
            <a:normAutofit/>
          </a:bodyPr>
          <a:lstStyle/>
          <a:p>
            <a:r>
              <a:rPr lang="en-US" dirty="0"/>
              <a:t>Why Reddit?</a:t>
            </a:r>
          </a:p>
        </p:txBody>
      </p:sp>
      <p:sp>
        <p:nvSpPr>
          <p:cNvPr id="3" name="Content Placeholder 2">
            <a:extLst>
              <a:ext uri="{FF2B5EF4-FFF2-40B4-BE49-F238E27FC236}">
                <a16:creationId xmlns:a16="http://schemas.microsoft.com/office/drawing/2014/main" id="{92241519-8CC2-E445-A86F-47F63CFE7AF7}"/>
              </a:ext>
            </a:extLst>
          </p:cNvPr>
          <p:cNvSpPr>
            <a:spLocks noGrp="1"/>
          </p:cNvSpPr>
          <p:nvPr>
            <p:ph sz="half" idx="1"/>
          </p:nvPr>
        </p:nvSpPr>
        <p:spPr>
          <a:xfrm>
            <a:off x="648930" y="2438400"/>
            <a:ext cx="6586489" cy="3785419"/>
          </a:xfrm>
        </p:spPr>
        <p:txBody>
          <a:bodyPr vert="horz" lIns="91440" tIns="45720" rIns="91440" bIns="45720" rtlCol="0">
            <a:normAutofit/>
          </a:bodyPr>
          <a:lstStyle/>
          <a:p>
            <a:r>
              <a:rPr lang="en-US" dirty="0">
                <a:ea typeface="+mn-ea"/>
                <a:cs typeface="+mn-cs"/>
              </a:rPr>
              <a:t>1000’s of sub-communities</a:t>
            </a:r>
          </a:p>
          <a:p>
            <a:r>
              <a:rPr lang="en-US" dirty="0">
                <a:ea typeface="+mn-ea"/>
                <a:cs typeface="+mn-cs"/>
              </a:rPr>
              <a:t>Variety of approaches to content moderation</a:t>
            </a:r>
          </a:p>
          <a:p>
            <a:r>
              <a:rPr lang="en-US" dirty="0">
                <a:ea typeface="+mn-ea"/>
                <a:cs typeface="+mn-cs"/>
              </a:rPr>
              <a:t>Rich site to study how differences affect attitudes and behavior</a:t>
            </a:r>
          </a:p>
        </p:txBody>
      </p:sp>
      <p:pic>
        <p:nvPicPr>
          <p:cNvPr id="6" name="Content Placeholder 5" descr="A picture containing weapon&#10;&#10;Description automatically generated">
            <a:extLst>
              <a:ext uri="{FF2B5EF4-FFF2-40B4-BE49-F238E27FC236}">
                <a16:creationId xmlns:a16="http://schemas.microsoft.com/office/drawing/2014/main" id="{729D3FD5-5DB6-0C4E-A459-DD2C145B1AFD}"/>
              </a:ext>
            </a:extLst>
          </p:cNvPr>
          <p:cNvPicPr>
            <a:picLocks noGrp="1" noChangeAspect="1"/>
          </p:cNvPicPr>
          <p:nvPr>
            <p:ph sz="half" idx="2"/>
          </p:nvPr>
        </p:nvPicPr>
        <p:blipFill rotWithShape="1">
          <a:blip r:embed="rId3"/>
          <a:srcRect l="28692" r="37511"/>
          <a:stretch/>
        </p:blipFill>
        <p:spPr>
          <a:xfrm>
            <a:off x="7556408" y="27720"/>
            <a:ext cx="4635591" cy="6857990"/>
          </a:xfrm>
          <a:prstGeom prst="rect">
            <a:avLst/>
          </a:prstGeom>
          <a:effectLst/>
        </p:spPr>
      </p:pic>
    </p:spTree>
    <p:extLst>
      <p:ext uri="{BB962C8B-B14F-4D97-AF65-F5344CB8AC3E}">
        <p14:creationId xmlns:p14="http://schemas.microsoft.com/office/powerpoint/2010/main" val="382525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ED8D3-FA53-2944-84E3-688AF1D6816B}"/>
              </a:ext>
            </a:extLst>
          </p:cNvPr>
          <p:cNvSpPr>
            <a:spLocks noGrp="1"/>
          </p:cNvSpPr>
          <p:nvPr>
            <p:ph type="title"/>
          </p:nvPr>
        </p:nvSpPr>
        <p:spPr>
          <a:xfrm>
            <a:off x="526073" y="466578"/>
            <a:ext cx="11139854" cy="930447"/>
          </a:xfrm>
          <a:solidFill>
            <a:schemeClr val="bg1"/>
          </a:solidFill>
        </p:spPr>
        <p:txBody>
          <a:bodyPr vert="horz" lIns="91440" tIns="45720" rIns="91440" bIns="45720" rtlCol="0" anchor="b">
            <a:normAutofit/>
          </a:bodyPr>
          <a:lstStyle/>
          <a:p>
            <a:pPr algn="ctr"/>
            <a:r>
              <a:rPr lang="en-US" sz="4800" kern="1200" dirty="0">
                <a:ea typeface="+mj-ea"/>
                <a:cs typeface="+mj-cs"/>
              </a:rPr>
              <a:t>Explanation Comment Example</a:t>
            </a:r>
          </a:p>
        </p:txBody>
      </p:sp>
      <p:pic>
        <p:nvPicPr>
          <p:cNvPr id="5" name="Content Placeholder 4" descr="A screenshot of a cell phone&#10;&#10;Description automatically generated">
            <a:extLst>
              <a:ext uri="{FF2B5EF4-FFF2-40B4-BE49-F238E27FC236}">
                <a16:creationId xmlns:a16="http://schemas.microsoft.com/office/drawing/2014/main" id="{46AFC584-40D4-E146-B128-D9EAAAE77386}"/>
              </a:ext>
            </a:extLst>
          </p:cNvPr>
          <p:cNvPicPr>
            <a:picLocks noGrp="1" noChangeAspect="1"/>
          </p:cNvPicPr>
          <p:nvPr>
            <p:ph idx="4294967295"/>
          </p:nvPr>
        </p:nvPicPr>
        <p:blipFill>
          <a:blip r:embed="rId3"/>
          <a:stretch>
            <a:fillRect/>
          </a:stretch>
        </p:blipFill>
        <p:spPr>
          <a:xfrm>
            <a:off x="347589" y="3070576"/>
            <a:ext cx="11496821" cy="2213137"/>
          </a:xfrm>
          <a:prstGeom prst="rect">
            <a:avLst/>
          </a:prstGeom>
        </p:spPr>
      </p:pic>
      <p:sp>
        <p:nvSpPr>
          <p:cNvPr id="3" name="Slide Number Placeholder 2">
            <a:extLst>
              <a:ext uri="{FF2B5EF4-FFF2-40B4-BE49-F238E27FC236}">
                <a16:creationId xmlns:a16="http://schemas.microsoft.com/office/drawing/2014/main" id="{3AD44247-2E86-664C-B14E-64E0C10E349F}"/>
              </a:ext>
            </a:extLst>
          </p:cNvPr>
          <p:cNvSpPr>
            <a:spLocks noGrp="1"/>
          </p:cNvSpPr>
          <p:nvPr>
            <p:ph type="sldNum" sz="quarter" idx="12"/>
          </p:nvPr>
        </p:nvSpPr>
        <p:spPr/>
        <p:txBody>
          <a:bodyPr/>
          <a:lstStyle/>
          <a:p>
            <a:fld id="{23ED692C-C0E5-C743-B0FC-E11C0885EE4E}" type="slidenum">
              <a:rPr lang="en-US" smtClean="0"/>
              <a:t>37</a:t>
            </a:fld>
            <a:endParaRPr lang="en-US"/>
          </a:p>
        </p:txBody>
      </p:sp>
      <p:cxnSp>
        <p:nvCxnSpPr>
          <p:cNvPr id="8" name="Straight Connector 7">
            <a:extLst>
              <a:ext uri="{FF2B5EF4-FFF2-40B4-BE49-F238E27FC236}">
                <a16:creationId xmlns:a16="http://schemas.microsoft.com/office/drawing/2014/main" id="{B9631B02-4D24-924D-A9D0-085F81D4ED4B}"/>
              </a:ext>
            </a:extLst>
          </p:cNvPr>
          <p:cNvCxnSpPr/>
          <p:nvPr/>
        </p:nvCxnSpPr>
        <p:spPr>
          <a:xfrm>
            <a:off x="1981201" y="4121725"/>
            <a:ext cx="2951018" cy="0"/>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CBDD6C7-90A5-9F41-BBD8-3F7239958FE5}"/>
              </a:ext>
            </a:extLst>
          </p:cNvPr>
          <p:cNvCxnSpPr/>
          <p:nvPr/>
        </p:nvCxnSpPr>
        <p:spPr>
          <a:xfrm>
            <a:off x="4932219" y="3602182"/>
            <a:ext cx="144087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76E78AF-6DE4-1F45-9BA7-ACF644CD41FC}"/>
              </a:ext>
            </a:extLst>
          </p:cNvPr>
          <p:cNvCxnSpPr>
            <a:cxnSpLocks/>
          </p:cNvCxnSpPr>
          <p:nvPr/>
        </p:nvCxnSpPr>
        <p:spPr>
          <a:xfrm>
            <a:off x="9739745" y="4121725"/>
            <a:ext cx="1759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4BC885-7FB7-6242-8EB7-1CB89FA83D43}"/>
              </a:ext>
            </a:extLst>
          </p:cNvPr>
          <p:cNvCxnSpPr/>
          <p:nvPr/>
        </p:nvCxnSpPr>
        <p:spPr>
          <a:xfrm>
            <a:off x="858984" y="3345870"/>
            <a:ext cx="144087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743CF27-0CB4-ED43-8864-27E6773E3A8C}"/>
              </a:ext>
            </a:extLst>
          </p:cNvPr>
          <p:cNvCxnSpPr>
            <a:cxnSpLocks/>
          </p:cNvCxnSpPr>
          <p:nvPr/>
        </p:nvCxnSpPr>
        <p:spPr>
          <a:xfrm>
            <a:off x="706584" y="4724399"/>
            <a:ext cx="983672"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45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BF291B-8C0D-1045-97E8-F3811B549D6F}"/>
              </a:ext>
            </a:extLst>
          </p:cNvPr>
          <p:cNvSpPr>
            <a:spLocks noGrp="1"/>
          </p:cNvSpPr>
          <p:nvPr>
            <p:ph idx="4294967295"/>
          </p:nvPr>
        </p:nvSpPr>
        <p:spPr>
          <a:xfrm>
            <a:off x="2362210" y="1825625"/>
            <a:ext cx="5465613" cy="4667250"/>
          </a:xfrm>
        </p:spPr>
        <p:txBody>
          <a:bodyPr>
            <a:normAutofit/>
          </a:bodyPr>
          <a:lstStyle/>
          <a:p>
            <a:pPr marL="0" indent="0">
              <a:buNone/>
            </a:pPr>
            <a:r>
              <a:rPr lang="en-US" sz="2800" b="1" dirty="0"/>
              <a:t>RQ 1: Attitudes</a:t>
            </a:r>
          </a:p>
          <a:p>
            <a:pPr marL="0" indent="0">
              <a:buNone/>
            </a:pPr>
            <a:r>
              <a:rPr lang="en-US" sz="2800" dirty="0"/>
              <a:t>How is providing removal explanations associated with user attitudes?</a:t>
            </a:r>
          </a:p>
          <a:p>
            <a:pPr marL="0" indent="0">
              <a:buNone/>
            </a:pPr>
            <a:endParaRPr lang="en-US" sz="2400" dirty="0"/>
          </a:p>
          <a:p>
            <a:pPr marL="0" indent="0">
              <a:buNone/>
            </a:pPr>
            <a:endParaRPr lang="en-US" sz="2400" dirty="0"/>
          </a:p>
          <a:p>
            <a:pPr marL="0" lvl="0" indent="0">
              <a:buNone/>
            </a:pPr>
            <a:r>
              <a:rPr lang="en-US" sz="2800" b="1" dirty="0">
                <a:solidFill>
                  <a:prstClr val="black"/>
                </a:solidFill>
              </a:rPr>
              <a:t>RQ 2: Behaviors</a:t>
            </a:r>
          </a:p>
          <a:p>
            <a:pPr marL="0" lvl="0" indent="0">
              <a:buNone/>
            </a:pPr>
            <a:r>
              <a:rPr lang="en-US" sz="2800" dirty="0">
                <a:solidFill>
                  <a:prstClr val="black"/>
                </a:solidFill>
              </a:rPr>
              <a:t>How is providing removal explanations associated with future behaviors? </a:t>
            </a:r>
          </a:p>
        </p:txBody>
      </p:sp>
      <p:sp>
        <p:nvSpPr>
          <p:cNvPr id="2" name="Title 1">
            <a:extLst>
              <a:ext uri="{FF2B5EF4-FFF2-40B4-BE49-F238E27FC236}">
                <a16:creationId xmlns:a16="http://schemas.microsoft.com/office/drawing/2014/main" id="{4E49E410-E862-7E43-99D0-B536774C5047}"/>
              </a:ext>
            </a:extLst>
          </p:cNvPr>
          <p:cNvSpPr>
            <a:spLocks noGrp="1"/>
          </p:cNvSpPr>
          <p:nvPr>
            <p:ph type="title"/>
          </p:nvPr>
        </p:nvSpPr>
        <p:spPr/>
        <p:txBody>
          <a:bodyPr>
            <a:normAutofit/>
          </a:bodyPr>
          <a:lstStyle/>
          <a:p>
            <a:r>
              <a:rPr lang="en-US" dirty="0"/>
              <a:t>Research questions	</a:t>
            </a:r>
          </a:p>
        </p:txBody>
      </p:sp>
      <p:sp>
        <p:nvSpPr>
          <p:cNvPr id="4" name="TextBox 3">
            <a:extLst>
              <a:ext uri="{FF2B5EF4-FFF2-40B4-BE49-F238E27FC236}">
                <a16:creationId xmlns:a16="http://schemas.microsoft.com/office/drawing/2014/main" id="{3FBFC33D-6BC7-884B-8A31-7380E93910AF}"/>
              </a:ext>
            </a:extLst>
          </p:cNvPr>
          <p:cNvSpPr txBox="1"/>
          <p:nvPr/>
        </p:nvSpPr>
        <p:spPr>
          <a:xfrm>
            <a:off x="8839203" y="2285998"/>
            <a:ext cx="184731" cy="369332"/>
          </a:xfrm>
          <a:prstGeom prst="rect">
            <a:avLst/>
          </a:prstGeom>
          <a:noFill/>
        </p:spPr>
        <p:txBody>
          <a:bodyPr wrap="none" rtlCol="0">
            <a:spAutoFit/>
          </a:bodyPr>
          <a:lstStyle/>
          <a:p>
            <a:endParaRPr lang="en-US" dirty="0">
              <a:latin typeface="Avenir Next" panose="020B0503020202020204" pitchFamily="34" charset="0"/>
            </a:endParaRPr>
          </a:p>
        </p:txBody>
      </p:sp>
      <p:sp>
        <p:nvSpPr>
          <p:cNvPr id="6" name="Right Arrow 5">
            <a:extLst>
              <a:ext uri="{FF2B5EF4-FFF2-40B4-BE49-F238E27FC236}">
                <a16:creationId xmlns:a16="http://schemas.microsoft.com/office/drawing/2014/main" id="{A52E3FFB-DDCC-B942-B3AF-3116A2974358}"/>
              </a:ext>
            </a:extLst>
          </p:cNvPr>
          <p:cNvSpPr/>
          <p:nvPr/>
        </p:nvSpPr>
        <p:spPr>
          <a:xfrm>
            <a:off x="7410959" y="5295730"/>
            <a:ext cx="943338" cy="48463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sp>
        <p:nvSpPr>
          <p:cNvPr id="12" name="Right Arrow 11">
            <a:extLst>
              <a:ext uri="{FF2B5EF4-FFF2-40B4-BE49-F238E27FC236}">
                <a16:creationId xmlns:a16="http://schemas.microsoft.com/office/drawing/2014/main" id="{D25F3E16-F365-4A4C-88B1-6C8599195CE6}"/>
              </a:ext>
            </a:extLst>
          </p:cNvPr>
          <p:cNvSpPr/>
          <p:nvPr/>
        </p:nvSpPr>
        <p:spPr>
          <a:xfrm>
            <a:off x="7410959" y="2886312"/>
            <a:ext cx="943338" cy="48463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sp>
        <p:nvSpPr>
          <p:cNvPr id="9" name="Puzzle Piece">
            <a:extLst>
              <a:ext uri="{FF2B5EF4-FFF2-40B4-BE49-F238E27FC236}">
                <a16:creationId xmlns:a16="http://schemas.microsoft.com/office/drawing/2014/main" id="{96B58CD7-E3BB-2C44-8395-841BF7716822}"/>
              </a:ext>
            </a:extLst>
          </p:cNvPr>
          <p:cNvSpPr/>
          <p:nvPr/>
        </p:nvSpPr>
        <p:spPr>
          <a:xfrm>
            <a:off x="110840" y="2297545"/>
            <a:ext cx="2046637" cy="1288373"/>
          </a:xfrm>
          <a:custGeom>
            <a:avLst/>
            <a:gdLst/>
            <a:ahLst/>
            <a:cxnLst>
              <a:cxn ang="0">
                <a:pos x="wd2" y="hd2"/>
              </a:cxn>
              <a:cxn ang="5400000">
                <a:pos x="wd2" y="hd2"/>
              </a:cxn>
              <a:cxn ang="10800000">
                <a:pos x="wd2" y="hd2"/>
              </a:cxn>
              <a:cxn ang="16200000">
                <a:pos x="wd2" y="hd2"/>
              </a:cxn>
            </a:cxnLst>
            <a:rect l="0" t="0" r="r" b="b"/>
            <a:pathLst>
              <a:path w="21600" h="21600" extrusionOk="0">
                <a:moveTo>
                  <a:pt x="4970" y="0"/>
                </a:moveTo>
                <a:cubicBezTo>
                  <a:pt x="4727" y="0"/>
                  <a:pt x="4529" y="339"/>
                  <a:pt x="4529" y="754"/>
                </a:cubicBezTo>
                <a:lnTo>
                  <a:pt x="4529" y="7491"/>
                </a:lnTo>
                <a:cubicBezTo>
                  <a:pt x="4382" y="8825"/>
                  <a:pt x="3672" y="8999"/>
                  <a:pt x="3672" y="8999"/>
                </a:cubicBezTo>
                <a:cubicBezTo>
                  <a:pt x="3377" y="9059"/>
                  <a:pt x="2943" y="8562"/>
                  <a:pt x="2783" y="8363"/>
                </a:cubicBezTo>
                <a:cubicBezTo>
                  <a:pt x="2489" y="7923"/>
                  <a:pt x="2110" y="7658"/>
                  <a:pt x="1698" y="7658"/>
                </a:cubicBezTo>
                <a:cubicBezTo>
                  <a:pt x="760" y="7658"/>
                  <a:pt x="0" y="9026"/>
                  <a:pt x="0" y="10717"/>
                </a:cubicBezTo>
                <a:cubicBezTo>
                  <a:pt x="0" y="12407"/>
                  <a:pt x="760" y="13778"/>
                  <a:pt x="1698" y="13778"/>
                </a:cubicBezTo>
                <a:cubicBezTo>
                  <a:pt x="2082" y="13778"/>
                  <a:pt x="2436" y="13545"/>
                  <a:pt x="2720" y="13157"/>
                </a:cubicBezTo>
                <a:lnTo>
                  <a:pt x="2720" y="13160"/>
                </a:lnTo>
                <a:cubicBezTo>
                  <a:pt x="2746" y="13124"/>
                  <a:pt x="3313" y="12370"/>
                  <a:pt x="3672" y="12443"/>
                </a:cubicBezTo>
                <a:cubicBezTo>
                  <a:pt x="3672" y="12443"/>
                  <a:pt x="4382" y="12617"/>
                  <a:pt x="4529" y="13951"/>
                </a:cubicBezTo>
                <a:lnTo>
                  <a:pt x="4529" y="20846"/>
                </a:lnTo>
                <a:cubicBezTo>
                  <a:pt x="4529" y="21260"/>
                  <a:pt x="4727" y="21600"/>
                  <a:pt x="4970" y="21600"/>
                </a:cubicBezTo>
                <a:lnTo>
                  <a:pt x="9322" y="21600"/>
                </a:lnTo>
                <a:cubicBezTo>
                  <a:pt x="9749" y="21162"/>
                  <a:pt x="9815" y="20388"/>
                  <a:pt x="9815" y="20388"/>
                </a:cubicBezTo>
                <a:cubicBezTo>
                  <a:pt x="9857" y="19778"/>
                  <a:pt x="9419" y="18814"/>
                  <a:pt x="9396" y="18765"/>
                </a:cubicBezTo>
                <a:lnTo>
                  <a:pt x="9394" y="18763"/>
                </a:lnTo>
                <a:cubicBezTo>
                  <a:pt x="9168" y="18278"/>
                  <a:pt x="9032" y="17676"/>
                  <a:pt x="9032" y="17022"/>
                </a:cubicBezTo>
                <a:cubicBezTo>
                  <a:pt x="9032" y="15422"/>
                  <a:pt x="9836" y="14124"/>
                  <a:pt x="10827" y="14124"/>
                </a:cubicBezTo>
                <a:cubicBezTo>
                  <a:pt x="11818" y="14124"/>
                  <a:pt x="12621" y="15422"/>
                  <a:pt x="12621" y="17022"/>
                </a:cubicBezTo>
                <a:cubicBezTo>
                  <a:pt x="12621" y="17724"/>
                  <a:pt x="12467" y="18368"/>
                  <a:pt x="12209" y="18869"/>
                </a:cubicBezTo>
                <a:cubicBezTo>
                  <a:pt x="12092" y="19143"/>
                  <a:pt x="11799" y="19886"/>
                  <a:pt x="11834" y="20388"/>
                </a:cubicBezTo>
                <a:cubicBezTo>
                  <a:pt x="11834" y="20388"/>
                  <a:pt x="11900" y="21162"/>
                  <a:pt x="12327" y="21600"/>
                </a:cubicBezTo>
                <a:lnTo>
                  <a:pt x="16679" y="21600"/>
                </a:lnTo>
                <a:cubicBezTo>
                  <a:pt x="16922" y="21600"/>
                  <a:pt x="17120" y="21261"/>
                  <a:pt x="17120" y="20846"/>
                </a:cubicBezTo>
                <a:lnTo>
                  <a:pt x="17120" y="13499"/>
                </a:lnTo>
                <a:cubicBezTo>
                  <a:pt x="17332" y="12447"/>
                  <a:pt x="17928" y="12299"/>
                  <a:pt x="17928" y="12299"/>
                </a:cubicBezTo>
                <a:cubicBezTo>
                  <a:pt x="18223" y="12239"/>
                  <a:pt x="18657" y="12736"/>
                  <a:pt x="18817" y="12935"/>
                </a:cubicBezTo>
                <a:cubicBezTo>
                  <a:pt x="19111" y="13375"/>
                  <a:pt x="19490" y="13640"/>
                  <a:pt x="19902" y="13640"/>
                </a:cubicBezTo>
                <a:cubicBezTo>
                  <a:pt x="20840" y="13640"/>
                  <a:pt x="21600" y="12272"/>
                  <a:pt x="21600" y="10581"/>
                </a:cubicBezTo>
                <a:cubicBezTo>
                  <a:pt x="21600" y="8891"/>
                  <a:pt x="20840" y="7519"/>
                  <a:pt x="19902" y="7519"/>
                </a:cubicBezTo>
                <a:cubicBezTo>
                  <a:pt x="19518" y="7519"/>
                  <a:pt x="19164" y="7753"/>
                  <a:pt x="18880" y="8141"/>
                </a:cubicBezTo>
                <a:lnTo>
                  <a:pt x="18880" y="8138"/>
                </a:lnTo>
                <a:cubicBezTo>
                  <a:pt x="18854" y="8174"/>
                  <a:pt x="18287" y="8928"/>
                  <a:pt x="17928" y="8855"/>
                </a:cubicBezTo>
                <a:cubicBezTo>
                  <a:pt x="17928" y="8855"/>
                  <a:pt x="17332" y="8707"/>
                  <a:pt x="17120" y="7655"/>
                </a:cubicBezTo>
                <a:lnTo>
                  <a:pt x="17120" y="6814"/>
                </a:lnTo>
                <a:lnTo>
                  <a:pt x="17120" y="754"/>
                </a:lnTo>
                <a:cubicBezTo>
                  <a:pt x="17120" y="340"/>
                  <a:pt x="16921" y="0"/>
                  <a:pt x="16678" y="0"/>
                </a:cubicBezTo>
                <a:lnTo>
                  <a:pt x="12109" y="0"/>
                </a:lnTo>
                <a:cubicBezTo>
                  <a:pt x="11780" y="445"/>
                  <a:pt x="11725" y="1085"/>
                  <a:pt x="11725" y="1085"/>
                </a:cubicBezTo>
                <a:cubicBezTo>
                  <a:pt x="11682" y="1697"/>
                  <a:pt x="12124" y="2664"/>
                  <a:pt x="12145" y="2708"/>
                </a:cubicBezTo>
                <a:lnTo>
                  <a:pt x="12142" y="2708"/>
                </a:lnTo>
                <a:cubicBezTo>
                  <a:pt x="12369" y="3193"/>
                  <a:pt x="12506" y="3796"/>
                  <a:pt x="12506" y="4452"/>
                </a:cubicBezTo>
                <a:cubicBezTo>
                  <a:pt x="12506" y="6051"/>
                  <a:pt x="11704" y="7347"/>
                  <a:pt x="10712" y="7347"/>
                </a:cubicBezTo>
                <a:cubicBezTo>
                  <a:pt x="9721" y="7347"/>
                  <a:pt x="8917" y="6051"/>
                  <a:pt x="8917" y="4452"/>
                </a:cubicBezTo>
                <a:cubicBezTo>
                  <a:pt x="8917" y="3749"/>
                  <a:pt x="9072" y="3103"/>
                  <a:pt x="9330" y="2601"/>
                </a:cubicBezTo>
                <a:cubicBezTo>
                  <a:pt x="9447" y="2328"/>
                  <a:pt x="9738" y="1588"/>
                  <a:pt x="9703" y="1085"/>
                </a:cubicBezTo>
                <a:cubicBezTo>
                  <a:pt x="9703" y="1085"/>
                  <a:pt x="9648" y="445"/>
                  <a:pt x="9318" y="0"/>
                </a:cubicBezTo>
                <a:lnTo>
                  <a:pt x="4970" y="0"/>
                </a:lnTo>
                <a:close/>
              </a:path>
            </a:pathLst>
          </a:custGeom>
          <a:blipFill>
            <a:blip r:embed="rId3"/>
          </a:blipFill>
          <a:ln w="3175">
            <a:miter lim="400000"/>
          </a:ln>
          <a:effectLst>
            <a:outerShdw blurRad="25400" dist="12700" dir="5400000" rotWithShape="0">
              <a:srgbClr val="000000">
                <a:alpha val="50000"/>
              </a:srgbClr>
            </a:outerShdw>
          </a:effectLst>
        </p:spPr>
        <p:txBody>
          <a:bodyPr lIns="41341" tIns="41341" rIns="41341" bIns="41341" anchor="ctr"/>
          <a:lstStyle/>
          <a:p>
            <a:pPr marL="0" marR="0" lvl="0" indent="0" algn="l" defTabSz="457200" rtl="0" eaLnBrk="1" fontAlgn="auto" latinLnBrk="0" hangingPunct="1">
              <a:lnSpc>
                <a:spcPct val="100000"/>
              </a:lnSpc>
              <a:spcBef>
                <a:spcPts val="0"/>
              </a:spcBef>
              <a:spcAft>
                <a:spcPts val="0"/>
              </a:spcAft>
              <a:buClrTx/>
              <a:buSzTx/>
              <a:buFontTx/>
              <a:buNone/>
              <a:tabLst/>
              <a:defRPr b="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dirty="0">
              <a:ln>
                <a:noFill/>
              </a:ln>
              <a:solidFill>
                <a:srgbClr val="FFFFFF"/>
              </a:solidFill>
              <a:effectLst/>
              <a:uLnTx/>
              <a:uFillTx/>
              <a:latin typeface="Helvetica Light"/>
              <a:sym typeface="Helvetica Light"/>
            </a:endParaRPr>
          </a:p>
        </p:txBody>
      </p:sp>
      <p:sp>
        <p:nvSpPr>
          <p:cNvPr id="11" name="disclosure">
            <a:extLst>
              <a:ext uri="{FF2B5EF4-FFF2-40B4-BE49-F238E27FC236}">
                <a16:creationId xmlns:a16="http://schemas.microsoft.com/office/drawing/2014/main" id="{3B0BA21B-1CC7-C840-8822-9C68A0E02B2F}"/>
              </a:ext>
            </a:extLst>
          </p:cNvPr>
          <p:cNvSpPr txBox="1"/>
          <p:nvPr/>
        </p:nvSpPr>
        <p:spPr>
          <a:xfrm>
            <a:off x="395954" y="2720997"/>
            <a:ext cx="1399422" cy="44146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500">
                <a:solidFill>
                  <a:srgbClr val="F39019"/>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39019"/>
                </a:solidFill>
                <a:effectLst/>
                <a:uLnTx/>
                <a:uFillTx/>
                <a:latin typeface="Avenir Next"/>
                <a:sym typeface="Avenir Next"/>
              </a:rPr>
              <a:t>attitudes</a:t>
            </a:r>
            <a:endParaRPr kumimoji="0" sz="2000" b="1" i="0" u="none" strike="noStrike" kern="0" cap="none" spc="0" normalizeH="0" baseline="0" noProof="0" dirty="0">
              <a:ln>
                <a:noFill/>
              </a:ln>
              <a:solidFill>
                <a:srgbClr val="F39019"/>
              </a:solidFill>
              <a:effectLst/>
              <a:uLnTx/>
              <a:uFillTx/>
              <a:latin typeface="Avenir Next"/>
              <a:sym typeface="Avenir Next"/>
            </a:endParaRPr>
          </a:p>
        </p:txBody>
      </p:sp>
      <p:sp>
        <p:nvSpPr>
          <p:cNvPr id="13" name="Puzzle Piece">
            <a:extLst>
              <a:ext uri="{FF2B5EF4-FFF2-40B4-BE49-F238E27FC236}">
                <a16:creationId xmlns:a16="http://schemas.microsoft.com/office/drawing/2014/main" id="{F3771F50-6108-274C-8A47-A12137747CF3}"/>
              </a:ext>
            </a:extLst>
          </p:cNvPr>
          <p:cNvSpPr/>
          <p:nvPr/>
        </p:nvSpPr>
        <p:spPr>
          <a:xfrm rot="16200000">
            <a:off x="39240" y="4450220"/>
            <a:ext cx="2018090" cy="1543160"/>
          </a:xfrm>
          <a:custGeom>
            <a:avLst/>
            <a:gdLst/>
            <a:ahLst/>
            <a:cxnLst>
              <a:cxn ang="0">
                <a:pos x="wd2" y="hd2"/>
              </a:cxn>
              <a:cxn ang="5400000">
                <a:pos x="wd2" y="hd2"/>
              </a:cxn>
              <a:cxn ang="10800000">
                <a:pos x="wd2" y="hd2"/>
              </a:cxn>
              <a:cxn ang="16200000">
                <a:pos x="wd2" y="hd2"/>
              </a:cxn>
            </a:cxnLst>
            <a:rect l="0" t="0" r="r" b="b"/>
            <a:pathLst>
              <a:path w="21600" h="21600" extrusionOk="0">
                <a:moveTo>
                  <a:pt x="4970" y="0"/>
                </a:moveTo>
                <a:cubicBezTo>
                  <a:pt x="4727" y="0"/>
                  <a:pt x="4529" y="339"/>
                  <a:pt x="4529" y="754"/>
                </a:cubicBezTo>
                <a:lnTo>
                  <a:pt x="4529" y="7491"/>
                </a:lnTo>
                <a:cubicBezTo>
                  <a:pt x="4382" y="8825"/>
                  <a:pt x="3672" y="8999"/>
                  <a:pt x="3672" y="8999"/>
                </a:cubicBezTo>
                <a:cubicBezTo>
                  <a:pt x="3377" y="9059"/>
                  <a:pt x="2943" y="8562"/>
                  <a:pt x="2783" y="8363"/>
                </a:cubicBezTo>
                <a:cubicBezTo>
                  <a:pt x="2489" y="7923"/>
                  <a:pt x="2110" y="7658"/>
                  <a:pt x="1698" y="7658"/>
                </a:cubicBezTo>
                <a:cubicBezTo>
                  <a:pt x="760" y="7658"/>
                  <a:pt x="0" y="9026"/>
                  <a:pt x="0" y="10717"/>
                </a:cubicBezTo>
                <a:cubicBezTo>
                  <a:pt x="0" y="12407"/>
                  <a:pt x="760" y="13778"/>
                  <a:pt x="1698" y="13778"/>
                </a:cubicBezTo>
                <a:cubicBezTo>
                  <a:pt x="2082" y="13778"/>
                  <a:pt x="2436" y="13545"/>
                  <a:pt x="2720" y="13157"/>
                </a:cubicBezTo>
                <a:lnTo>
                  <a:pt x="2720" y="13160"/>
                </a:lnTo>
                <a:cubicBezTo>
                  <a:pt x="2746" y="13124"/>
                  <a:pt x="3313" y="12370"/>
                  <a:pt x="3672" y="12443"/>
                </a:cubicBezTo>
                <a:cubicBezTo>
                  <a:pt x="3672" y="12443"/>
                  <a:pt x="4382" y="12617"/>
                  <a:pt x="4529" y="13951"/>
                </a:cubicBezTo>
                <a:lnTo>
                  <a:pt x="4529" y="20846"/>
                </a:lnTo>
                <a:cubicBezTo>
                  <a:pt x="4529" y="21260"/>
                  <a:pt x="4727" y="21600"/>
                  <a:pt x="4970" y="21600"/>
                </a:cubicBezTo>
                <a:lnTo>
                  <a:pt x="9322" y="21600"/>
                </a:lnTo>
                <a:cubicBezTo>
                  <a:pt x="9749" y="21162"/>
                  <a:pt x="9815" y="20388"/>
                  <a:pt x="9815" y="20388"/>
                </a:cubicBezTo>
                <a:cubicBezTo>
                  <a:pt x="9857" y="19778"/>
                  <a:pt x="9419" y="18814"/>
                  <a:pt x="9396" y="18765"/>
                </a:cubicBezTo>
                <a:lnTo>
                  <a:pt x="9394" y="18763"/>
                </a:lnTo>
                <a:cubicBezTo>
                  <a:pt x="9168" y="18278"/>
                  <a:pt x="9032" y="17676"/>
                  <a:pt x="9032" y="17022"/>
                </a:cubicBezTo>
                <a:cubicBezTo>
                  <a:pt x="9032" y="15422"/>
                  <a:pt x="9836" y="14124"/>
                  <a:pt x="10827" y="14124"/>
                </a:cubicBezTo>
                <a:cubicBezTo>
                  <a:pt x="11818" y="14124"/>
                  <a:pt x="12621" y="15422"/>
                  <a:pt x="12621" y="17022"/>
                </a:cubicBezTo>
                <a:cubicBezTo>
                  <a:pt x="12621" y="17724"/>
                  <a:pt x="12467" y="18368"/>
                  <a:pt x="12209" y="18869"/>
                </a:cubicBezTo>
                <a:cubicBezTo>
                  <a:pt x="12092" y="19143"/>
                  <a:pt x="11799" y="19886"/>
                  <a:pt x="11834" y="20388"/>
                </a:cubicBezTo>
                <a:cubicBezTo>
                  <a:pt x="11834" y="20388"/>
                  <a:pt x="11900" y="21162"/>
                  <a:pt x="12327" y="21600"/>
                </a:cubicBezTo>
                <a:lnTo>
                  <a:pt x="16679" y="21600"/>
                </a:lnTo>
                <a:cubicBezTo>
                  <a:pt x="16922" y="21600"/>
                  <a:pt x="17120" y="21261"/>
                  <a:pt x="17120" y="20846"/>
                </a:cubicBezTo>
                <a:lnTo>
                  <a:pt x="17120" y="13499"/>
                </a:lnTo>
                <a:cubicBezTo>
                  <a:pt x="17332" y="12447"/>
                  <a:pt x="17928" y="12299"/>
                  <a:pt x="17928" y="12299"/>
                </a:cubicBezTo>
                <a:cubicBezTo>
                  <a:pt x="18223" y="12239"/>
                  <a:pt x="18657" y="12736"/>
                  <a:pt x="18817" y="12935"/>
                </a:cubicBezTo>
                <a:cubicBezTo>
                  <a:pt x="19111" y="13375"/>
                  <a:pt x="19490" y="13640"/>
                  <a:pt x="19902" y="13640"/>
                </a:cubicBezTo>
                <a:cubicBezTo>
                  <a:pt x="20840" y="13640"/>
                  <a:pt x="21600" y="12272"/>
                  <a:pt x="21600" y="10581"/>
                </a:cubicBezTo>
                <a:cubicBezTo>
                  <a:pt x="21600" y="8891"/>
                  <a:pt x="20840" y="7519"/>
                  <a:pt x="19902" y="7519"/>
                </a:cubicBezTo>
                <a:cubicBezTo>
                  <a:pt x="19518" y="7519"/>
                  <a:pt x="19164" y="7753"/>
                  <a:pt x="18880" y="8141"/>
                </a:cubicBezTo>
                <a:lnTo>
                  <a:pt x="18880" y="8138"/>
                </a:lnTo>
                <a:cubicBezTo>
                  <a:pt x="18854" y="8174"/>
                  <a:pt x="18287" y="8928"/>
                  <a:pt x="17928" y="8855"/>
                </a:cubicBezTo>
                <a:cubicBezTo>
                  <a:pt x="17928" y="8855"/>
                  <a:pt x="17332" y="8707"/>
                  <a:pt x="17120" y="7655"/>
                </a:cubicBezTo>
                <a:lnTo>
                  <a:pt x="17120" y="6814"/>
                </a:lnTo>
                <a:lnTo>
                  <a:pt x="17120" y="754"/>
                </a:lnTo>
                <a:cubicBezTo>
                  <a:pt x="17120" y="340"/>
                  <a:pt x="16921" y="0"/>
                  <a:pt x="16678" y="0"/>
                </a:cubicBezTo>
                <a:lnTo>
                  <a:pt x="12109" y="0"/>
                </a:lnTo>
                <a:cubicBezTo>
                  <a:pt x="11780" y="445"/>
                  <a:pt x="11725" y="1085"/>
                  <a:pt x="11725" y="1085"/>
                </a:cubicBezTo>
                <a:cubicBezTo>
                  <a:pt x="11682" y="1697"/>
                  <a:pt x="12124" y="2664"/>
                  <a:pt x="12145" y="2708"/>
                </a:cubicBezTo>
                <a:lnTo>
                  <a:pt x="12142" y="2708"/>
                </a:lnTo>
                <a:cubicBezTo>
                  <a:pt x="12369" y="3193"/>
                  <a:pt x="12506" y="3796"/>
                  <a:pt x="12506" y="4452"/>
                </a:cubicBezTo>
                <a:cubicBezTo>
                  <a:pt x="12506" y="6051"/>
                  <a:pt x="11704" y="7347"/>
                  <a:pt x="10712" y="7347"/>
                </a:cubicBezTo>
                <a:cubicBezTo>
                  <a:pt x="9721" y="7347"/>
                  <a:pt x="8917" y="6051"/>
                  <a:pt x="8917" y="4452"/>
                </a:cubicBezTo>
                <a:cubicBezTo>
                  <a:pt x="8917" y="3749"/>
                  <a:pt x="9072" y="3103"/>
                  <a:pt x="9330" y="2601"/>
                </a:cubicBezTo>
                <a:cubicBezTo>
                  <a:pt x="9447" y="2328"/>
                  <a:pt x="9738" y="1588"/>
                  <a:pt x="9703" y="1085"/>
                </a:cubicBezTo>
                <a:cubicBezTo>
                  <a:pt x="9703" y="1085"/>
                  <a:pt x="9648" y="445"/>
                  <a:pt x="9318" y="0"/>
                </a:cubicBezTo>
                <a:lnTo>
                  <a:pt x="4970" y="0"/>
                </a:lnTo>
                <a:close/>
              </a:path>
            </a:pathLst>
          </a:custGeom>
          <a:solidFill>
            <a:schemeClr val="accent1">
              <a:hueOff val="114395"/>
              <a:lumOff val="-24975"/>
            </a:schemeClr>
          </a:solidFill>
          <a:ln w="3175">
            <a:miter lim="400000"/>
          </a:ln>
          <a:effectLst>
            <a:outerShdw blurRad="25400" dist="12700" dir="5400000" rotWithShape="0">
              <a:srgbClr val="000000">
                <a:alpha val="50000"/>
              </a:srgbClr>
            </a:outerShdw>
          </a:effectLst>
        </p:spPr>
        <p:txBody>
          <a:bodyPr lIns="41341" tIns="41341" rIns="41341" bIns="41341" anchor="ctr"/>
          <a:lstStyle/>
          <a:p>
            <a:pPr marL="0" marR="0" lvl="0" indent="0" algn="l" defTabSz="457200" rtl="0" eaLnBrk="1" fontAlgn="auto" latinLnBrk="0" hangingPunct="1">
              <a:lnSpc>
                <a:spcPct val="100000"/>
              </a:lnSpc>
              <a:spcBef>
                <a:spcPts val="0"/>
              </a:spcBef>
              <a:spcAft>
                <a:spcPts val="0"/>
              </a:spcAft>
              <a:buClrTx/>
              <a:buSzTx/>
              <a:buFontTx/>
              <a:buNone/>
              <a:tabLst/>
              <a:defRPr b="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Helvetica Light"/>
              <a:sym typeface="Helvetica Light"/>
            </a:endParaRPr>
          </a:p>
        </p:txBody>
      </p:sp>
      <p:sp>
        <p:nvSpPr>
          <p:cNvPr id="14" name="response">
            <a:extLst>
              <a:ext uri="{FF2B5EF4-FFF2-40B4-BE49-F238E27FC236}">
                <a16:creationId xmlns:a16="http://schemas.microsoft.com/office/drawing/2014/main" id="{8BAE4B1F-E58E-B449-B937-A9D41D0EA8BF}"/>
              </a:ext>
            </a:extLst>
          </p:cNvPr>
          <p:cNvSpPr txBox="1"/>
          <p:nvPr/>
        </p:nvSpPr>
        <p:spPr>
          <a:xfrm>
            <a:off x="298969" y="4677314"/>
            <a:ext cx="1543161" cy="44146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1500">
                <a:solidFill>
                  <a:srgbClr val="F39019"/>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39019"/>
                </a:solidFill>
                <a:effectLst/>
                <a:uLnTx/>
                <a:uFillTx/>
                <a:latin typeface="Avenir Next"/>
                <a:sym typeface="Avenir Next"/>
              </a:rPr>
              <a:t>behaviors</a:t>
            </a:r>
            <a:endParaRPr kumimoji="0" sz="2400" b="1" i="0" u="none" strike="noStrike" kern="0" cap="none" spc="0" normalizeH="0" baseline="0" noProof="0" dirty="0">
              <a:ln>
                <a:noFill/>
              </a:ln>
              <a:solidFill>
                <a:srgbClr val="F39019"/>
              </a:solidFill>
              <a:effectLst/>
              <a:uLnTx/>
              <a:uFillTx/>
              <a:latin typeface="Avenir Next"/>
              <a:sym typeface="Avenir Next"/>
            </a:endParaRPr>
          </a:p>
        </p:txBody>
      </p:sp>
      <p:sp>
        <p:nvSpPr>
          <p:cNvPr id="17" name="Rectangle 16">
            <a:extLst>
              <a:ext uri="{FF2B5EF4-FFF2-40B4-BE49-F238E27FC236}">
                <a16:creationId xmlns:a16="http://schemas.microsoft.com/office/drawing/2014/main" id="{F2A0557A-04EE-4C4D-B4D0-10F107A584C3}"/>
              </a:ext>
            </a:extLst>
          </p:cNvPr>
          <p:cNvSpPr/>
          <p:nvPr/>
        </p:nvSpPr>
        <p:spPr>
          <a:xfrm>
            <a:off x="8603676" y="1825625"/>
            <a:ext cx="2750123" cy="201067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bIns="64008" rtlCol="0" anchor="b" anchorCtr="0"/>
          <a:lstStyle/>
          <a:p>
            <a:pPr algn="ctr"/>
            <a:r>
              <a:rPr lang="en-US" sz="3200" dirty="0">
                <a:solidFill>
                  <a:srgbClr val="A7BABE"/>
                </a:solidFill>
                <a:latin typeface="Avenir Next" panose="020B0503020202020204" pitchFamily="34" charset="0"/>
                <a:ea typeface="Helvetica Neue Light" charset="0"/>
                <a:cs typeface="Helvetica Neue Light" charset="0"/>
              </a:rPr>
              <a:t>Survey</a:t>
            </a:r>
          </a:p>
        </p:txBody>
      </p:sp>
      <p:pic>
        <p:nvPicPr>
          <p:cNvPr id="18" name="Picture 17">
            <a:extLst>
              <a:ext uri="{FF2B5EF4-FFF2-40B4-BE49-F238E27FC236}">
                <a16:creationId xmlns:a16="http://schemas.microsoft.com/office/drawing/2014/main" id="{3E28CD20-904B-C842-8C2F-E297E4849372}"/>
              </a:ext>
            </a:extLst>
          </p:cNvPr>
          <p:cNvPicPr>
            <a:picLocks noChangeAspect="1"/>
          </p:cNvPicPr>
          <p:nvPr/>
        </p:nvPicPr>
        <p:blipFill>
          <a:blip r:embed="rId4"/>
          <a:srcRect/>
          <a:stretch/>
        </p:blipFill>
        <p:spPr>
          <a:xfrm>
            <a:off x="8800496" y="1911015"/>
            <a:ext cx="2421686" cy="1337750"/>
          </a:xfrm>
          <a:prstGeom prst="rect">
            <a:avLst/>
          </a:prstGeom>
          <a:solidFill>
            <a:schemeClr val="bg1"/>
          </a:solidFill>
        </p:spPr>
      </p:pic>
      <p:sp>
        <p:nvSpPr>
          <p:cNvPr id="19" name="Rectangle 18">
            <a:extLst>
              <a:ext uri="{FF2B5EF4-FFF2-40B4-BE49-F238E27FC236}">
                <a16:creationId xmlns:a16="http://schemas.microsoft.com/office/drawing/2014/main" id="{E38FB0F2-0140-6E4E-8EC5-2A496C758DB4}"/>
              </a:ext>
            </a:extLst>
          </p:cNvPr>
          <p:cNvSpPr/>
          <p:nvPr/>
        </p:nvSpPr>
        <p:spPr>
          <a:xfrm>
            <a:off x="8574532" y="4482197"/>
            <a:ext cx="2750123" cy="201067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bIns="64008" rtlCol="0" anchor="b" anchorCtr="0"/>
          <a:lstStyle/>
          <a:p>
            <a:pPr algn="ctr"/>
            <a:r>
              <a:rPr lang="en-US" sz="3200" dirty="0">
                <a:solidFill>
                  <a:srgbClr val="A7BABE"/>
                </a:solidFill>
                <a:latin typeface="Avenir Next" panose="020B0503020202020204" pitchFamily="34" charset="0"/>
                <a:ea typeface="Helvetica Neue Light" charset="0"/>
                <a:cs typeface="Helvetica Neue Light" charset="0"/>
              </a:rPr>
              <a:t>Data mining</a:t>
            </a:r>
          </a:p>
        </p:txBody>
      </p:sp>
      <p:pic>
        <p:nvPicPr>
          <p:cNvPr id="20" name="Picture 19">
            <a:extLst>
              <a:ext uri="{FF2B5EF4-FFF2-40B4-BE49-F238E27FC236}">
                <a16:creationId xmlns:a16="http://schemas.microsoft.com/office/drawing/2014/main" id="{9C742ACF-F35C-534A-B09C-40B0FDF9D4FC}"/>
              </a:ext>
            </a:extLst>
          </p:cNvPr>
          <p:cNvPicPr>
            <a:picLocks noChangeAspect="1"/>
          </p:cNvPicPr>
          <p:nvPr/>
        </p:nvPicPr>
        <p:blipFill>
          <a:blip r:embed="rId5"/>
          <a:srcRect/>
          <a:stretch/>
        </p:blipFill>
        <p:spPr>
          <a:xfrm>
            <a:off x="8793084" y="4567587"/>
            <a:ext cx="2378222" cy="1337750"/>
          </a:xfrm>
          <a:prstGeom prst="rect">
            <a:avLst/>
          </a:prstGeom>
          <a:solidFill>
            <a:schemeClr val="bg1"/>
          </a:solidFill>
        </p:spPr>
      </p:pic>
    </p:spTree>
    <p:extLst>
      <p:ext uri="{BB962C8B-B14F-4D97-AF65-F5344CB8AC3E}">
        <p14:creationId xmlns:p14="http://schemas.microsoft.com/office/powerpoint/2010/main" val="86750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9" grpId="0" animBg="1"/>
      <p:bldP spid="11" grpId="0" animBg="1"/>
      <p:bldP spid="13" grpId="0" animBg="1"/>
      <p:bldP spid="14" grpId="0" animBg="1"/>
      <p:bldP spid="17" grpId="0" animBg="1"/>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30B3A8-6F41-E84C-B030-0A9E6F34D58A}"/>
              </a:ext>
            </a:extLst>
          </p:cNvPr>
          <p:cNvSpPr>
            <a:spLocks noGrp="1"/>
          </p:cNvSpPr>
          <p:nvPr>
            <p:ph type="title"/>
          </p:nvPr>
        </p:nvSpPr>
        <p:spPr>
          <a:xfrm>
            <a:off x="838200" y="365125"/>
            <a:ext cx="5853545" cy="1325563"/>
          </a:xfrm>
        </p:spPr>
        <p:txBody>
          <a:bodyPr/>
          <a:lstStyle/>
          <a:p>
            <a:r>
              <a:rPr lang="en-US"/>
              <a:t>Why care about moderated users?</a:t>
            </a:r>
            <a:endParaRPr lang="en-US" dirty="0"/>
          </a:p>
        </p:txBody>
      </p:sp>
      <p:sp>
        <p:nvSpPr>
          <p:cNvPr id="2" name="Content Placeholder 1">
            <a:extLst>
              <a:ext uri="{FF2B5EF4-FFF2-40B4-BE49-F238E27FC236}">
                <a16:creationId xmlns:a16="http://schemas.microsoft.com/office/drawing/2014/main" id="{DBF32964-8C47-494B-AE8B-5F60A5818BA7}"/>
              </a:ext>
            </a:extLst>
          </p:cNvPr>
          <p:cNvSpPr>
            <a:spLocks noGrp="1"/>
          </p:cNvSpPr>
          <p:nvPr>
            <p:ph sz="half" idx="1"/>
          </p:nvPr>
        </p:nvSpPr>
        <p:spPr>
          <a:xfrm>
            <a:off x="838199" y="1825625"/>
            <a:ext cx="6296891" cy="4351338"/>
          </a:xfrm>
        </p:spPr>
        <p:txBody>
          <a:bodyPr>
            <a:normAutofit/>
          </a:bodyPr>
          <a:lstStyle/>
          <a:p>
            <a:r>
              <a:rPr lang="en-US" sz="3600" dirty="0"/>
              <a:t>Not all moderated users are malicious</a:t>
            </a:r>
          </a:p>
          <a:p>
            <a:r>
              <a:rPr lang="en-US" sz="3600" dirty="0"/>
              <a:t>Crucial to have users who feel valued</a:t>
            </a:r>
          </a:p>
          <a:p>
            <a:r>
              <a:rPr lang="en-US" sz="3600" dirty="0"/>
              <a:t>Understanding concerns may help nurture valuable contributors</a:t>
            </a:r>
          </a:p>
        </p:txBody>
      </p:sp>
      <p:sp>
        <p:nvSpPr>
          <p:cNvPr id="4" name="Slide Number Placeholder 3">
            <a:extLst>
              <a:ext uri="{FF2B5EF4-FFF2-40B4-BE49-F238E27FC236}">
                <a16:creationId xmlns:a16="http://schemas.microsoft.com/office/drawing/2014/main" id="{66197968-519F-7641-B0D1-F33AFA96051A}"/>
              </a:ext>
            </a:extLst>
          </p:cNvPr>
          <p:cNvSpPr>
            <a:spLocks noGrp="1"/>
          </p:cNvSpPr>
          <p:nvPr>
            <p:ph type="sldNum" sz="quarter" idx="12"/>
          </p:nvPr>
        </p:nvSpPr>
        <p:spPr/>
        <p:txBody>
          <a:bodyPr/>
          <a:lstStyle/>
          <a:p>
            <a:fld id="{EEBB84EA-720A-924D-995C-2965551D1999}" type="slidenum">
              <a:rPr lang="en-US" smtClean="0"/>
              <a:t>39</a:t>
            </a:fld>
            <a:endParaRPr lang="en-US"/>
          </a:p>
        </p:txBody>
      </p:sp>
      <p:pic>
        <p:nvPicPr>
          <p:cNvPr id="13" name="Content Placeholder 12" descr="A close up of a logo&#10;&#10;Description automatically generated">
            <a:extLst>
              <a:ext uri="{FF2B5EF4-FFF2-40B4-BE49-F238E27FC236}">
                <a16:creationId xmlns:a16="http://schemas.microsoft.com/office/drawing/2014/main" id="{F40E21E8-AC5C-A24B-9C35-ADB99589ECB7}"/>
              </a:ext>
            </a:extLst>
          </p:cNvPr>
          <p:cNvPicPr>
            <a:picLocks noGrp="1" noChangeAspect="1"/>
          </p:cNvPicPr>
          <p:nvPr>
            <p:ph sz="half" idx="2"/>
          </p:nvPr>
        </p:nvPicPr>
        <p:blipFill>
          <a:blip r:embed="rId3"/>
          <a:stretch>
            <a:fillRect/>
          </a:stretch>
        </p:blipFill>
        <p:spPr>
          <a:xfrm>
            <a:off x="7244196" y="0"/>
            <a:ext cx="6000750" cy="6858000"/>
          </a:xfrm>
        </p:spPr>
      </p:pic>
    </p:spTree>
    <p:extLst>
      <p:ext uri="{BB962C8B-B14F-4D97-AF65-F5344CB8AC3E}">
        <p14:creationId xmlns:p14="http://schemas.microsoft.com/office/powerpoint/2010/main" val="392498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view of a city&#10;&#10;Description automatically generated">
            <a:extLst>
              <a:ext uri="{FF2B5EF4-FFF2-40B4-BE49-F238E27FC236}">
                <a16:creationId xmlns:a16="http://schemas.microsoft.com/office/drawing/2014/main" id="{13F98F33-6F6E-F243-B8FF-8B1D8CA9FA80}"/>
              </a:ext>
            </a:extLst>
          </p:cNvPr>
          <p:cNvPicPr>
            <a:picLocks noChangeAspect="1"/>
          </p:cNvPicPr>
          <p:nvPr/>
        </p:nvPicPr>
        <p:blipFill rotWithShape="1">
          <a:blip r:embed="rId3"/>
          <a:srcRect l="28065" r="9713" b="1"/>
          <a:stretch/>
        </p:blipFill>
        <p:spPr>
          <a:xfrm>
            <a:off x="20" y="10"/>
            <a:ext cx="12191980" cy="6857990"/>
          </a:xfrm>
          <a:prstGeom prst="rect">
            <a:avLst/>
          </a:prstGeom>
        </p:spPr>
      </p:pic>
      <p:sp>
        <p:nvSpPr>
          <p:cNvPr id="4" name="Slide Number Placeholder 3">
            <a:extLst>
              <a:ext uri="{FF2B5EF4-FFF2-40B4-BE49-F238E27FC236}">
                <a16:creationId xmlns:a16="http://schemas.microsoft.com/office/drawing/2014/main" id="{A2EAE388-145F-0B4F-BBF2-7C5CB042A42B}"/>
              </a:ext>
            </a:extLst>
          </p:cNvPr>
          <p:cNvSpPr>
            <a:spLocks noGrp="1"/>
          </p:cNvSpPr>
          <p:nvPr>
            <p:ph type="sldNum" sz="quarter" idx="12"/>
          </p:nvPr>
        </p:nvSpPr>
        <p:spPr>
          <a:xfrm>
            <a:off x="8610600" y="6356350"/>
            <a:ext cx="2743200" cy="365125"/>
          </a:xfrm>
        </p:spPr>
        <p:txBody>
          <a:bodyPr>
            <a:normAutofit/>
          </a:bodyPr>
          <a:lstStyle/>
          <a:p>
            <a:pPr>
              <a:spcAft>
                <a:spcPts val="600"/>
              </a:spcAft>
            </a:pPr>
            <a:fld id="{EEBB84EA-720A-924D-995C-2965551D1999}" type="slidenum">
              <a:rPr lang="en-US">
                <a:solidFill>
                  <a:srgbClr val="FFFFFF"/>
                </a:solidFill>
              </a:rPr>
              <a:pPr>
                <a:spcAft>
                  <a:spcPts val="600"/>
                </a:spcAft>
              </a:pPr>
              <a:t>4</a:t>
            </a:fld>
            <a:endParaRPr lang="en-US">
              <a:solidFill>
                <a:srgbClr val="FFFFFF"/>
              </a:solidFill>
            </a:endParaRPr>
          </a:p>
        </p:txBody>
      </p:sp>
      <p:pic>
        <p:nvPicPr>
          <p:cNvPr id="8" name="Picture 7" descr="A close up of a sign&#10;&#10;Description automatically generated">
            <a:extLst>
              <a:ext uri="{FF2B5EF4-FFF2-40B4-BE49-F238E27FC236}">
                <a16:creationId xmlns:a16="http://schemas.microsoft.com/office/drawing/2014/main" id="{28686FDB-C7E4-3344-A843-15D9B093A611}"/>
              </a:ext>
            </a:extLst>
          </p:cNvPr>
          <p:cNvPicPr>
            <a:picLocks noChangeAspect="1"/>
          </p:cNvPicPr>
          <p:nvPr/>
        </p:nvPicPr>
        <p:blipFill>
          <a:blip r:embed="rId4"/>
          <a:stretch>
            <a:fillRect/>
          </a:stretch>
        </p:blipFill>
        <p:spPr>
          <a:xfrm>
            <a:off x="421270" y="210756"/>
            <a:ext cx="3367439" cy="703644"/>
          </a:xfrm>
          <a:prstGeom prst="rect">
            <a:avLst/>
          </a:prstGeom>
        </p:spPr>
      </p:pic>
      <p:sp>
        <p:nvSpPr>
          <p:cNvPr id="9" name="TextBox 8">
            <a:extLst>
              <a:ext uri="{FF2B5EF4-FFF2-40B4-BE49-F238E27FC236}">
                <a16:creationId xmlns:a16="http://schemas.microsoft.com/office/drawing/2014/main" id="{D92812EF-3A00-4A4B-87BD-CC6037EF9600}"/>
              </a:ext>
            </a:extLst>
          </p:cNvPr>
          <p:cNvSpPr txBox="1"/>
          <p:nvPr/>
        </p:nvSpPr>
        <p:spPr>
          <a:xfrm>
            <a:off x="4861367" y="210756"/>
            <a:ext cx="6400800" cy="954107"/>
          </a:xfrm>
          <a:prstGeom prst="rect">
            <a:avLst/>
          </a:prstGeom>
          <a:noFill/>
        </p:spPr>
        <p:txBody>
          <a:bodyPr wrap="square" rtlCol="0">
            <a:spAutoFit/>
          </a:bodyPr>
          <a:lstStyle/>
          <a:p>
            <a:pPr algn="r"/>
            <a:r>
              <a:rPr lang="en-US" sz="2800" dirty="0">
                <a:solidFill>
                  <a:schemeClr val="bg1"/>
                </a:solidFill>
                <a:latin typeface="Avenir Next" panose="020B0503020202020204" pitchFamily="34" charset="0"/>
              </a:rPr>
              <a:t>Ph.D. Candidate in Computer Science,</a:t>
            </a:r>
          </a:p>
          <a:p>
            <a:pPr algn="r"/>
            <a:r>
              <a:rPr lang="en-US" sz="2800" dirty="0">
                <a:solidFill>
                  <a:schemeClr val="bg1"/>
                </a:solidFill>
                <a:latin typeface="Avenir Next" panose="020B0503020202020204" pitchFamily="34" charset="0"/>
              </a:rPr>
              <a:t>Social Computing</a:t>
            </a:r>
          </a:p>
        </p:txBody>
      </p:sp>
    </p:spTree>
    <p:extLst>
      <p:ext uri="{BB962C8B-B14F-4D97-AF65-F5344CB8AC3E}">
        <p14:creationId xmlns:p14="http://schemas.microsoft.com/office/powerpoint/2010/main" val="2526522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C46"/>
        </a:solidFill>
        <a:effectLst/>
      </p:bgPr>
    </p:bg>
    <p:spTree>
      <p:nvGrpSpPr>
        <p:cNvPr id="1" name=""/>
        <p:cNvGrpSpPr/>
        <p:nvPr/>
      </p:nvGrpSpPr>
      <p:grpSpPr>
        <a:xfrm>
          <a:off x="0" y="0"/>
          <a:ext cx="0" cy="0"/>
          <a:chOff x="0" y="0"/>
          <a:chExt cx="0" cy="0"/>
        </a:xfrm>
      </p:grpSpPr>
      <p:sp>
        <p:nvSpPr>
          <p:cNvPr id="238" name="Agenda"/>
          <p:cNvSpPr txBox="1"/>
          <p:nvPr/>
        </p:nvSpPr>
        <p:spPr>
          <a:xfrm>
            <a:off x="1622850" y="343797"/>
            <a:ext cx="9440213" cy="52411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lnSpc>
                <a:spcPct val="80000"/>
              </a:lnSpc>
              <a:defRPr sz="4000">
                <a:solidFill>
                  <a:srgbClr val="FFFFFF"/>
                </a:solidFill>
                <a:latin typeface="Avenir Next"/>
                <a:ea typeface="Avenir Next"/>
                <a:cs typeface="Avenir Next"/>
                <a:sym typeface="Avenir Next"/>
              </a:defRPr>
            </a:lvl1pPr>
          </a:lstStyle>
          <a:p>
            <a:pPr marL="0" marR="0" lvl="0" indent="0" algn="l" defTabSz="410765" rtl="0" eaLnBrk="1" fontAlgn="auto" latinLnBrk="0" hangingPunct="0">
              <a:lnSpc>
                <a:spcPct val="80000"/>
              </a:lnSpc>
              <a:spcBef>
                <a:spcPts val="0"/>
              </a:spcBef>
              <a:spcAft>
                <a:spcPts val="0"/>
              </a:spcAft>
              <a:buClrTx/>
              <a:buSzTx/>
              <a:buFontTx/>
              <a:buNone/>
              <a:tabLst/>
              <a:defRPr/>
            </a:pPr>
            <a:r>
              <a:rPr kumimoji="0" sz="3456" b="1" i="0" u="none" strike="noStrike" kern="0" cap="none" spc="0" normalizeH="0" baseline="0" noProof="0" dirty="0">
                <a:ln>
                  <a:noFill/>
                </a:ln>
                <a:solidFill>
                  <a:srgbClr val="FFFFFF"/>
                </a:solidFill>
                <a:effectLst/>
                <a:uLnTx/>
                <a:uFillTx/>
                <a:latin typeface="Avenir Next"/>
                <a:sym typeface="Avenir Next"/>
              </a:rPr>
              <a:t>Agenda</a:t>
            </a:r>
          </a:p>
        </p:txBody>
      </p:sp>
      <p:pic>
        <p:nvPicPr>
          <p:cNvPr id="239" name="leaves.jpeg.jpg"/>
          <p:cNvPicPr>
            <a:picLocks noChangeAspect="1"/>
          </p:cNvPicPr>
          <p:nvPr/>
        </p:nvPicPr>
        <p:blipFill>
          <a:blip r:embed="rId3"/>
          <a:srcRect/>
          <a:stretch/>
        </p:blipFill>
        <p:spPr>
          <a:xfrm>
            <a:off x="1925200" y="961745"/>
            <a:ext cx="1003557" cy="860561"/>
          </a:xfrm>
          <a:prstGeom prst="rect">
            <a:avLst/>
          </a:prstGeom>
          <a:ln w="3175">
            <a:miter lim="400000"/>
          </a:ln>
        </p:spPr>
      </p:pic>
      <p:pic>
        <p:nvPicPr>
          <p:cNvPr id="240" name="secret3.jpg"/>
          <p:cNvPicPr>
            <a:picLocks noChangeAspect="1"/>
          </p:cNvPicPr>
          <p:nvPr/>
        </p:nvPicPr>
        <p:blipFill rotWithShape="1">
          <a:blip r:embed="rId4"/>
          <a:srcRect b="9459"/>
          <a:stretch/>
        </p:blipFill>
        <p:spPr>
          <a:xfrm>
            <a:off x="1925199" y="2043555"/>
            <a:ext cx="1019361" cy="860559"/>
          </a:xfrm>
          <a:prstGeom prst="rect">
            <a:avLst/>
          </a:prstGeom>
          <a:ln w="3175">
            <a:miter lim="400000"/>
          </a:ln>
        </p:spPr>
      </p:pic>
      <p:pic>
        <p:nvPicPr>
          <p:cNvPr id="241" name="anonymity_johnsuler.jpg"/>
          <p:cNvPicPr>
            <a:picLocks noChangeAspect="1"/>
          </p:cNvPicPr>
          <p:nvPr/>
        </p:nvPicPr>
        <p:blipFill>
          <a:blip r:embed="rId5"/>
          <a:srcRect/>
          <a:stretch/>
        </p:blipFill>
        <p:spPr>
          <a:xfrm>
            <a:off x="1925199" y="5288987"/>
            <a:ext cx="1053949" cy="860559"/>
          </a:xfrm>
          <a:prstGeom prst="rect">
            <a:avLst/>
          </a:prstGeom>
          <a:ln w="3175">
            <a:miter lim="400000"/>
          </a:ln>
        </p:spPr>
      </p:pic>
      <p:sp>
        <p:nvSpPr>
          <p:cNvPr id="242" name="Background"/>
          <p:cNvSpPr txBox="1"/>
          <p:nvPr/>
        </p:nvSpPr>
        <p:spPr>
          <a:xfrm>
            <a:off x="3300489" y="1069474"/>
            <a:ext cx="3557065"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Avenir Next"/>
                <a:sym typeface="Avenir Next"/>
              </a:rPr>
              <a:t>Research overview</a:t>
            </a:r>
            <a:endParaRPr kumimoji="0" sz="3200" b="0" i="0" u="none" strike="noStrike" kern="0" cap="none" spc="0" normalizeH="0" baseline="0" noProof="0" dirty="0">
              <a:ln>
                <a:noFill/>
              </a:ln>
              <a:solidFill>
                <a:srgbClr val="FFFFFF"/>
              </a:solidFill>
              <a:effectLst/>
              <a:uLnTx/>
              <a:uFillTx/>
              <a:latin typeface="Avenir Next"/>
              <a:sym typeface="Avenir Next"/>
            </a:endParaRPr>
          </a:p>
        </p:txBody>
      </p:sp>
      <p:sp>
        <p:nvSpPr>
          <p:cNvPr id="243" name="Three research contributions"/>
          <p:cNvSpPr txBox="1"/>
          <p:nvPr/>
        </p:nvSpPr>
        <p:spPr>
          <a:xfrm>
            <a:off x="3361404" y="2191546"/>
            <a:ext cx="6873678"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marL="0" marR="0" lvl="0" indent="0" algn="l" defTabSz="410765"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Avenir Next"/>
                <a:sym typeface="Avenir Next"/>
              </a:rPr>
              <a:t>Transparency in content moderation</a:t>
            </a:r>
            <a:endParaRPr kumimoji="0" sz="3200" b="0" i="0" u="none" strike="noStrike" kern="0" cap="none" spc="0" normalizeH="0" baseline="0" noProof="0" dirty="0">
              <a:ln>
                <a:noFill/>
              </a:ln>
              <a:solidFill>
                <a:srgbClr val="FFFFFF"/>
              </a:solidFill>
              <a:effectLst/>
              <a:uLnTx/>
              <a:uFillTx/>
              <a:latin typeface="Avenir Next"/>
              <a:sym typeface="Avenir Next"/>
            </a:endParaRPr>
          </a:p>
        </p:txBody>
      </p:sp>
      <p:sp>
        <p:nvSpPr>
          <p:cNvPr id="244" name="Ongoing and future work"/>
          <p:cNvSpPr txBox="1"/>
          <p:nvPr/>
        </p:nvSpPr>
        <p:spPr>
          <a:xfrm>
            <a:off x="3361404" y="5506237"/>
            <a:ext cx="2308325"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marL="0" marR="0" lvl="0" indent="0" defTabSz="410765"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Avenir Next"/>
                <a:sym typeface="Avenir Next"/>
              </a:rPr>
              <a:t>Future work</a:t>
            </a:r>
            <a:endParaRPr kumimoji="0" sz="3200" b="0" i="0" u="none" strike="noStrike" kern="0" cap="none" spc="0" normalizeH="0" baseline="0" noProof="0" dirty="0">
              <a:ln>
                <a:noFill/>
              </a:ln>
              <a:solidFill>
                <a:srgbClr val="FFFFFF"/>
              </a:solidFill>
              <a:effectLst/>
              <a:uLnTx/>
              <a:uFillTx/>
              <a:latin typeface="Avenir Next"/>
              <a:sym typeface="Avenir Next"/>
            </a:endParaRPr>
          </a:p>
        </p:txBody>
      </p:sp>
      <p:pic>
        <p:nvPicPr>
          <p:cNvPr id="13" name="leaves.jpeg.jpg">
            <a:extLst>
              <a:ext uri="{FF2B5EF4-FFF2-40B4-BE49-F238E27FC236}">
                <a16:creationId xmlns:a16="http://schemas.microsoft.com/office/drawing/2014/main" id="{DAC9EB9E-F6E7-F949-9189-4D3ECD072FA7}"/>
              </a:ext>
            </a:extLst>
          </p:cNvPr>
          <p:cNvPicPr>
            <a:picLocks noChangeAspect="1"/>
          </p:cNvPicPr>
          <p:nvPr/>
        </p:nvPicPr>
        <p:blipFill rotWithShape="1">
          <a:blip r:embed="rId6"/>
          <a:srcRect r="29421"/>
          <a:stretch/>
        </p:blipFill>
        <p:spPr>
          <a:xfrm>
            <a:off x="1925199" y="3125367"/>
            <a:ext cx="1038035" cy="860559"/>
          </a:xfrm>
          <a:prstGeom prst="rect">
            <a:avLst/>
          </a:prstGeom>
          <a:ln w="3175">
            <a:miter lim="400000"/>
          </a:ln>
        </p:spPr>
      </p:pic>
      <p:pic>
        <p:nvPicPr>
          <p:cNvPr id="14" name="secret3.jpg">
            <a:extLst>
              <a:ext uri="{FF2B5EF4-FFF2-40B4-BE49-F238E27FC236}">
                <a16:creationId xmlns:a16="http://schemas.microsoft.com/office/drawing/2014/main" id="{666E339C-4561-8840-940D-FAC867396A33}"/>
              </a:ext>
            </a:extLst>
          </p:cNvPr>
          <p:cNvPicPr>
            <a:picLocks noChangeAspect="1"/>
          </p:cNvPicPr>
          <p:nvPr/>
        </p:nvPicPr>
        <p:blipFill rotWithShape="1">
          <a:blip r:embed="rId7"/>
          <a:srcRect l="12797" r="17497"/>
          <a:stretch/>
        </p:blipFill>
        <p:spPr>
          <a:xfrm>
            <a:off x="1941113" y="4207177"/>
            <a:ext cx="1038035" cy="860559"/>
          </a:xfrm>
          <a:prstGeom prst="rect">
            <a:avLst/>
          </a:prstGeom>
          <a:ln w="3175">
            <a:miter lim="400000"/>
          </a:ln>
        </p:spPr>
      </p:pic>
      <p:sp>
        <p:nvSpPr>
          <p:cNvPr id="15" name="Background">
            <a:extLst>
              <a:ext uri="{FF2B5EF4-FFF2-40B4-BE49-F238E27FC236}">
                <a16:creationId xmlns:a16="http://schemas.microsoft.com/office/drawing/2014/main" id="{FC8F9998-65DA-FA4C-9EDE-84EAD99EF07B}"/>
              </a:ext>
            </a:extLst>
          </p:cNvPr>
          <p:cNvSpPr txBox="1"/>
          <p:nvPr/>
        </p:nvSpPr>
        <p:spPr>
          <a:xfrm>
            <a:off x="3361404" y="3273357"/>
            <a:ext cx="4286431"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marL="0" marR="0" lvl="0" indent="0" algn="l" defTabSz="410765"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Avenir Next"/>
                <a:sym typeface="Avenir Next"/>
              </a:rPr>
              <a:t>Study 1: User attitudes</a:t>
            </a:r>
            <a:endParaRPr kumimoji="0" sz="3200" b="0" i="0" u="none" strike="noStrike" kern="0" cap="none" spc="0" normalizeH="0" baseline="0" noProof="0" dirty="0">
              <a:ln>
                <a:noFill/>
              </a:ln>
              <a:solidFill>
                <a:srgbClr val="FFFFFF"/>
              </a:solidFill>
              <a:effectLst/>
              <a:uLnTx/>
              <a:uFillTx/>
              <a:latin typeface="Avenir Next"/>
              <a:sym typeface="Avenir Next"/>
            </a:endParaRPr>
          </a:p>
        </p:txBody>
      </p:sp>
      <p:sp>
        <p:nvSpPr>
          <p:cNvPr id="16" name="Three research contributions">
            <a:extLst>
              <a:ext uri="{FF2B5EF4-FFF2-40B4-BE49-F238E27FC236}">
                <a16:creationId xmlns:a16="http://schemas.microsoft.com/office/drawing/2014/main" id="{4EADF6E7-61D0-9E4C-A476-837BD288241E}"/>
              </a:ext>
            </a:extLst>
          </p:cNvPr>
          <p:cNvSpPr txBox="1"/>
          <p:nvPr/>
        </p:nvSpPr>
        <p:spPr>
          <a:xfrm>
            <a:off x="3361404" y="4355168"/>
            <a:ext cx="4494821"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marL="0" marR="0" lvl="0" indent="0" algn="l" defTabSz="410765"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Avenir Next"/>
                <a:sym typeface="Avenir Next"/>
              </a:rPr>
              <a:t>Study 2: User behaviors</a:t>
            </a:r>
            <a:endParaRPr kumimoji="0" sz="3200" b="0" i="0" u="none" strike="noStrike" kern="0" cap="none" spc="0" normalizeH="0" baseline="0" noProof="0" dirty="0">
              <a:ln>
                <a:noFill/>
              </a:ln>
              <a:solidFill>
                <a:srgbClr val="FFFFFF"/>
              </a:solidFill>
              <a:effectLst/>
              <a:uLnTx/>
              <a:uFillTx/>
              <a:latin typeface="Avenir Next"/>
              <a:sym typeface="Avenir Next"/>
            </a:endParaRPr>
          </a:p>
        </p:txBody>
      </p:sp>
    </p:spTree>
    <p:extLst>
      <p:ext uri="{BB962C8B-B14F-4D97-AF65-F5344CB8AC3E}">
        <p14:creationId xmlns:p14="http://schemas.microsoft.com/office/powerpoint/2010/main" val="6208934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39"/>
                                        </p:tgtEl>
                                        <p:attrNameLst>
                                          <p:attrName>style.opacity</p:attrName>
                                        </p:attrNameLst>
                                      </p:cBhvr>
                                      <p:to>
                                        <p:strVal val="0.2"/>
                                      </p:to>
                                    </p:set>
                                    <p:animEffect filter="image" prLst="opacity: 0.2">
                                      <p:cBhvr rctx="IE">
                                        <p:cTn id="7" dur="indefinite"/>
                                        <p:tgtEl>
                                          <p:spTgt spid="239"/>
                                        </p:tgtEl>
                                      </p:cBhvr>
                                    </p:animEffect>
                                  </p:childTnLst>
                                </p:cTn>
                              </p:par>
                              <p:par>
                                <p:cTn id="8" presetID="9" presetClass="emph" presetSubtype="0" grpId="0" nodeType="withEffect">
                                  <p:stCondLst>
                                    <p:cond delay="0"/>
                                  </p:stCondLst>
                                  <p:childTnLst>
                                    <p:set>
                                      <p:cBhvr>
                                        <p:cTn id="9" dur="indefinite"/>
                                        <p:tgtEl>
                                          <p:spTgt spid="242"/>
                                        </p:tgtEl>
                                        <p:attrNameLst>
                                          <p:attrName>style.opacity</p:attrName>
                                        </p:attrNameLst>
                                      </p:cBhvr>
                                      <p:to>
                                        <p:strVal val="0.2"/>
                                      </p:to>
                                    </p:set>
                                    <p:animEffect filter="image" prLst="opacity: 0.2">
                                      <p:cBhvr rctx="IE">
                                        <p:cTn id="10" dur="indefinite"/>
                                        <p:tgtEl>
                                          <p:spTgt spid="242"/>
                                        </p:tgtEl>
                                      </p:cBhvr>
                                    </p:animEffect>
                                  </p:childTnLst>
                                </p:cTn>
                              </p:par>
                              <p:par>
                                <p:cTn id="11" presetID="9" presetClass="emph" presetSubtype="0" nodeType="withEffect">
                                  <p:stCondLst>
                                    <p:cond delay="0"/>
                                  </p:stCondLst>
                                  <p:childTnLst>
                                    <p:set>
                                      <p:cBhvr>
                                        <p:cTn id="12" dur="indefinite"/>
                                        <p:tgtEl>
                                          <p:spTgt spid="240"/>
                                        </p:tgtEl>
                                        <p:attrNameLst>
                                          <p:attrName>style.opacity</p:attrName>
                                        </p:attrNameLst>
                                      </p:cBhvr>
                                      <p:to>
                                        <p:strVal val="0.2"/>
                                      </p:to>
                                    </p:set>
                                    <p:animEffect filter="image" prLst="opacity: 0.2">
                                      <p:cBhvr rctx="IE">
                                        <p:cTn id="13" dur="indefinite"/>
                                        <p:tgtEl>
                                          <p:spTgt spid="240"/>
                                        </p:tgtEl>
                                      </p:cBhvr>
                                    </p:animEffect>
                                  </p:childTnLst>
                                </p:cTn>
                              </p:par>
                              <p:par>
                                <p:cTn id="14" presetID="9" presetClass="emph" presetSubtype="0" grpId="0" nodeType="withEffect">
                                  <p:stCondLst>
                                    <p:cond delay="0"/>
                                  </p:stCondLst>
                                  <p:childTnLst>
                                    <p:set>
                                      <p:cBhvr>
                                        <p:cTn id="15" dur="indefinite"/>
                                        <p:tgtEl>
                                          <p:spTgt spid="243"/>
                                        </p:tgtEl>
                                        <p:attrNameLst>
                                          <p:attrName>style.opacity</p:attrName>
                                        </p:attrNameLst>
                                      </p:cBhvr>
                                      <p:to>
                                        <p:strVal val="0.2"/>
                                      </p:to>
                                    </p:set>
                                    <p:animEffect filter="image" prLst="opacity: 0.2">
                                      <p:cBhvr rctx="IE">
                                        <p:cTn id="16" dur="indefinite"/>
                                        <p:tgtEl>
                                          <p:spTgt spid="243"/>
                                        </p:tgtEl>
                                      </p:cBhvr>
                                    </p:animEffect>
                                  </p:childTnLst>
                                </p:cTn>
                              </p:par>
                              <p:par>
                                <p:cTn id="17" presetID="9" presetClass="emph" presetSubtype="0" nodeType="withEffect">
                                  <p:stCondLst>
                                    <p:cond delay="0"/>
                                  </p:stCondLst>
                                  <p:childTnLst>
                                    <p:set>
                                      <p:cBhvr>
                                        <p:cTn id="18" dur="indefinite"/>
                                        <p:tgtEl>
                                          <p:spTgt spid="14"/>
                                        </p:tgtEl>
                                        <p:attrNameLst>
                                          <p:attrName>style.opacity</p:attrName>
                                        </p:attrNameLst>
                                      </p:cBhvr>
                                      <p:to>
                                        <p:strVal val="0.2"/>
                                      </p:to>
                                    </p:set>
                                    <p:animEffect filter="image" prLst="opacity: 0.2">
                                      <p:cBhvr rctx="IE">
                                        <p:cTn id="19" dur="indefinite"/>
                                        <p:tgtEl>
                                          <p:spTgt spid="14"/>
                                        </p:tgtEl>
                                      </p:cBhvr>
                                    </p:animEffect>
                                  </p:childTnLst>
                                </p:cTn>
                              </p:par>
                              <p:par>
                                <p:cTn id="20" presetID="9" presetClass="emph" presetSubtype="0" grpId="0" nodeType="withEffect">
                                  <p:stCondLst>
                                    <p:cond delay="0"/>
                                  </p:stCondLst>
                                  <p:childTnLst>
                                    <p:set>
                                      <p:cBhvr>
                                        <p:cTn id="21" dur="indefinite"/>
                                        <p:tgtEl>
                                          <p:spTgt spid="16"/>
                                        </p:tgtEl>
                                        <p:attrNameLst>
                                          <p:attrName>style.opacity</p:attrName>
                                        </p:attrNameLst>
                                      </p:cBhvr>
                                      <p:to>
                                        <p:strVal val="0.2"/>
                                      </p:to>
                                    </p:set>
                                    <p:animEffect filter="image" prLst="opacity: 0.2">
                                      <p:cBhvr rctx="IE">
                                        <p:cTn id="22" dur="indefinite"/>
                                        <p:tgtEl>
                                          <p:spTgt spid="16"/>
                                        </p:tgtEl>
                                      </p:cBhvr>
                                    </p:animEffect>
                                  </p:childTnLst>
                                </p:cTn>
                              </p:par>
                              <p:par>
                                <p:cTn id="23" presetID="9" presetClass="emph" presetSubtype="0" nodeType="withEffect">
                                  <p:stCondLst>
                                    <p:cond delay="0"/>
                                  </p:stCondLst>
                                  <p:childTnLst>
                                    <p:set>
                                      <p:cBhvr>
                                        <p:cTn id="24" dur="indefinite"/>
                                        <p:tgtEl>
                                          <p:spTgt spid="241"/>
                                        </p:tgtEl>
                                        <p:attrNameLst>
                                          <p:attrName>style.opacity</p:attrName>
                                        </p:attrNameLst>
                                      </p:cBhvr>
                                      <p:to>
                                        <p:strVal val="0.2"/>
                                      </p:to>
                                    </p:set>
                                    <p:animEffect filter="image" prLst="opacity: 0.2">
                                      <p:cBhvr rctx="IE">
                                        <p:cTn id="25" dur="indefinite"/>
                                        <p:tgtEl>
                                          <p:spTgt spid="241"/>
                                        </p:tgtEl>
                                      </p:cBhvr>
                                    </p:animEffect>
                                  </p:childTnLst>
                                </p:cTn>
                              </p:par>
                              <p:par>
                                <p:cTn id="26" presetID="9" presetClass="emph" presetSubtype="0" grpId="0" nodeType="withEffect">
                                  <p:stCondLst>
                                    <p:cond delay="0"/>
                                  </p:stCondLst>
                                  <p:childTnLst>
                                    <p:set>
                                      <p:cBhvr>
                                        <p:cTn id="27" dur="indefinite"/>
                                        <p:tgtEl>
                                          <p:spTgt spid="244"/>
                                        </p:tgtEl>
                                        <p:attrNameLst>
                                          <p:attrName>style.opacity</p:attrName>
                                        </p:attrNameLst>
                                      </p:cBhvr>
                                      <p:to>
                                        <p:strVal val="0.2"/>
                                      </p:to>
                                    </p:set>
                                    <p:animEffect filter="image" prLst="opacity: 0.2">
                                      <p:cBhvr rctx="IE">
                                        <p:cTn id="28" dur="indefinite"/>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p:bldP spid="243" grpId="0" animBg="1"/>
      <p:bldP spid="244" grpId="0" animBg="1"/>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C46"/>
        </a:solidFill>
        <a:effectLst/>
      </p:bgPr>
    </p:bg>
    <p:spTree>
      <p:nvGrpSpPr>
        <p:cNvPr id="1" name=""/>
        <p:cNvGrpSpPr/>
        <p:nvPr/>
      </p:nvGrpSpPr>
      <p:grpSpPr>
        <a:xfrm>
          <a:off x="0" y="0"/>
          <a:ext cx="0" cy="0"/>
          <a:chOff x="0" y="0"/>
          <a:chExt cx="0" cy="0"/>
        </a:xfrm>
      </p:grpSpPr>
      <p:sp>
        <p:nvSpPr>
          <p:cNvPr id="37" name="Puzzle Piece">
            <a:extLst>
              <a:ext uri="{FF2B5EF4-FFF2-40B4-BE49-F238E27FC236}">
                <a16:creationId xmlns:a16="http://schemas.microsoft.com/office/drawing/2014/main" id="{3025703A-623C-DD49-B743-9875F44D8C5E}"/>
              </a:ext>
            </a:extLst>
          </p:cNvPr>
          <p:cNvSpPr/>
          <p:nvPr/>
        </p:nvSpPr>
        <p:spPr>
          <a:xfrm>
            <a:off x="545601" y="1193142"/>
            <a:ext cx="2506162" cy="1732571"/>
          </a:xfrm>
          <a:custGeom>
            <a:avLst/>
            <a:gdLst/>
            <a:ahLst/>
            <a:cxnLst>
              <a:cxn ang="0">
                <a:pos x="wd2" y="hd2"/>
              </a:cxn>
              <a:cxn ang="5400000">
                <a:pos x="wd2" y="hd2"/>
              </a:cxn>
              <a:cxn ang="10800000">
                <a:pos x="wd2" y="hd2"/>
              </a:cxn>
              <a:cxn ang="16200000">
                <a:pos x="wd2" y="hd2"/>
              </a:cxn>
            </a:cxnLst>
            <a:rect l="0" t="0" r="r" b="b"/>
            <a:pathLst>
              <a:path w="21600" h="21600" extrusionOk="0">
                <a:moveTo>
                  <a:pt x="4970" y="0"/>
                </a:moveTo>
                <a:cubicBezTo>
                  <a:pt x="4727" y="0"/>
                  <a:pt x="4529" y="339"/>
                  <a:pt x="4529" y="754"/>
                </a:cubicBezTo>
                <a:lnTo>
                  <a:pt x="4529" y="7491"/>
                </a:lnTo>
                <a:cubicBezTo>
                  <a:pt x="4382" y="8825"/>
                  <a:pt x="3672" y="8999"/>
                  <a:pt x="3672" y="8999"/>
                </a:cubicBezTo>
                <a:cubicBezTo>
                  <a:pt x="3377" y="9059"/>
                  <a:pt x="2943" y="8562"/>
                  <a:pt x="2783" y="8363"/>
                </a:cubicBezTo>
                <a:cubicBezTo>
                  <a:pt x="2489" y="7923"/>
                  <a:pt x="2110" y="7658"/>
                  <a:pt x="1698" y="7658"/>
                </a:cubicBezTo>
                <a:cubicBezTo>
                  <a:pt x="760" y="7658"/>
                  <a:pt x="0" y="9026"/>
                  <a:pt x="0" y="10717"/>
                </a:cubicBezTo>
                <a:cubicBezTo>
                  <a:pt x="0" y="12407"/>
                  <a:pt x="760" y="13778"/>
                  <a:pt x="1698" y="13778"/>
                </a:cubicBezTo>
                <a:cubicBezTo>
                  <a:pt x="2082" y="13778"/>
                  <a:pt x="2436" y="13545"/>
                  <a:pt x="2720" y="13157"/>
                </a:cubicBezTo>
                <a:lnTo>
                  <a:pt x="2720" y="13160"/>
                </a:lnTo>
                <a:cubicBezTo>
                  <a:pt x="2746" y="13124"/>
                  <a:pt x="3313" y="12370"/>
                  <a:pt x="3672" y="12443"/>
                </a:cubicBezTo>
                <a:cubicBezTo>
                  <a:pt x="3672" y="12443"/>
                  <a:pt x="4382" y="12617"/>
                  <a:pt x="4529" y="13951"/>
                </a:cubicBezTo>
                <a:lnTo>
                  <a:pt x="4529" y="20846"/>
                </a:lnTo>
                <a:cubicBezTo>
                  <a:pt x="4529" y="21260"/>
                  <a:pt x="4727" y="21600"/>
                  <a:pt x="4970" y="21600"/>
                </a:cubicBezTo>
                <a:lnTo>
                  <a:pt x="9322" y="21600"/>
                </a:lnTo>
                <a:cubicBezTo>
                  <a:pt x="9749" y="21162"/>
                  <a:pt x="9815" y="20388"/>
                  <a:pt x="9815" y="20388"/>
                </a:cubicBezTo>
                <a:cubicBezTo>
                  <a:pt x="9857" y="19778"/>
                  <a:pt x="9419" y="18814"/>
                  <a:pt x="9396" y="18765"/>
                </a:cubicBezTo>
                <a:lnTo>
                  <a:pt x="9394" y="18763"/>
                </a:lnTo>
                <a:cubicBezTo>
                  <a:pt x="9168" y="18278"/>
                  <a:pt x="9032" y="17676"/>
                  <a:pt x="9032" y="17022"/>
                </a:cubicBezTo>
                <a:cubicBezTo>
                  <a:pt x="9032" y="15422"/>
                  <a:pt x="9836" y="14124"/>
                  <a:pt x="10827" y="14124"/>
                </a:cubicBezTo>
                <a:cubicBezTo>
                  <a:pt x="11818" y="14124"/>
                  <a:pt x="12621" y="15422"/>
                  <a:pt x="12621" y="17022"/>
                </a:cubicBezTo>
                <a:cubicBezTo>
                  <a:pt x="12621" y="17724"/>
                  <a:pt x="12467" y="18368"/>
                  <a:pt x="12209" y="18869"/>
                </a:cubicBezTo>
                <a:cubicBezTo>
                  <a:pt x="12092" y="19143"/>
                  <a:pt x="11799" y="19886"/>
                  <a:pt x="11834" y="20388"/>
                </a:cubicBezTo>
                <a:cubicBezTo>
                  <a:pt x="11834" y="20388"/>
                  <a:pt x="11900" y="21162"/>
                  <a:pt x="12327" y="21600"/>
                </a:cubicBezTo>
                <a:lnTo>
                  <a:pt x="16679" y="21600"/>
                </a:lnTo>
                <a:cubicBezTo>
                  <a:pt x="16922" y="21600"/>
                  <a:pt x="17120" y="21261"/>
                  <a:pt x="17120" y="20846"/>
                </a:cubicBezTo>
                <a:lnTo>
                  <a:pt x="17120" y="13499"/>
                </a:lnTo>
                <a:cubicBezTo>
                  <a:pt x="17332" y="12447"/>
                  <a:pt x="17928" y="12299"/>
                  <a:pt x="17928" y="12299"/>
                </a:cubicBezTo>
                <a:cubicBezTo>
                  <a:pt x="18223" y="12239"/>
                  <a:pt x="18657" y="12736"/>
                  <a:pt x="18817" y="12935"/>
                </a:cubicBezTo>
                <a:cubicBezTo>
                  <a:pt x="19111" y="13375"/>
                  <a:pt x="19490" y="13640"/>
                  <a:pt x="19902" y="13640"/>
                </a:cubicBezTo>
                <a:cubicBezTo>
                  <a:pt x="20840" y="13640"/>
                  <a:pt x="21600" y="12272"/>
                  <a:pt x="21600" y="10581"/>
                </a:cubicBezTo>
                <a:cubicBezTo>
                  <a:pt x="21600" y="8891"/>
                  <a:pt x="20840" y="7519"/>
                  <a:pt x="19902" y="7519"/>
                </a:cubicBezTo>
                <a:cubicBezTo>
                  <a:pt x="19518" y="7519"/>
                  <a:pt x="19164" y="7753"/>
                  <a:pt x="18880" y="8141"/>
                </a:cubicBezTo>
                <a:lnTo>
                  <a:pt x="18880" y="8138"/>
                </a:lnTo>
                <a:cubicBezTo>
                  <a:pt x="18854" y="8174"/>
                  <a:pt x="18287" y="8928"/>
                  <a:pt x="17928" y="8855"/>
                </a:cubicBezTo>
                <a:cubicBezTo>
                  <a:pt x="17928" y="8855"/>
                  <a:pt x="17332" y="8707"/>
                  <a:pt x="17120" y="7655"/>
                </a:cubicBezTo>
                <a:lnTo>
                  <a:pt x="17120" y="6814"/>
                </a:lnTo>
                <a:lnTo>
                  <a:pt x="17120" y="754"/>
                </a:lnTo>
                <a:cubicBezTo>
                  <a:pt x="17120" y="340"/>
                  <a:pt x="16921" y="0"/>
                  <a:pt x="16678" y="0"/>
                </a:cubicBezTo>
                <a:lnTo>
                  <a:pt x="12109" y="0"/>
                </a:lnTo>
                <a:cubicBezTo>
                  <a:pt x="11780" y="445"/>
                  <a:pt x="11725" y="1085"/>
                  <a:pt x="11725" y="1085"/>
                </a:cubicBezTo>
                <a:cubicBezTo>
                  <a:pt x="11682" y="1697"/>
                  <a:pt x="12124" y="2664"/>
                  <a:pt x="12145" y="2708"/>
                </a:cubicBezTo>
                <a:lnTo>
                  <a:pt x="12142" y="2708"/>
                </a:lnTo>
                <a:cubicBezTo>
                  <a:pt x="12369" y="3193"/>
                  <a:pt x="12506" y="3796"/>
                  <a:pt x="12506" y="4452"/>
                </a:cubicBezTo>
                <a:cubicBezTo>
                  <a:pt x="12506" y="6051"/>
                  <a:pt x="11704" y="7347"/>
                  <a:pt x="10712" y="7347"/>
                </a:cubicBezTo>
                <a:cubicBezTo>
                  <a:pt x="9721" y="7347"/>
                  <a:pt x="8917" y="6051"/>
                  <a:pt x="8917" y="4452"/>
                </a:cubicBezTo>
                <a:cubicBezTo>
                  <a:pt x="8917" y="3749"/>
                  <a:pt x="9072" y="3103"/>
                  <a:pt x="9330" y="2601"/>
                </a:cubicBezTo>
                <a:cubicBezTo>
                  <a:pt x="9447" y="2328"/>
                  <a:pt x="9738" y="1588"/>
                  <a:pt x="9703" y="1085"/>
                </a:cubicBezTo>
                <a:cubicBezTo>
                  <a:pt x="9703" y="1085"/>
                  <a:pt x="9648" y="445"/>
                  <a:pt x="9318" y="0"/>
                </a:cubicBezTo>
                <a:lnTo>
                  <a:pt x="4970" y="0"/>
                </a:lnTo>
                <a:close/>
              </a:path>
            </a:pathLst>
          </a:custGeom>
          <a:blipFill>
            <a:blip r:embed="rId3"/>
          </a:blipFill>
          <a:ln w="3175">
            <a:miter lim="400000"/>
          </a:ln>
          <a:effectLst>
            <a:outerShdw blurRad="25400" dist="12700" dir="5400000" rotWithShape="0">
              <a:srgbClr val="000000">
                <a:alpha val="50000"/>
              </a:srgbClr>
            </a:outerShdw>
          </a:effectLst>
        </p:spPr>
        <p:txBody>
          <a:bodyPr lIns="41341" tIns="41341" rIns="41341" bIns="41341" anchor="ctr"/>
          <a:lstStyle/>
          <a:p>
            <a:pPr marL="0" marR="0" lvl="0" indent="0" algn="l" defTabSz="457200" rtl="0" eaLnBrk="1" fontAlgn="auto" latinLnBrk="0" hangingPunct="1">
              <a:lnSpc>
                <a:spcPct val="100000"/>
              </a:lnSpc>
              <a:spcBef>
                <a:spcPts val="0"/>
              </a:spcBef>
              <a:spcAft>
                <a:spcPts val="0"/>
              </a:spcAft>
              <a:buClrTx/>
              <a:buSzTx/>
              <a:buFontTx/>
              <a:buNone/>
              <a:tabLst/>
              <a:defRPr b="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dirty="0">
              <a:ln>
                <a:noFill/>
              </a:ln>
              <a:solidFill>
                <a:srgbClr val="FFFFFF"/>
              </a:solidFill>
              <a:effectLst/>
              <a:uLnTx/>
              <a:uFillTx/>
              <a:latin typeface="Helvetica Light"/>
              <a:sym typeface="Helvetica Light"/>
            </a:endParaRPr>
          </a:p>
        </p:txBody>
      </p:sp>
      <p:pic>
        <p:nvPicPr>
          <p:cNvPr id="216" name="miscarriage1.jpg"/>
          <p:cNvPicPr>
            <a:picLocks noChangeAspect="1"/>
          </p:cNvPicPr>
          <p:nvPr/>
        </p:nvPicPr>
        <p:blipFill>
          <a:blip r:embed="rId4"/>
          <a:srcRect/>
          <a:stretch/>
        </p:blipFill>
        <p:spPr>
          <a:xfrm>
            <a:off x="3724251" y="1467681"/>
            <a:ext cx="2208734" cy="1220114"/>
          </a:xfrm>
          <a:prstGeom prst="rect">
            <a:avLst/>
          </a:prstGeom>
          <a:ln w="3175">
            <a:miter lim="400000"/>
          </a:ln>
        </p:spPr>
      </p:pic>
      <p:sp>
        <p:nvSpPr>
          <p:cNvPr id="222" name="disclosure"/>
          <p:cNvSpPr txBox="1"/>
          <p:nvPr/>
        </p:nvSpPr>
        <p:spPr>
          <a:xfrm>
            <a:off x="892901" y="1773796"/>
            <a:ext cx="1713630" cy="50302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1500">
                <a:solidFill>
                  <a:srgbClr val="F39019"/>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39019"/>
                </a:solidFill>
                <a:effectLst/>
                <a:uLnTx/>
                <a:uFillTx/>
                <a:latin typeface="Avenir Next"/>
                <a:sym typeface="Avenir Next"/>
              </a:rPr>
              <a:t>attitudes</a:t>
            </a:r>
            <a:endParaRPr kumimoji="0" sz="2400" b="1" i="0" u="none" strike="noStrike" kern="0" cap="none" spc="0" normalizeH="0" baseline="0" noProof="0" dirty="0">
              <a:ln>
                <a:noFill/>
              </a:ln>
              <a:solidFill>
                <a:srgbClr val="F39019"/>
              </a:solidFill>
              <a:effectLst/>
              <a:uLnTx/>
              <a:uFillTx/>
              <a:latin typeface="Avenir Next"/>
              <a:sym typeface="Avenir Next"/>
            </a:endParaRPr>
          </a:p>
        </p:txBody>
      </p:sp>
      <p:sp>
        <p:nvSpPr>
          <p:cNvPr id="34" name="Title 1">
            <a:extLst>
              <a:ext uri="{FF2B5EF4-FFF2-40B4-BE49-F238E27FC236}">
                <a16:creationId xmlns:a16="http://schemas.microsoft.com/office/drawing/2014/main" id="{18E9AD15-23DA-D247-AF59-0A2DEA42C1F8}"/>
              </a:ext>
            </a:extLst>
          </p:cNvPr>
          <p:cNvSpPr txBox="1">
            <a:spLocks/>
          </p:cNvSpPr>
          <p:nvPr/>
        </p:nvSpPr>
        <p:spPr>
          <a:xfrm>
            <a:off x="545600" y="4219748"/>
            <a:ext cx="10774770" cy="2296178"/>
          </a:xfrm>
          <a:prstGeom prst="rect">
            <a:avLst/>
          </a:prstGeom>
          <a:noFill/>
        </p:spPr>
        <p:txBody>
          <a:bodyPr vert="horz" lIns="91440" tIns="45720" rIns="91440" bIns="45720" rtlCol="0" anchor="t">
            <a:normAutofit fontScale="97500" lnSpcReduction="10000"/>
          </a:bodyPr>
          <a:lstStyle>
            <a:lvl1pPr algn="ctr" defTabSz="914400" rtl="0" eaLnBrk="1" latinLnBrk="0" hangingPunct="1">
              <a:lnSpc>
                <a:spcPct val="90000"/>
              </a:lnSpc>
              <a:spcBef>
                <a:spcPct val="0"/>
              </a:spcBef>
              <a:buNone/>
              <a:defRPr sz="6000" b="1" i="0" kern="1200">
                <a:solidFill>
                  <a:schemeClr val="tx1"/>
                </a:solidFill>
                <a:latin typeface="Avenir Next" panose="020B0503020202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3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“Did you Suspect the Post Would be Removed?”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Understanding User Reactions to Content Removals on Reddit</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Shagun Jhaver, Darren Scott Appling, Eric Gilbert, Amy </a:t>
            </a:r>
            <a:r>
              <a:rPr kumimoji="0" lang="en-US" sz="2900" b="0" i="0" u="none" strike="noStrike" kern="1200" cap="none" spc="0" normalizeH="0" baseline="0" noProof="0" dirty="0" err="1">
                <a:ln>
                  <a:noFill/>
                </a:ln>
                <a:solidFill>
                  <a:srgbClr val="FFFFFF"/>
                </a:solidFill>
                <a:effectLst/>
                <a:uLnTx/>
                <a:uFillTx/>
                <a:latin typeface="Avenir Next" panose="020B0503020202020204" pitchFamily="34" charset="0"/>
                <a:ea typeface="Helvetica Neue Medium"/>
                <a:cs typeface="Helvetica Neue Medium"/>
              </a:rPr>
              <a:t>Bruckman</a:t>
            </a:r>
            <a:endPar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CSCW 2019</a:t>
            </a:r>
          </a:p>
        </p:txBody>
      </p:sp>
      <p:sp>
        <p:nvSpPr>
          <p:cNvPr id="35" name="Content Placeholder 2">
            <a:extLst>
              <a:ext uri="{FF2B5EF4-FFF2-40B4-BE49-F238E27FC236}">
                <a16:creationId xmlns:a16="http://schemas.microsoft.com/office/drawing/2014/main" id="{A7C309EA-8823-1547-A70F-033EF907D098}"/>
              </a:ext>
            </a:extLst>
          </p:cNvPr>
          <p:cNvSpPr txBox="1">
            <a:spLocks/>
          </p:cNvSpPr>
          <p:nvPr/>
        </p:nvSpPr>
        <p:spPr>
          <a:xfrm>
            <a:off x="6665270" y="1193142"/>
            <a:ext cx="5465613" cy="226327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341" tIns="41341" rIns="41341" bIns="41341" anchor="ctr">
            <a:normAutofit/>
          </a:bodyPr>
          <a:lstStyle>
            <a:lvl1pPr marL="312039"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1pPr>
            <a:lvl2pPr marL="696087"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2pPr>
            <a:lvl3pPr marL="1080135"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3pPr>
            <a:lvl4pPr marL="1464183"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4pPr>
            <a:lvl5pPr marL="1848231"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5pPr>
            <a:lvl6pPr marL="2232279"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6pPr>
            <a:lvl7pPr marL="2616327"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7pPr>
            <a:lvl8pPr marL="3000375"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8pPr>
            <a:lvl9pPr marL="3384423"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410765" rtl="0" eaLnBrk="1" fontAlgn="auto" latinLnBrk="0" hangingPunct="1">
              <a:lnSpc>
                <a:spcPts val="80"/>
              </a:lnSpc>
              <a:spcBef>
                <a:spcPts val="2938"/>
              </a:spcBef>
              <a:spcAft>
                <a:spcPts val="0"/>
              </a:spcAft>
              <a:buClrTx/>
              <a:buSzPct val="145000"/>
              <a:buFontTx/>
              <a:buNone/>
              <a:tabLst/>
              <a:defRPr/>
            </a:pPr>
            <a:r>
              <a:rPr kumimoji="0" lang="en-US" sz="2800" b="1" i="0" u="none" strike="noStrike" kern="0" cap="none" spc="0" normalizeH="0" baseline="0" noProof="0" dirty="0">
                <a:ln>
                  <a:noFill/>
                </a:ln>
                <a:solidFill>
                  <a:srgbClr val="FFFFFF"/>
                </a:solidFill>
                <a:effectLst/>
                <a:uLnTx/>
                <a:uFillTx/>
                <a:latin typeface="Avenir Next" panose="020B0503020202020204" pitchFamily="34" charset="0"/>
                <a:ea typeface="Helvetica Neue"/>
                <a:cs typeface="Helvetica Neue"/>
                <a:sym typeface="Helvetica Neue"/>
              </a:rPr>
              <a:t>RQ 1: Attitudes</a:t>
            </a:r>
          </a:p>
          <a:p>
            <a:pPr marL="0" marR="0" lvl="0" indent="0" algn="l" defTabSz="410765" rtl="0" eaLnBrk="1" fontAlgn="auto" latinLnBrk="0" hangingPunct="1">
              <a:lnSpc>
                <a:spcPct val="100000"/>
              </a:lnSpc>
              <a:spcBef>
                <a:spcPts val="2938"/>
              </a:spcBef>
              <a:spcAft>
                <a:spcPts val="0"/>
              </a:spcAft>
              <a:buClrTx/>
              <a:buSzPct val="145000"/>
              <a:buFontTx/>
              <a:buNone/>
              <a:tabLst/>
              <a:defRPr/>
            </a:pPr>
            <a:r>
              <a:rPr kumimoji="0" lang="en-US" sz="2800" b="0" i="0" u="none" strike="noStrike" kern="0" cap="none" spc="0" normalizeH="0" baseline="0" noProof="0" dirty="0">
                <a:ln>
                  <a:noFill/>
                </a:ln>
                <a:solidFill>
                  <a:srgbClr val="FFFFFF"/>
                </a:solidFill>
                <a:effectLst/>
                <a:uLnTx/>
                <a:uFillTx/>
                <a:latin typeface="Avenir Next" panose="020B0503020202020204" pitchFamily="34" charset="0"/>
                <a:ea typeface="Helvetica Neue"/>
                <a:cs typeface="Helvetica Neue"/>
                <a:sym typeface="Helvetica Neue"/>
              </a:rPr>
              <a:t>How is providing removal explanations associated with user attitudes?</a:t>
            </a:r>
          </a:p>
        </p:txBody>
      </p:sp>
      <p:pic>
        <p:nvPicPr>
          <p:cNvPr id="4" name="Picture 3">
            <a:extLst>
              <a:ext uri="{FF2B5EF4-FFF2-40B4-BE49-F238E27FC236}">
                <a16:creationId xmlns:a16="http://schemas.microsoft.com/office/drawing/2014/main" id="{77B9943A-49CB-8F4F-B1F4-1867150DE33F}"/>
              </a:ext>
            </a:extLst>
          </p:cNvPr>
          <p:cNvPicPr>
            <a:picLocks noChangeAspect="1"/>
          </p:cNvPicPr>
          <p:nvPr/>
        </p:nvPicPr>
        <p:blipFill>
          <a:blip r:embed="rId5"/>
          <a:srcRect/>
          <a:stretch/>
        </p:blipFill>
        <p:spPr>
          <a:xfrm>
            <a:off x="7336942" y="5874732"/>
            <a:ext cx="671315" cy="574150"/>
          </a:xfrm>
          <a:prstGeom prst="rect">
            <a:avLst/>
          </a:prstGeom>
        </p:spPr>
      </p:pic>
      <p:sp>
        <p:nvSpPr>
          <p:cNvPr id="36" name="Contributions">
            <a:extLst>
              <a:ext uri="{FF2B5EF4-FFF2-40B4-BE49-F238E27FC236}">
                <a16:creationId xmlns:a16="http://schemas.microsoft.com/office/drawing/2014/main" id="{E6F407AF-6451-3A43-B027-EE9F5B5DB828}"/>
              </a:ext>
            </a:extLst>
          </p:cNvPr>
          <p:cNvSpPr txBox="1"/>
          <p:nvPr/>
        </p:nvSpPr>
        <p:spPr>
          <a:xfrm>
            <a:off x="788684" y="100398"/>
            <a:ext cx="8396880" cy="60394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40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3456" b="1" i="0" u="none" strike="noStrike" kern="0" cap="none" spc="0" normalizeH="0" baseline="0" noProof="0" dirty="0">
                <a:ln>
                  <a:noFill/>
                </a:ln>
                <a:solidFill>
                  <a:srgbClr val="FFFFFF"/>
                </a:solidFill>
                <a:effectLst/>
                <a:uLnTx/>
                <a:uFillTx/>
                <a:latin typeface="Avenir Next"/>
                <a:sym typeface="Avenir Next"/>
              </a:rPr>
              <a:t>Study 1</a:t>
            </a:r>
            <a:endParaRPr kumimoji="0" sz="3456" b="1" i="0" u="none" strike="noStrike" kern="0" cap="none" spc="0" normalizeH="0" baseline="0" noProof="0" dirty="0">
              <a:ln>
                <a:noFill/>
              </a:ln>
              <a:solidFill>
                <a:srgbClr val="FFFFFF"/>
              </a:solidFill>
              <a:effectLst/>
              <a:uLnTx/>
              <a:uFillTx/>
              <a:latin typeface="Avenir Next"/>
              <a:sym typeface="Avenir Next"/>
            </a:endParaRPr>
          </a:p>
        </p:txBody>
      </p:sp>
    </p:spTree>
    <p:extLst>
      <p:ext uri="{BB962C8B-B14F-4D97-AF65-F5344CB8AC3E}">
        <p14:creationId xmlns:p14="http://schemas.microsoft.com/office/powerpoint/2010/main" val="284312055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8F1A-C78A-9148-9BAB-1C69F5CD009B}"/>
              </a:ext>
            </a:extLst>
          </p:cNvPr>
          <p:cNvSpPr>
            <a:spLocks noGrp="1"/>
          </p:cNvSpPr>
          <p:nvPr>
            <p:ph type="title"/>
          </p:nvPr>
        </p:nvSpPr>
        <p:spPr/>
        <p:txBody>
          <a:bodyPr vert="horz" lIns="91440" tIns="45720" rIns="91440" bIns="45720" rtlCol="0" anchor="b">
            <a:normAutofit/>
          </a:bodyPr>
          <a:lstStyle/>
          <a:p>
            <a:r>
              <a:rPr lang="en-US" sz="7200" kern="1200" dirty="0">
                <a:ea typeface="+mj-ea"/>
                <a:cs typeface="+mj-cs"/>
              </a:rPr>
              <a:t>Survey</a:t>
            </a:r>
          </a:p>
        </p:txBody>
      </p:sp>
      <p:pic>
        <p:nvPicPr>
          <p:cNvPr id="7" name="Content Placeholder 6" descr="A screenshot of a social media post&#10;&#10;Description automatically generated">
            <a:extLst>
              <a:ext uri="{FF2B5EF4-FFF2-40B4-BE49-F238E27FC236}">
                <a16:creationId xmlns:a16="http://schemas.microsoft.com/office/drawing/2014/main" id="{9BEB61DF-1C8B-4741-BE20-3B58C2A691CC}"/>
              </a:ext>
            </a:extLst>
          </p:cNvPr>
          <p:cNvPicPr>
            <a:picLocks noGrp="1" noChangeAspect="1"/>
          </p:cNvPicPr>
          <p:nvPr>
            <p:ph type="pic" idx="1"/>
          </p:nvPr>
        </p:nvPicPr>
        <p:blipFill>
          <a:blip r:embed="rId2">
            <a:alphaModFix amt="80000"/>
          </a:blip>
          <a:srcRect t="17305" b="17305"/>
          <a:stretch>
            <a:fillRect/>
          </a:stretch>
        </p:blipFill>
        <p:spPr>
          <a:prstGeom prst="rect">
            <a:avLst/>
          </a:prstGeom>
        </p:spPr>
      </p:pic>
      <p:sp>
        <p:nvSpPr>
          <p:cNvPr id="3" name="Content Placeholder 2">
            <a:extLst>
              <a:ext uri="{FF2B5EF4-FFF2-40B4-BE49-F238E27FC236}">
                <a16:creationId xmlns:a16="http://schemas.microsoft.com/office/drawing/2014/main" id="{D423E029-24C5-1F4D-B75D-ED2F96878184}"/>
              </a:ext>
            </a:extLst>
          </p:cNvPr>
          <p:cNvSpPr>
            <a:spLocks noGrp="1"/>
          </p:cNvSpPr>
          <p:nvPr>
            <p:ph type="body" sz="half" idx="2"/>
          </p:nvPr>
        </p:nvSpPr>
        <p:spPr/>
        <p:txBody>
          <a:bodyPr vert="horz" lIns="91440" tIns="45720" rIns="91440" bIns="45720" rtlCol="0">
            <a:normAutofit/>
          </a:bodyPr>
          <a:lstStyle/>
          <a:p>
            <a:pPr marL="0" indent="0">
              <a:buNone/>
            </a:pPr>
            <a:r>
              <a:rPr lang="en-US" sz="3600" kern="1200" dirty="0">
                <a:solidFill>
                  <a:schemeClr val="tx1"/>
                </a:solidFill>
                <a:ea typeface="+mn-ea"/>
                <a:cs typeface="+mn-cs"/>
              </a:rPr>
              <a:t>907 Reddit users who experienced content removals</a:t>
            </a:r>
          </a:p>
        </p:txBody>
      </p:sp>
      <p:sp>
        <p:nvSpPr>
          <p:cNvPr id="5" name="Slide Number Placeholder 4">
            <a:extLst>
              <a:ext uri="{FF2B5EF4-FFF2-40B4-BE49-F238E27FC236}">
                <a16:creationId xmlns:a16="http://schemas.microsoft.com/office/drawing/2014/main" id="{9C402971-ACF1-6F4F-A58B-19362B52719A}"/>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EEBB84EA-720A-924D-995C-2965551D1999}" type="slidenum">
              <a:rPr lang="en-US" smtClean="0">
                <a:latin typeface="Avenir Next" panose="020B0503020202020204" pitchFamily="34" charset="0"/>
              </a:rPr>
              <a:pPr defTabSz="914400">
                <a:spcAft>
                  <a:spcPts val="600"/>
                </a:spcAft>
              </a:pPr>
              <a:t>42</a:t>
            </a:fld>
            <a:endParaRPr lang="en-US" dirty="0">
              <a:latin typeface="Avenir Next" panose="020B0503020202020204" pitchFamily="34" charset="0"/>
            </a:endParaRPr>
          </a:p>
        </p:txBody>
      </p:sp>
    </p:spTree>
    <p:extLst>
      <p:ext uri="{BB962C8B-B14F-4D97-AF65-F5344CB8AC3E}">
        <p14:creationId xmlns:p14="http://schemas.microsoft.com/office/powerpoint/2010/main" val="3142149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1F7D3-E8FC-C745-904E-B3C8B4E8479F}"/>
              </a:ext>
            </a:extLst>
          </p:cNvPr>
          <p:cNvSpPr>
            <a:spLocks noGrp="1"/>
          </p:cNvSpPr>
          <p:nvPr>
            <p:ph type="title"/>
          </p:nvPr>
        </p:nvSpPr>
        <p:spPr/>
        <p:txBody>
          <a:bodyPr/>
          <a:lstStyle/>
          <a:p>
            <a:r>
              <a:rPr lang="en-US" dirty="0"/>
              <a:t>Data collection goals</a:t>
            </a:r>
          </a:p>
        </p:txBody>
      </p:sp>
      <p:sp>
        <p:nvSpPr>
          <p:cNvPr id="3" name="Content Placeholder 2">
            <a:extLst>
              <a:ext uri="{FF2B5EF4-FFF2-40B4-BE49-F238E27FC236}">
                <a16:creationId xmlns:a16="http://schemas.microsoft.com/office/drawing/2014/main" id="{8BEAFA3F-03D8-464B-B246-69A4F2634BE7}"/>
              </a:ext>
            </a:extLst>
          </p:cNvPr>
          <p:cNvSpPr>
            <a:spLocks noGrp="1"/>
          </p:cNvSpPr>
          <p:nvPr>
            <p:ph idx="4294967295"/>
          </p:nvPr>
        </p:nvSpPr>
        <p:spPr>
          <a:xfrm>
            <a:off x="838200" y="2336613"/>
            <a:ext cx="10515600" cy="1434410"/>
          </a:xfrm>
        </p:spPr>
        <p:txBody>
          <a:bodyPr>
            <a:normAutofit/>
          </a:bodyPr>
          <a:lstStyle/>
          <a:p>
            <a:r>
              <a:rPr lang="en-US" dirty="0"/>
              <a:t>Submission should be recent</a:t>
            </a:r>
          </a:p>
          <a:p>
            <a:r>
              <a:rPr lang="en-US" dirty="0"/>
              <a:t>Enough time for moderators to review post</a:t>
            </a:r>
          </a:p>
        </p:txBody>
      </p:sp>
      <p:sp>
        <p:nvSpPr>
          <p:cNvPr id="4" name="TextBox 3">
            <a:extLst>
              <a:ext uri="{FF2B5EF4-FFF2-40B4-BE49-F238E27FC236}">
                <a16:creationId xmlns:a16="http://schemas.microsoft.com/office/drawing/2014/main" id="{9C34F9D0-5941-9A4E-852D-5012CC1B1D61}"/>
              </a:ext>
            </a:extLst>
          </p:cNvPr>
          <p:cNvSpPr txBox="1"/>
          <p:nvPr/>
        </p:nvSpPr>
        <p:spPr>
          <a:xfrm>
            <a:off x="2878260" y="4738432"/>
            <a:ext cx="6435480" cy="132343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Survey request sent 3-10 hours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after post submission</a:t>
            </a:r>
          </a:p>
        </p:txBody>
      </p:sp>
      <p:sp>
        <p:nvSpPr>
          <p:cNvPr id="5" name="Down Arrow 4">
            <a:extLst>
              <a:ext uri="{FF2B5EF4-FFF2-40B4-BE49-F238E27FC236}">
                <a16:creationId xmlns:a16="http://schemas.microsoft.com/office/drawing/2014/main" id="{F6E3C806-FEA4-3A44-B026-D77D46A48798}"/>
              </a:ext>
            </a:extLst>
          </p:cNvPr>
          <p:cNvSpPr/>
          <p:nvPr/>
        </p:nvSpPr>
        <p:spPr>
          <a:xfrm>
            <a:off x="5853684" y="3760024"/>
            <a:ext cx="484632" cy="978408"/>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81533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935A69-4138-C040-8F89-4B1BEF21CFE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19" name="Rectangle 18">
            <a:extLst>
              <a:ext uri="{FF2B5EF4-FFF2-40B4-BE49-F238E27FC236}">
                <a16:creationId xmlns:a16="http://schemas.microsoft.com/office/drawing/2014/main" id="{DAF3D024-8D56-974C-BEB2-7BDA485134AC}"/>
              </a:ext>
            </a:extLst>
          </p:cNvPr>
          <p:cNvSpPr/>
          <p:nvPr/>
        </p:nvSpPr>
        <p:spPr>
          <a:xfrm>
            <a:off x="811140" y="1207246"/>
            <a:ext cx="2832774" cy="1121312"/>
          </a:xfrm>
          <a:prstGeom prst="rect">
            <a:avLst/>
          </a:prstGeom>
          <a:solidFill>
            <a:schemeClr val="bg1">
              <a:lumMod val="65000"/>
            </a:schemeClr>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Sample recent Reddit posts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PRAW API</a:t>
            </a:r>
          </a:p>
        </p:txBody>
      </p:sp>
      <p:sp>
        <p:nvSpPr>
          <p:cNvPr id="20" name="Rectangle 19">
            <a:extLst>
              <a:ext uri="{FF2B5EF4-FFF2-40B4-BE49-F238E27FC236}">
                <a16:creationId xmlns:a16="http://schemas.microsoft.com/office/drawing/2014/main" id="{18210630-B9F0-F54F-A35D-82283C3A9132}"/>
              </a:ext>
            </a:extLst>
          </p:cNvPr>
          <p:cNvSpPr/>
          <p:nvPr/>
        </p:nvSpPr>
        <p:spPr>
          <a:xfrm>
            <a:off x="5380778" y="1235132"/>
            <a:ext cx="2383958" cy="1121312"/>
          </a:xfrm>
          <a:prstGeom prst="rect">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Posted within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past 12 hours?</a:t>
            </a:r>
            <a:endPar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endParaRPr>
          </a:p>
        </p:txBody>
      </p:sp>
      <p:cxnSp>
        <p:nvCxnSpPr>
          <p:cNvPr id="21" name="Straight Arrow Connector 20">
            <a:extLst>
              <a:ext uri="{FF2B5EF4-FFF2-40B4-BE49-F238E27FC236}">
                <a16:creationId xmlns:a16="http://schemas.microsoft.com/office/drawing/2014/main" id="{BBC3535A-798B-094A-8B0F-BCEB21B1821B}"/>
              </a:ext>
            </a:extLst>
          </p:cNvPr>
          <p:cNvCxnSpPr>
            <a:cxnSpLocks/>
          </p:cNvCxnSpPr>
          <p:nvPr/>
        </p:nvCxnSpPr>
        <p:spPr>
          <a:xfrm>
            <a:off x="7787808" y="1763551"/>
            <a:ext cx="1165380"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97AD4E0-6CAE-FC42-80DB-4596D1B05179}"/>
              </a:ext>
            </a:extLst>
          </p:cNvPr>
          <p:cNvCxnSpPr>
            <a:cxnSpLocks/>
          </p:cNvCxnSpPr>
          <p:nvPr/>
        </p:nvCxnSpPr>
        <p:spPr>
          <a:xfrm>
            <a:off x="3727044" y="1767902"/>
            <a:ext cx="498592"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6024D2B-FFE5-744E-B5AB-5DEA4D596CAD}"/>
              </a:ext>
            </a:extLst>
          </p:cNvPr>
          <p:cNvSpPr/>
          <p:nvPr/>
        </p:nvSpPr>
        <p:spPr>
          <a:xfrm>
            <a:off x="4420906" y="1416875"/>
            <a:ext cx="182880" cy="182880"/>
          </a:xfrm>
          <a:prstGeom prst="rect">
            <a:avLst/>
          </a:prstGeom>
          <a:solidFill>
            <a:schemeClr val="bg1">
              <a:lumMod val="9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B538EEC-294F-B848-8FB1-BA6FEFBB1483}"/>
              </a:ext>
            </a:extLst>
          </p:cNvPr>
          <p:cNvSpPr/>
          <p:nvPr/>
        </p:nvSpPr>
        <p:spPr>
          <a:xfrm>
            <a:off x="4420906" y="1672111"/>
            <a:ext cx="182880" cy="182880"/>
          </a:xfrm>
          <a:prstGeom prst="rect">
            <a:avLst/>
          </a:prstGeom>
          <a:solidFill>
            <a:schemeClr val="bg1">
              <a:lumMod val="9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DB00EA9-77DA-794E-8D0E-D6D60BC1C247}"/>
              </a:ext>
            </a:extLst>
          </p:cNvPr>
          <p:cNvSpPr/>
          <p:nvPr/>
        </p:nvSpPr>
        <p:spPr>
          <a:xfrm>
            <a:off x="4420906" y="1927347"/>
            <a:ext cx="182880" cy="182880"/>
          </a:xfrm>
          <a:prstGeom prst="rect">
            <a:avLst/>
          </a:prstGeom>
          <a:solidFill>
            <a:schemeClr val="bg1">
              <a:lumMod val="9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AD2D5D19-6524-314B-9496-6102355FEA8B}"/>
              </a:ext>
            </a:extLst>
          </p:cNvPr>
          <p:cNvSpPr txBox="1"/>
          <p:nvPr/>
        </p:nvSpPr>
        <p:spPr>
          <a:xfrm>
            <a:off x="4350602" y="2021712"/>
            <a:ext cx="26416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27" name="Straight Arrow Connector 26">
            <a:extLst>
              <a:ext uri="{FF2B5EF4-FFF2-40B4-BE49-F238E27FC236}">
                <a16:creationId xmlns:a16="http://schemas.microsoft.com/office/drawing/2014/main" id="{6322995D-7C59-8747-A3DA-8221B42AC780}"/>
              </a:ext>
            </a:extLst>
          </p:cNvPr>
          <p:cNvCxnSpPr>
            <a:cxnSpLocks/>
          </p:cNvCxnSpPr>
          <p:nvPr/>
        </p:nvCxnSpPr>
        <p:spPr>
          <a:xfrm>
            <a:off x="4719562" y="1767902"/>
            <a:ext cx="508816"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E96287F-0109-4640-A0A7-7B37BA06DFBA}"/>
              </a:ext>
            </a:extLst>
          </p:cNvPr>
          <p:cNvSpPr/>
          <p:nvPr/>
        </p:nvSpPr>
        <p:spPr>
          <a:xfrm>
            <a:off x="8953188" y="1158991"/>
            <a:ext cx="2252716" cy="1169550"/>
          </a:xfrm>
          <a:prstGeom prst="rect">
            <a:avLst/>
          </a:prstGeom>
          <a:solidFill>
            <a:schemeClr val="accent6">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Wait for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3 hours</a:t>
            </a:r>
            <a:endPar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endParaRPr>
          </a:p>
        </p:txBody>
      </p:sp>
      <p:sp>
        <p:nvSpPr>
          <p:cNvPr id="29" name="TextBox 28">
            <a:extLst>
              <a:ext uri="{FF2B5EF4-FFF2-40B4-BE49-F238E27FC236}">
                <a16:creationId xmlns:a16="http://schemas.microsoft.com/office/drawing/2014/main" id="{DCE0F3A9-A40B-0B4B-A965-879720CC1557}"/>
              </a:ext>
            </a:extLst>
          </p:cNvPr>
          <p:cNvSpPr txBox="1"/>
          <p:nvPr/>
        </p:nvSpPr>
        <p:spPr>
          <a:xfrm>
            <a:off x="7919050" y="1297552"/>
            <a:ext cx="903774"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If yes</a:t>
            </a:r>
          </a:p>
        </p:txBody>
      </p:sp>
      <p:sp>
        <p:nvSpPr>
          <p:cNvPr id="40" name="Rectangle 39">
            <a:extLst>
              <a:ext uri="{FF2B5EF4-FFF2-40B4-BE49-F238E27FC236}">
                <a16:creationId xmlns:a16="http://schemas.microsoft.com/office/drawing/2014/main" id="{C4953129-35A2-4F48-958F-F63AF22E933A}"/>
              </a:ext>
            </a:extLst>
          </p:cNvPr>
          <p:cNvSpPr/>
          <p:nvPr/>
        </p:nvSpPr>
        <p:spPr>
          <a:xfrm>
            <a:off x="8953188" y="2949296"/>
            <a:ext cx="2252716" cy="983387"/>
          </a:xfrm>
          <a:prstGeom prst="rect">
            <a:avLst/>
          </a:prstGeom>
          <a:solidFill>
            <a:schemeClr val="accent2">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Check removal status</a:t>
            </a:r>
            <a:endPar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endParaRPr>
          </a:p>
        </p:txBody>
      </p:sp>
      <p:cxnSp>
        <p:nvCxnSpPr>
          <p:cNvPr id="41" name="Straight Arrow Connector 40">
            <a:extLst>
              <a:ext uri="{FF2B5EF4-FFF2-40B4-BE49-F238E27FC236}">
                <a16:creationId xmlns:a16="http://schemas.microsoft.com/office/drawing/2014/main" id="{9D4150B9-4F47-4741-A23B-E2DEB8E1F8A8}"/>
              </a:ext>
            </a:extLst>
          </p:cNvPr>
          <p:cNvCxnSpPr>
            <a:cxnSpLocks/>
            <a:stCxn id="40" idx="2"/>
            <a:endCxn id="42" idx="0"/>
          </p:cNvCxnSpPr>
          <p:nvPr/>
        </p:nvCxnSpPr>
        <p:spPr>
          <a:xfrm>
            <a:off x="10079546" y="3932683"/>
            <a:ext cx="1" cy="895875"/>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96A3BDBC-18FC-8445-8CB1-66A9CD04E378}"/>
              </a:ext>
            </a:extLst>
          </p:cNvPr>
          <p:cNvSpPr/>
          <p:nvPr/>
        </p:nvSpPr>
        <p:spPr>
          <a:xfrm>
            <a:off x="8953189" y="4828558"/>
            <a:ext cx="2252716" cy="1364424"/>
          </a:xfrm>
          <a:prstGeom prst="rect">
            <a:avLst/>
          </a:prstGeom>
          <a:solidFill>
            <a:schemeClr val="bg1">
              <a:lumMod val="8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Invite Poster to Participate</a:t>
            </a:r>
            <a:endPar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endParaRPr>
          </a:p>
        </p:txBody>
      </p:sp>
      <p:sp>
        <p:nvSpPr>
          <p:cNvPr id="43" name="TextBox 42">
            <a:extLst>
              <a:ext uri="{FF2B5EF4-FFF2-40B4-BE49-F238E27FC236}">
                <a16:creationId xmlns:a16="http://schemas.microsoft.com/office/drawing/2014/main" id="{58FBCB5C-F2D7-0E4C-89A5-B843F9413D91}"/>
              </a:ext>
            </a:extLst>
          </p:cNvPr>
          <p:cNvSpPr txBox="1"/>
          <p:nvPr/>
        </p:nvSpPr>
        <p:spPr>
          <a:xfrm>
            <a:off x="8277631" y="4149787"/>
            <a:ext cx="170456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If removed</a:t>
            </a:r>
          </a:p>
        </p:txBody>
      </p:sp>
      <p:cxnSp>
        <p:nvCxnSpPr>
          <p:cNvPr id="44" name="Straight Arrow Connector 43">
            <a:extLst>
              <a:ext uri="{FF2B5EF4-FFF2-40B4-BE49-F238E27FC236}">
                <a16:creationId xmlns:a16="http://schemas.microsoft.com/office/drawing/2014/main" id="{96B6847E-55BC-9C41-8DF3-9B5C5AA07F0A}"/>
              </a:ext>
            </a:extLst>
          </p:cNvPr>
          <p:cNvCxnSpPr>
            <a:cxnSpLocks/>
          </p:cNvCxnSpPr>
          <p:nvPr/>
        </p:nvCxnSpPr>
        <p:spPr>
          <a:xfrm>
            <a:off x="10079546" y="2391044"/>
            <a:ext cx="0" cy="441934"/>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CD8BE88-72BD-544A-B432-39FC412ECB42}"/>
              </a:ext>
            </a:extLst>
          </p:cNvPr>
          <p:cNvSpPr txBox="1"/>
          <p:nvPr/>
        </p:nvSpPr>
        <p:spPr>
          <a:xfrm>
            <a:off x="3095131" y="3918099"/>
            <a:ext cx="3490058" cy="120032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30A0"/>
                </a:solidFill>
                <a:effectLst/>
                <a:uLnTx/>
                <a:uFillTx/>
                <a:latin typeface="Avenir Next" panose="020B0503020202020204" pitchFamily="34" charset="0"/>
                <a:ea typeface="+mn-ea"/>
                <a:cs typeface="+mn-cs"/>
              </a:rPr>
              <a:t>Automated</a:t>
            </a:r>
            <a:r>
              <a:rPr kumimoji="0" lang="en-US" sz="3600" b="1" i="0" u="none" strike="noStrike" kern="1200" cap="none" spc="0" normalizeH="0" noProof="0" dirty="0">
                <a:ln>
                  <a:noFill/>
                </a:ln>
                <a:solidFill>
                  <a:srgbClr val="7030A0"/>
                </a:solidFill>
                <a:effectLst/>
                <a:uLnTx/>
                <a:uFillTx/>
                <a:latin typeface="Avenir Next" panose="020B0503020202020204" pitchFamily="34" charset="0"/>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3600" b="1" dirty="0">
                <a:solidFill>
                  <a:srgbClr val="7030A0"/>
                </a:solidFill>
                <a:latin typeface="Avenir Next" panose="020B0503020202020204" pitchFamily="34" charset="0"/>
              </a:rPr>
              <a:t>data collection</a:t>
            </a:r>
            <a:endParaRPr kumimoji="0" lang="en-US" sz="3600" b="1" i="0" u="none" strike="noStrike" kern="1200" cap="none" spc="0" normalizeH="0" noProof="0" dirty="0">
              <a:ln>
                <a:noFill/>
              </a:ln>
              <a:solidFill>
                <a:srgbClr val="7030A0"/>
              </a:solidFill>
              <a:effectLst/>
              <a:uLnTx/>
              <a:uFillTx/>
              <a:latin typeface="Avenir Next" panose="020B0503020202020204" pitchFamily="34" charset="0"/>
              <a:ea typeface="+mn-ea"/>
              <a:cs typeface="+mn-cs"/>
            </a:endParaRPr>
          </a:p>
        </p:txBody>
      </p:sp>
    </p:spTree>
    <p:extLst>
      <p:ext uri="{BB962C8B-B14F-4D97-AF65-F5344CB8AC3E}">
        <p14:creationId xmlns:p14="http://schemas.microsoft.com/office/powerpoint/2010/main" val="241548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P spid="24" grpId="0" animBg="1"/>
      <p:bldP spid="25" grpId="0" animBg="1"/>
      <p:bldP spid="26" grpId="0"/>
      <p:bldP spid="28" grpId="0" animBg="1"/>
      <p:bldP spid="29" grpId="0"/>
      <p:bldP spid="40" grpId="0" animBg="1"/>
      <p:bldP spid="42" grpId="0" animBg="1"/>
      <p:bldP spid="43" grpId="0"/>
      <p:bldP spid="4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A2A6E-212A-5848-80AC-A0597A89CD74}"/>
              </a:ext>
            </a:extLst>
          </p:cNvPr>
          <p:cNvSpPr>
            <a:spLocks noGrp="1"/>
          </p:cNvSpPr>
          <p:nvPr>
            <p:ph type="title"/>
          </p:nvPr>
        </p:nvSpPr>
        <p:spPr/>
        <p:txBody>
          <a:bodyPr/>
          <a:lstStyle/>
          <a:p>
            <a:r>
              <a:rPr lang="en-US" dirty="0"/>
              <a:t>Survey questions</a:t>
            </a:r>
          </a:p>
        </p:txBody>
      </p:sp>
      <p:sp>
        <p:nvSpPr>
          <p:cNvPr id="3" name="Content Placeholder 2">
            <a:extLst>
              <a:ext uri="{FF2B5EF4-FFF2-40B4-BE49-F238E27FC236}">
                <a16:creationId xmlns:a16="http://schemas.microsoft.com/office/drawing/2014/main" id="{4A4A7921-2EAD-DB4E-8D05-DE2F0A5AF62D}"/>
              </a:ext>
            </a:extLst>
          </p:cNvPr>
          <p:cNvSpPr>
            <a:spLocks noGrp="1"/>
          </p:cNvSpPr>
          <p:nvPr>
            <p:ph idx="4294967295"/>
          </p:nvPr>
        </p:nvSpPr>
        <p:spPr>
          <a:xfrm>
            <a:off x="818712" y="1898073"/>
            <a:ext cx="10554574" cy="4243113"/>
          </a:xfrm>
        </p:spPr>
        <p:txBody>
          <a:bodyPr anchor="ctr">
            <a:normAutofit/>
          </a:bodyPr>
          <a:lstStyle/>
          <a:p>
            <a:r>
              <a:rPr lang="en-US" sz="3600" dirty="0"/>
              <a:t>Multiple Choice Questions</a:t>
            </a:r>
          </a:p>
          <a:p>
            <a:pPr lvl="1"/>
            <a:r>
              <a:rPr lang="en-US" sz="3200" dirty="0"/>
              <a:t>Regression analyses</a:t>
            </a:r>
          </a:p>
          <a:p>
            <a:r>
              <a:rPr lang="en-US" sz="3600" dirty="0"/>
              <a:t>Open-ended Questions:</a:t>
            </a:r>
          </a:p>
          <a:p>
            <a:pPr lvl="1"/>
            <a:r>
              <a:rPr lang="en-US" sz="3200" dirty="0"/>
              <a:t>e.g., “Please explain how you feel about the post removal”</a:t>
            </a:r>
          </a:p>
          <a:p>
            <a:pPr lvl="1"/>
            <a:r>
              <a:rPr lang="en-US" sz="3200" dirty="0"/>
              <a:t>Inductive analysis</a:t>
            </a:r>
          </a:p>
          <a:p>
            <a:endParaRPr lang="en-US" sz="3600" dirty="0"/>
          </a:p>
        </p:txBody>
      </p:sp>
    </p:spTree>
    <p:extLst>
      <p:ext uri="{BB962C8B-B14F-4D97-AF65-F5344CB8AC3E}">
        <p14:creationId xmlns:p14="http://schemas.microsoft.com/office/powerpoint/2010/main" val="315022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306B25-8C6F-4D4D-BA22-05601B27FE6A}"/>
              </a:ext>
            </a:extLst>
          </p:cNvPr>
          <p:cNvSpPr>
            <a:spLocks noGrp="1"/>
          </p:cNvSpPr>
          <p:nvPr>
            <p:ph type="title"/>
          </p:nvPr>
        </p:nvSpPr>
        <p:spPr/>
        <p:txBody>
          <a:bodyPr/>
          <a:lstStyle/>
          <a:p>
            <a:r>
              <a:rPr lang="en-US" dirty="0"/>
              <a:t>Quantitative Analysis</a:t>
            </a:r>
          </a:p>
        </p:txBody>
      </p:sp>
      <p:sp>
        <p:nvSpPr>
          <p:cNvPr id="5" name="Text Placeholder 4">
            <a:extLst>
              <a:ext uri="{FF2B5EF4-FFF2-40B4-BE49-F238E27FC236}">
                <a16:creationId xmlns:a16="http://schemas.microsoft.com/office/drawing/2014/main" id="{46BEEE19-553B-8F43-A339-ABC5B6BE9754}"/>
              </a:ext>
            </a:extLst>
          </p:cNvPr>
          <p:cNvSpPr>
            <a:spLocks noGrp="1"/>
          </p:cNvSpPr>
          <p:nvPr>
            <p:ph type="body" idx="1"/>
          </p:nvPr>
        </p:nvSpPr>
        <p:spPr/>
        <p:txBody>
          <a:bodyPr/>
          <a:lstStyle/>
          <a:p>
            <a:endParaRPr lang="en-US" sz="2800" dirty="0"/>
          </a:p>
        </p:txBody>
      </p:sp>
    </p:spTree>
    <p:extLst>
      <p:ext uri="{BB962C8B-B14F-4D97-AF65-F5344CB8AC3E}">
        <p14:creationId xmlns:p14="http://schemas.microsoft.com/office/powerpoint/2010/main" val="108885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C9F370-2BF6-4B44-B19C-1BA1D2B252A5}"/>
              </a:ext>
            </a:extLst>
          </p:cNvPr>
          <p:cNvSpPr>
            <a:spLocks noGrp="1"/>
          </p:cNvSpPr>
          <p:nvPr>
            <p:ph type="sldNum" sz="quarter" idx="12"/>
          </p:nvPr>
        </p:nvSpPr>
        <p:spPr/>
        <p:txBody>
          <a:bodyPr/>
          <a:lstStyle/>
          <a:p>
            <a:fld id="{EEBB84EA-720A-924D-995C-2965551D1999}" type="slidenum">
              <a:rPr lang="en-US" smtClean="0"/>
              <a:t>47</a:t>
            </a:fld>
            <a:endParaRPr lang="en-US"/>
          </a:p>
        </p:txBody>
      </p:sp>
      <p:sp>
        <p:nvSpPr>
          <p:cNvPr id="5" name="Content Placeholder 2">
            <a:extLst>
              <a:ext uri="{FF2B5EF4-FFF2-40B4-BE49-F238E27FC236}">
                <a16:creationId xmlns:a16="http://schemas.microsoft.com/office/drawing/2014/main" id="{15EA498C-9ECE-A743-825F-55E82B5205A8}"/>
              </a:ext>
            </a:extLst>
          </p:cNvPr>
          <p:cNvSpPr txBox="1">
            <a:spLocks/>
          </p:cNvSpPr>
          <p:nvPr/>
        </p:nvSpPr>
        <p:spPr>
          <a:xfrm>
            <a:off x="2362210" y="-197143"/>
            <a:ext cx="7294408" cy="216448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b="1" dirty="0"/>
              <a:t>RQ 1: Attitudes</a:t>
            </a:r>
          </a:p>
          <a:p>
            <a:pPr marL="0" indent="0">
              <a:buFont typeface="Arial" panose="020B0604020202020204" pitchFamily="34" charset="0"/>
              <a:buNone/>
            </a:pPr>
            <a:r>
              <a:rPr lang="en-US" sz="2800" dirty="0"/>
              <a:t>How is providing removal explanations associated with </a:t>
            </a:r>
            <a:r>
              <a:rPr lang="en-US" sz="2800" b="1" dirty="0"/>
              <a:t>user attitudes</a:t>
            </a:r>
            <a:r>
              <a:rPr lang="en-US" sz="2800" dirty="0"/>
              <a:t>?</a:t>
            </a:r>
            <a:endParaRPr lang="en-US" sz="2400" dirty="0"/>
          </a:p>
        </p:txBody>
      </p:sp>
      <p:sp>
        <p:nvSpPr>
          <p:cNvPr id="6" name="Puzzle Piece">
            <a:extLst>
              <a:ext uri="{FF2B5EF4-FFF2-40B4-BE49-F238E27FC236}">
                <a16:creationId xmlns:a16="http://schemas.microsoft.com/office/drawing/2014/main" id="{5E742114-C05F-8141-A0A5-DC336F7EC650}"/>
              </a:ext>
            </a:extLst>
          </p:cNvPr>
          <p:cNvSpPr/>
          <p:nvPr/>
        </p:nvSpPr>
        <p:spPr>
          <a:xfrm>
            <a:off x="110840" y="260920"/>
            <a:ext cx="2046637" cy="1288373"/>
          </a:xfrm>
          <a:custGeom>
            <a:avLst/>
            <a:gdLst/>
            <a:ahLst/>
            <a:cxnLst>
              <a:cxn ang="0">
                <a:pos x="wd2" y="hd2"/>
              </a:cxn>
              <a:cxn ang="5400000">
                <a:pos x="wd2" y="hd2"/>
              </a:cxn>
              <a:cxn ang="10800000">
                <a:pos x="wd2" y="hd2"/>
              </a:cxn>
              <a:cxn ang="16200000">
                <a:pos x="wd2" y="hd2"/>
              </a:cxn>
            </a:cxnLst>
            <a:rect l="0" t="0" r="r" b="b"/>
            <a:pathLst>
              <a:path w="21600" h="21600" extrusionOk="0">
                <a:moveTo>
                  <a:pt x="4970" y="0"/>
                </a:moveTo>
                <a:cubicBezTo>
                  <a:pt x="4727" y="0"/>
                  <a:pt x="4529" y="339"/>
                  <a:pt x="4529" y="754"/>
                </a:cubicBezTo>
                <a:lnTo>
                  <a:pt x="4529" y="7491"/>
                </a:lnTo>
                <a:cubicBezTo>
                  <a:pt x="4382" y="8825"/>
                  <a:pt x="3672" y="8999"/>
                  <a:pt x="3672" y="8999"/>
                </a:cubicBezTo>
                <a:cubicBezTo>
                  <a:pt x="3377" y="9059"/>
                  <a:pt x="2943" y="8562"/>
                  <a:pt x="2783" y="8363"/>
                </a:cubicBezTo>
                <a:cubicBezTo>
                  <a:pt x="2489" y="7923"/>
                  <a:pt x="2110" y="7658"/>
                  <a:pt x="1698" y="7658"/>
                </a:cubicBezTo>
                <a:cubicBezTo>
                  <a:pt x="760" y="7658"/>
                  <a:pt x="0" y="9026"/>
                  <a:pt x="0" y="10717"/>
                </a:cubicBezTo>
                <a:cubicBezTo>
                  <a:pt x="0" y="12407"/>
                  <a:pt x="760" y="13778"/>
                  <a:pt x="1698" y="13778"/>
                </a:cubicBezTo>
                <a:cubicBezTo>
                  <a:pt x="2082" y="13778"/>
                  <a:pt x="2436" y="13545"/>
                  <a:pt x="2720" y="13157"/>
                </a:cubicBezTo>
                <a:lnTo>
                  <a:pt x="2720" y="13160"/>
                </a:lnTo>
                <a:cubicBezTo>
                  <a:pt x="2746" y="13124"/>
                  <a:pt x="3313" y="12370"/>
                  <a:pt x="3672" y="12443"/>
                </a:cubicBezTo>
                <a:cubicBezTo>
                  <a:pt x="3672" y="12443"/>
                  <a:pt x="4382" y="12617"/>
                  <a:pt x="4529" y="13951"/>
                </a:cubicBezTo>
                <a:lnTo>
                  <a:pt x="4529" y="20846"/>
                </a:lnTo>
                <a:cubicBezTo>
                  <a:pt x="4529" y="21260"/>
                  <a:pt x="4727" y="21600"/>
                  <a:pt x="4970" y="21600"/>
                </a:cubicBezTo>
                <a:lnTo>
                  <a:pt x="9322" y="21600"/>
                </a:lnTo>
                <a:cubicBezTo>
                  <a:pt x="9749" y="21162"/>
                  <a:pt x="9815" y="20388"/>
                  <a:pt x="9815" y="20388"/>
                </a:cubicBezTo>
                <a:cubicBezTo>
                  <a:pt x="9857" y="19778"/>
                  <a:pt x="9419" y="18814"/>
                  <a:pt x="9396" y="18765"/>
                </a:cubicBezTo>
                <a:lnTo>
                  <a:pt x="9394" y="18763"/>
                </a:lnTo>
                <a:cubicBezTo>
                  <a:pt x="9168" y="18278"/>
                  <a:pt x="9032" y="17676"/>
                  <a:pt x="9032" y="17022"/>
                </a:cubicBezTo>
                <a:cubicBezTo>
                  <a:pt x="9032" y="15422"/>
                  <a:pt x="9836" y="14124"/>
                  <a:pt x="10827" y="14124"/>
                </a:cubicBezTo>
                <a:cubicBezTo>
                  <a:pt x="11818" y="14124"/>
                  <a:pt x="12621" y="15422"/>
                  <a:pt x="12621" y="17022"/>
                </a:cubicBezTo>
                <a:cubicBezTo>
                  <a:pt x="12621" y="17724"/>
                  <a:pt x="12467" y="18368"/>
                  <a:pt x="12209" y="18869"/>
                </a:cubicBezTo>
                <a:cubicBezTo>
                  <a:pt x="12092" y="19143"/>
                  <a:pt x="11799" y="19886"/>
                  <a:pt x="11834" y="20388"/>
                </a:cubicBezTo>
                <a:cubicBezTo>
                  <a:pt x="11834" y="20388"/>
                  <a:pt x="11900" y="21162"/>
                  <a:pt x="12327" y="21600"/>
                </a:cubicBezTo>
                <a:lnTo>
                  <a:pt x="16679" y="21600"/>
                </a:lnTo>
                <a:cubicBezTo>
                  <a:pt x="16922" y="21600"/>
                  <a:pt x="17120" y="21261"/>
                  <a:pt x="17120" y="20846"/>
                </a:cubicBezTo>
                <a:lnTo>
                  <a:pt x="17120" y="13499"/>
                </a:lnTo>
                <a:cubicBezTo>
                  <a:pt x="17332" y="12447"/>
                  <a:pt x="17928" y="12299"/>
                  <a:pt x="17928" y="12299"/>
                </a:cubicBezTo>
                <a:cubicBezTo>
                  <a:pt x="18223" y="12239"/>
                  <a:pt x="18657" y="12736"/>
                  <a:pt x="18817" y="12935"/>
                </a:cubicBezTo>
                <a:cubicBezTo>
                  <a:pt x="19111" y="13375"/>
                  <a:pt x="19490" y="13640"/>
                  <a:pt x="19902" y="13640"/>
                </a:cubicBezTo>
                <a:cubicBezTo>
                  <a:pt x="20840" y="13640"/>
                  <a:pt x="21600" y="12272"/>
                  <a:pt x="21600" y="10581"/>
                </a:cubicBezTo>
                <a:cubicBezTo>
                  <a:pt x="21600" y="8891"/>
                  <a:pt x="20840" y="7519"/>
                  <a:pt x="19902" y="7519"/>
                </a:cubicBezTo>
                <a:cubicBezTo>
                  <a:pt x="19518" y="7519"/>
                  <a:pt x="19164" y="7753"/>
                  <a:pt x="18880" y="8141"/>
                </a:cubicBezTo>
                <a:lnTo>
                  <a:pt x="18880" y="8138"/>
                </a:lnTo>
                <a:cubicBezTo>
                  <a:pt x="18854" y="8174"/>
                  <a:pt x="18287" y="8928"/>
                  <a:pt x="17928" y="8855"/>
                </a:cubicBezTo>
                <a:cubicBezTo>
                  <a:pt x="17928" y="8855"/>
                  <a:pt x="17332" y="8707"/>
                  <a:pt x="17120" y="7655"/>
                </a:cubicBezTo>
                <a:lnTo>
                  <a:pt x="17120" y="6814"/>
                </a:lnTo>
                <a:lnTo>
                  <a:pt x="17120" y="754"/>
                </a:lnTo>
                <a:cubicBezTo>
                  <a:pt x="17120" y="340"/>
                  <a:pt x="16921" y="0"/>
                  <a:pt x="16678" y="0"/>
                </a:cubicBezTo>
                <a:lnTo>
                  <a:pt x="12109" y="0"/>
                </a:lnTo>
                <a:cubicBezTo>
                  <a:pt x="11780" y="445"/>
                  <a:pt x="11725" y="1085"/>
                  <a:pt x="11725" y="1085"/>
                </a:cubicBezTo>
                <a:cubicBezTo>
                  <a:pt x="11682" y="1697"/>
                  <a:pt x="12124" y="2664"/>
                  <a:pt x="12145" y="2708"/>
                </a:cubicBezTo>
                <a:lnTo>
                  <a:pt x="12142" y="2708"/>
                </a:lnTo>
                <a:cubicBezTo>
                  <a:pt x="12369" y="3193"/>
                  <a:pt x="12506" y="3796"/>
                  <a:pt x="12506" y="4452"/>
                </a:cubicBezTo>
                <a:cubicBezTo>
                  <a:pt x="12506" y="6051"/>
                  <a:pt x="11704" y="7347"/>
                  <a:pt x="10712" y="7347"/>
                </a:cubicBezTo>
                <a:cubicBezTo>
                  <a:pt x="9721" y="7347"/>
                  <a:pt x="8917" y="6051"/>
                  <a:pt x="8917" y="4452"/>
                </a:cubicBezTo>
                <a:cubicBezTo>
                  <a:pt x="8917" y="3749"/>
                  <a:pt x="9072" y="3103"/>
                  <a:pt x="9330" y="2601"/>
                </a:cubicBezTo>
                <a:cubicBezTo>
                  <a:pt x="9447" y="2328"/>
                  <a:pt x="9738" y="1588"/>
                  <a:pt x="9703" y="1085"/>
                </a:cubicBezTo>
                <a:cubicBezTo>
                  <a:pt x="9703" y="1085"/>
                  <a:pt x="9648" y="445"/>
                  <a:pt x="9318" y="0"/>
                </a:cubicBezTo>
                <a:lnTo>
                  <a:pt x="4970" y="0"/>
                </a:lnTo>
                <a:close/>
              </a:path>
            </a:pathLst>
          </a:custGeom>
          <a:blipFill>
            <a:blip r:embed="rId3"/>
          </a:blipFill>
          <a:ln w="3175">
            <a:miter lim="400000"/>
          </a:ln>
          <a:effectLst>
            <a:outerShdw blurRad="25400" dist="12700" dir="5400000" rotWithShape="0">
              <a:srgbClr val="000000">
                <a:alpha val="50000"/>
              </a:srgbClr>
            </a:outerShdw>
          </a:effectLst>
        </p:spPr>
        <p:txBody>
          <a:bodyPr lIns="41341" tIns="41341" rIns="41341" bIns="41341" anchor="ctr"/>
          <a:lstStyle/>
          <a:p>
            <a:pPr marL="0" marR="0" lvl="0" indent="0" algn="l" defTabSz="457200" rtl="0" eaLnBrk="1" fontAlgn="auto" latinLnBrk="0" hangingPunct="1">
              <a:lnSpc>
                <a:spcPct val="100000"/>
              </a:lnSpc>
              <a:spcBef>
                <a:spcPts val="0"/>
              </a:spcBef>
              <a:spcAft>
                <a:spcPts val="0"/>
              </a:spcAft>
              <a:buClrTx/>
              <a:buSzTx/>
              <a:buFontTx/>
              <a:buNone/>
              <a:tabLst/>
              <a:defRPr b="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dirty="0">
              <a:ln>
                <a:noFill/>
              </a:ln>
              <a:solidFill>
                <a:srgbClr val="FFFFFF"/>
              </a:solidFill>
              <a:effectLst/>
              <a:uLnTx/>
              <a:uFillTx/>
              <a:latin typeface="Helvetica Light"/>
              <a:sym typeface="Helvetica Light"/>
            </a:endParaRPr>
          </a:p>
        </p:txBody>
      </p:sp>
      <p:sp>
        <p:nvSpPr>
          <p:cNvPr id="8" name="Rectangle 7">
            <a:extLst>
              <a:ext uri="{FF2B5EF4-FFF2-40B4-BE49-F238E27FC236}">
                <a16:creationId xmlns:a16="http://schemas.microsoft.com/office/drawing/2014/main" id="{6452E334-294F-4649-A5AC-16736F2ABA66}"/>
              </a:ext>
            </a:extLst>
          </p:cNvPr>
          <p:cNvSpPr/>
          <p:nvPr/>
        </p:nvSpPr>
        <p:spPr>
          <a:xfrm>
            <a:off x="6677669" y="2680854"/>
            <a:ext cx="3851936" cy="1024059"/>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en-US" sz="2800" dirty="0">
                <a:solidFill>
                  <a:prstClr val="black"/>
                </a:solidFill>
                <a:latin typeface="Avenir Next" panose="020B0503020202020204" pitchFamily="34" charset="0"/>
                <a:ea typeface="Arial" charset="0"/>
                <a:cs typeface="Arial" charset="0"/>
              </a:rPr>
              <a:t>Likelihood of posting again in the future</a:t>
            </a:r>
          </a:p>
        </p:txBody>
      </p:sp>
      <p:sp>
        <p:nvSpPr>
          <p:cNvPr id="9" name="Right Arrow 8">
            <a:extLst>
              <a:ext uri="{FF2B5EF4-FFF2-40B4-BE49-F238E27FC236}">
                <a16:creationId xmlns:a16="http://schemas.microsoft.com/office/drawing/2014/main" id="{BA263709-09E2-0547-8D0B-CB14B9853FB7}"/>
              </a:ext>
            </a:extLst>
          </p:cNvPr>
          <p:cNvSpPr/>
          <p:nvPr/>
        </p:nvSpPr>
        <p:spPr>
          <a:xfrm rot="8142796">
            <a:off x="5134466" y="1927360"/>
            <a:ext cx="1097306"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3AA7638-FC3B-AD40-AA8E-EB1434988146}"/>
              </a:ext>
            </a:extLst>
          </p:cNvPr>
          <p:cNvSpPr/>
          <p:nvPr/>
        </p:nvSpPr>
        <p:spPr>
          <a:xfrm>
            <a:off x="2157477" y="2680855"/>
            <a:ext cx="3851937" cy="1024058"/>
          </a:xfrm>
          <a:prstGeom prst="rect">
            <a:avLst/>
          </a:prstGeom>
          <a:solidFill>
            <a:schemeClr val="bg2">
              <a:lumMod val="9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Next" panose="020B0503020202020204" pitchFamily="34" charset="0"/>
                <a:ea typeface="Arial" charset="0"/>
                <a:cs typeface="Arial" charset="0"/>
              </a:rPr>
              <a:t>Perceptions of fairness of post removal</a:t>
            </a:r>
          </a:p>
        </p:txBody>
      </p:sp>
      <p:sp>
        <p:nvSpPr>
          <p:cNvPr id="12" name="Right Arrow 11">
            <a:extLst>
              <a:ext uri="{FF2B5EF4-FFF2-40B4-BE49-F238E27FC236}">
                <a16:creationId xmlns:a16="http://schemas.microsoft.com/office/drawing/2014/main" id="{64286715-C473-7443-882B-F9B6DD1885F1}"/>
              </a:ext>
            </a:extLst>
          </p:cNvPr>
          <p:cNvSpPr/>
          <p:nvPr/>
        </p:nvSpPr>
        <p:spPr>
          <a:xfrm rot="2732316">
            <a:off x="6378397" y="1927359"/>
            <a:ext cx="1097306"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39A4B68-C55D-9244-A24D-9B294A8F458F}"/>
              </a:ext>
            </a:extLst>
          </p:cNvPr>
          <p:cNvSpPr txBox="1"/>
          <p:nvPr/>
        </p:nvSpPr>
        <p:spPr>
          <a:xfrm>
            <a:off x="239536" y="4338229"/>
            <a:ext cx="4735499" cy="2182649"/>
          </a:xfrm>
          <a:prstGeom prst="rect">
            <a:avLst/>
          </a:prstGeom>
          <a:solidFill>
            <a:schemeClr val="bg2">
              <a:lumMod val="90000"/>
            </a:schemeClr>
          </a:solidFill>
          <a:ln>
            <a:solidFill>
              <a:schemeClr val="tx1"/>
            </a:solidFill>
          </a:ln>
        </p:spPr>
        <p:txBody>
          <a:bodyPr wrap="square" rtlCol="0">
            <a:spAutoFit/>
          </a:bodyPr>
          <a:lstStyle/>
          <a:p>
            <a:pPr lvl="1" defTabSz="914400">
              <a:lnSpc>
                <a:spcPct val="90000"/>
              </a:lnSpc>
              <a:spcBef>
                <a:spcPts val="500"/>
              </a:spcBef>
            </a:pPr>
            <a:r>
              <a:rPr lang="en-US" sz="2000" dirty="0">
                <a:solidFill>
                  <a:prstClr val="black"/>
                </a:solidFill>
                <a:latin typeface="Avenir Next" panose="020B0503020202020204" pitchFamily="34" charset="0"/>
                <a:ea typeface="Verdana" panose="020B0604030504040204" pitchFamily="34" charset="0"/>
                <a:cs typeface="Verdana" panose="020B0604030504040204" pitchFamily="34" charset="0"/>
              </a:rPr>
              <a:t>Q - I think that the removal was fair:</a:t>
            </a:r>
          </a:p>
          <a:p>
            <a:pPr marL="914400" lvl="1" indent="-457200" defTabSz="914400">
              <a:lnSpc>
                <a:spcPct val="90000"/>
              </a:lnSpc>
              <a:spcBef>
                <a:spcPts val="500"/>
              </a:spcBef>
              <a:buAutoNum type="alphaLcParenR"/>
            </a:pPr>
            <a:r>
              <a:rPr lang="en-US" dirty="0">
                <a:solidFill>
                  <a:srgbClr val="7030A0"/>
                </a:solidFill>
                <a:latin typeface="Avenir Next" panose="020B0503020202020204" pitchFamily="34" charset="0"/>
                <a:ea typeface="Verdana" panose="020B0604030504040204" pitchFamily="34" charset="0"/>
                <a:cs typeface="Verdana" panose="020B0604030504040204" pitchFamily="34" charset="0"/>
              </a:rPr>
              <a:t>Strongly Agree	</a:t>
            </a:r>
          </a:p>
          <a:p>
            <a:pPr marL="914400" lvl="1" indent="-457200" defTabSz="914400">
              <a:lnSpc>
                <a:spcPct val="90000"/>
              </a:lnSpc>
              <a:spcBef>
                <a:spcPts val="500"/>
              </a:spcBef>
              <a:buAutoNum type="alphaLcParenR"/>
            </a:pPr>
            <a:r>
              <a:rPr lang="en-US" dirty="0">
                <a:solidFill>
                  <a:srgbClr val="7030A0"/>
                </a:solidFill>
                <a:latin typeface="Avenir Next" panose="020B0503020202020204" pitchFamily="34" charset="0"/>
                <a:ea typeface="Verdana" panose="020B0604030504040204" pitchFamily="34" charset="0"/>
                <a:cs typeface="Verdana" panose="020B0604030504040204" pitchFamily="34" charset="0"/>
              </a:rPr>
              <a:t>Agree	</a:t>
            </a:r>
          </a:p>
          <a:p>
            <a:pPr marL="914400" lvl="1" indent="-457200" defTabSz="914400">
              <a:lnSpc>
                <a:spcPct val="90000"/>
              </a:lnSpc>
              <a:spcBef>
                <a:spcPts val="500"/>
              </a:spcBef>
              <a:buAutoNum type="alphaLcParenR"/>
            </a:pPr>
            <a:r>
              <a:rPr lang="en-US" dirty="0">
                <a:solidFill>
                  <a:srgbClr val="7030A0"/>
                </a:solidFill>
                <a:latin typeface="Avenir Next" panose="020B0503020202020204" pitchFamily="34" charset="0"/>
                <a:ea typeface="Verdana" panose="020B0604030504040204" pitchFamily="34" charset="0"/>
                <a:cs typeface="Verdana" panose="020B0604030504040204" pitchFamily="34" charset="0"/>
              </a:rPr>
              <a:t>Neutral</a:t>
            </a:r>
          </a:p>
          <a:p>
            <a:pPr marL="914400" lvl="1" indent="-457200" defTabSz="914400">
              <a:lnSpc>
                <a:spcPct val="90000"/>
              </a:lnSpc>
              <a:spcBef>
                <a:spcPts val="500"/>
              </a:spcBef>
              <a:buAutoNum type="alphaLcParenR"/>
            </a:pPr>
            <a:r>
              <a:rPr lang="en-US" dirty="0">
                <a:solidFill>
                  <a:srgbClr val="7030A0"/>
                </a:solidFill>
                <a:latin typeface="Avenir Next" panose="020B0503020202020204" pitchFamily="34" charset="0"/>
                <a:ea typeface="Verdana" panose="020B0604030504040204" pitchFamily="34" charset="0"/>
                <a:cs typeface="Verdana" panose="020B0604030504040204" pitchFamily="34" charset="0"/>
              </a:rPr>
              <a:t>Disagree</a:t>
            </a:r>
          </a:p>
          <a:p>
            <a:pPr marL="914400" lvl="1" indent="-457200" defTabSz="914400">
              <a:lnSpc>
                <a:spcPct val="90000"/>
              </a:lnSpc>
              <a:spcBef>
                <a:spcPts val="500"/>
              </a:spcBef>
              <a:buAutoNum type="alphaLcParenR"/>
            </a:pPr>
            <a:r>
              <a:rPr lang="en-US" dirty="0">
                <a:solidFill>
                  <a:srgbClr val="7030A0"/>
                </a:solidFill>
                <a:latin typeface="Avenir Next" panose="020B0503020202020204" pitchFamily="34" charset="0"/>
                <a:ea typeface="Verdana" panose="020B0604030504040204" pitchFamily="34" charset="0"/>
                <a:cs typeface="Verdana" panose="020B0604030504040204" pitchFamily="34" charset="0"/>
              </a:rPr>
              <a:t>Strongly Disagree</a:t>
            </a:r>
          </a:p>
          <a:p>
            <a:endParaRPr lang="en-US" sz="1400" dirty="0"/>
          </a:p>
        </p:txBody>
      </p:sp>
      <p:sp>
        <p:nvSpPr>
          <p:cNvPr id="15" name="disclosure">
            <a:extLst>
              <a:ext uri="{FF2B5EF4-FFF2-40B4-BE49-F238E27FC236}">
                <a16:creationId xmlns:a16="http://schemas.microsoft.com/office/drawing/2014/main" id="{8662AC26-FDCC-2C47-B4EE-A23AF07FA376}"/>
              </a:ext>
            </a:extLst>
          </p:cNvPr>
          <p:cNvSpPr txBox="1"/>
          <p:nvPr/>
        </p:nvSpPr>
        <p:spPr>
          <a:xfrm>
            <a:off x="504958" y="729001"/>
            <a:ext cx="1181414" cy="37991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500">
                <a:solidFill>
                  <a:srgbClr val="F39019"/>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39019"/>
                </a:solidFill>
                <a:effectLst/>
                <a:uLnTx/>
                <a:uFillTx/>
                <a:latin typeface="Avenir Next"/>
                <a:sym typeface="Avenir Next"/>
              </a:rPr>
              <a:t>attitudes</a:t>
            </a:r>
            <a:endParaRPr kumimoji="0" sz="2000" b="1" i="0" u="none" strike="noStrike" kern="0" cap="none" spc="0" normalizeH="0" baseline="0" noProof="0" dirty="0">
              <a:ln>
                <a:noFill/>
              </a:ln>
              <a:solidFill>
                <a:srgbClr val="F39019"/>
              </a:solidFill>
              <a:effectLst/>
              <a:uLnTx/>
              <a:uFillTx/>
              <a:latin typeface="Avenir Next"/>
              <a:sym typeface="Avenir Next"/>
            </a:endParaRPr>
          </a:p>
        </p:txBody>
      </p:sp>
      <p:sp>
        <p:nvSpPr>
          <p:cNvPr id="2" name="Rectangle 1">
            <a:extLst>
              <a:ext uri="{FF2B5EF4-FFF2-40B4-BE49-F238E27FC236}">
                <a16:creationId xmlns:a16="http://schemas.microsoft.com/office/drawing/2014/main" id="{BC6FA993-9B85-DD40-9C1D-EC41730710CB}"/>
              </a:ext>
            </a:extLst>
          </p:cNvPr>
          <p:cNvSpPr/>
          <p:nvPr/>
        </p:nvSpPr>
        <p:spPr>
          <a:xfrm>
            <a:off x="4975035" y="1108913"/>
            <a:ext cx="2464855" cy="44038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A6BA914-E758-6D4D-97F7-4FE72672CD3E}"/>
              </a:ext>
            </a:extLst>
          </p:cNvPr>
          <p:cNvSpPr/>
          <p:nvPr/>
        </p:nvSpPr>
        <p:spPr>
          <a:xfrm rot="8142796">
            <a:off x="3592218" y="3849129"/>
            <a:ext cx="499601"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0CC5CB04-05D8-E34A-B8AD-87E4DA1FEB99}"/>
              </a:ext>
            </a:extLst>
          </p:cNvPr>
          <p:cNvSpPr/>
          <p:nvPr/>
        </p:nvSpPr>
        <p:spPr>
          <a:xfrm rot="2795339">
            <a:off x="8325642" y="3849129"/>
            <a:ext cx="499601"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5652F8D-9C64-FC42-85AC-B9BDF2968204}"/>
              </a:ext>
            </a:extLst>
          </p:cNvPr>
          <p:cNvSpPr txBox="1"/>
          <p:nvPr/>
        </p:nvSpPr>
        <p:spPr>
          <a:xfrm>
            <a:off x="6677669" y="4330771"/>
            <a:ext cx="5274795" cy="2220351"/>
          </a:xfrm>
          <a:prstGeom prst="rect">
            <a:avLst/>
          </a:prstGeom>
          <a:solidFill>
            <a:srgbClr val="84F3F5"/>
          </a:solidFill>
          <a:ln>
            <a:solidFill>
              <a:schemeClr val="tx1"/>
            </a:solidFill>
          </a:ln>
        </p:spPr>
        <p:txBody>
          <a:bodyPr wrap="square" rtlCol="0">
            <a:spAutoFit/>
          </a:bodyPr>
          <a:lstStyle/>
          <a:p>
            <a:pPr lvl="1" defTabSz="914400">
              <a:lnSpc>
                <a:spcPct val="90000"/>
              </a:lnSpc>
              <a:spcBef>
                <a:spcPts val="500"/>
              </a:spcBef>
            </a:pPr>
            <a:r>
              <a:rPr lang="en-US" sz="2000" dirty="0">
                <a:solidFill>
                  <a:prstClr val="black"/>
                </a:solidFill>
                <a:latin typeface="Avenir Next" panose="020B0503020202020204" pitchFamily="34" charset="0"/>
                <a:ea typeface="Verdana" panose="020B0604030504040204" pitchFamily="34" charset="0"/>
                <a:cs typeface="Verdana" panose="020B0604030504040204" pitchFamily="34" charset="0"/>
              </a:rPr>
              <a:t>Q – How likely are you to post again on this subreddit after this experience? :</a:t>
            </a:r>
          </a:p>
          <a:p>
            <a:pPr marL="914400" lvl="1" indent="-457200" defTabSz="914400">
              <a:lnSpc>
                <a:spcPct val="90000"/>
              </a:lnSpc>
              <a:spcBef>
                <a:spcPts val="500"/>
              </a:spcBef>
              <a:buAutoNum type="alphaLcParenR"/>
            </a:pPr>
            <a:r>
              <a:rPr lang="en-US" dirty="0">
                <a:solidFill>
                  <a:srgbClr val="7030A0"/>
                </a:solidFill>
                <a:latin typeface="Avenir Next" panose="020B0503020202020204" pitchFamily="34" charset="0"/>
                <a:ea typeface="Verdana" panose="020B0604030504040204" pitchFamily="34" charset="0"/>
                <a:cs typeface="Verdana" panose="020B0604030504040204" pitchFamily="34" charset="0"/>
              </a:rPr>
              <a:t>Very likely	</a:t>
            </a:r>
          </a:p>
          <a:p>
            <a:pPr marL="914400" lvl="1" indent="-457200" defTabSz="914400">
              <a:lnSpc>
                <a:spcPct val="90000"/>
              </a:lnSpc>
              <a:spcBef>
                <a:spcPts val="500"/>
              </a:spcBef>
              <a:buAutoNum type="alphaLcParenR"/>
            </a:pPr>
            <a:r>
              <a:rPr lang="en-US" dirty="0">
                <a:solidFill>
                  <a:srgbClr val="7030A0"/>
                </a:solidFill>
                <a:latin typeface="Avenir Next" panose="020B0503020202020204" pitchFamily="34" charset="0"/>
                <a:ea typeface="Verdana" panose="020B0604030504040204" pitchFamily="34" charset="0"/>
                <a:cs typeface="Verdana" panose="020B0604030504040204" pitchFamily="34" charset="0"/>
              </a:rPr>
              <a:t>Likely</a:t>
            </a:r>
          </a:p>
          <a:p>
            <a:pPr marL="914400" lvl="1" indent="-457200" defTabSz="914400">
              <a:lnSpc>
                <a:spcPct val="90000"/>
              </a:lnSpc>
              <a:spcBef>
                <a:spcPts val="500"/>
              </a:spcBef>
              <a:buAutoNum type="alphaLcParenR"/>
            </a:pPr>
            <a:r>
              <a:rPr lang="en-US" dirty="0">
                <a:solidFill>
                  <a:srgbClr val="7030A0"/>
                </a:solidFill>
                <a:latin typeface="Avenir Next" panose="020B0503020202020204" pitchFamily="34" charset="0"/>
                <a:ea typeface="Verdana" panose="020B0604030504040204" pitchFamily="34" charset="0"/>
                <a:cs typeface="Verdana" panose="020B0604030504040204" pitchFamily="34" charset="0"/>
              </a:rPr>
              <a:t>Neutral</a:t>
            </a:r>
          </a:p>
          <a:p>
            <a:pPr marL="914400" lvl="1" indent="-457200" defTabSz="914400">
              <a:lnSpc>
                <a:spcPct val="90000"/>
              </a:lnSpc>
              <a:spcBef>
                <a:spcPts val="500"/>
              </a:spcBef>
              <a:buAutoNum type="alphaLcParenR"/>
            </a:pPr>
            <a:r>
              <a:rPr lang="en-US" dirty="0">
                <a:solidFill>
                  <a:srgbClr val="7030A0"/>
                </a:solidFill>
                <a:latin typeface="Avenir Next" panose="020B0503020202020204" pitchFamily="34" charset="0"/>
                <a:ea typeface="Verdana" panose="020B0604030504040204" pitchFamily="34" charset="0"/>
                <a:cs typeface="Verdana" panose="020B0604030504040204" pitchFamily="34" charset="0"/>
              </a:rPr>
              <a:t>Not likely</a:t>
            </a:r>
          </a:p>
          <a:p>
            <a:pPr marL="914400" lvl="1" indent="-457200" defTabSz="914400">
              <a:lnSpc>
                <a:spcPct val="90000"/>
              </a:lnSpc>
              <a:spcBef>
                <a:spcPts val="500"/>
              </a:spcBef>
              <a:buAutoNum type="alphaLcParenR"/>
            </a:pPr>
            <a:r>
              <a:rPr lang="en-US" dirty="0">
                <a:solidFill>
                  <a:srgbClr val="7030A0"/>
                </a:solidFill>
                <a:latin typeface="Avenir Next" panose="020B0503020202020204" pitchFamily="34" charset="0"/>
                <a:ea typeface="Verdana" panose="020B0604030504040204" pitchFamily="34" charset="0"/>
                <a:cs typeface="Verdana" panose="020B0604030504040204" pitchFamily="34" charset="0"/>
              </a:rPr>
              <a:t>Very unlikely</a:t>
            </a:r>
            <a:endParaRPr lang="en-US" sz="1400" dirty="0"/>
          </a:p>
        </p:txBody>
      </p:sp>
      <p:sp>
        <p:nvSpPr>
          <p:cNvPr id="3" name="TextBox 2">
            <a:extLst>
              <a:ext uri="{FF2B5EF4-FFF2-40B4-BE49-F238E27FC236}">
                <a16:creationId xmlns:a16="http://schemas.microsoft.com/office/drawing/2014/main" id="{54AD19CB-90A6-C845-B215-8176B33D520B}"/>
              </a:ext>
            </a:extLst>
          </p:cNvPr>
          <p:cNvSpPr txBox="1"/>
          <p:nvPr/>
        </p:nvSpPr>
        <p:spPr>
          <a:xfrm>
            <a:off x="3091115" y="2143394"/>
            <a:ext cx="1803251" cy="584775"/>
          </a:xfrm>
          <a:prstGeom prst="rect">
            <a:avLst/>
          </a:prstGeom>
          <a:noFill/>
        </p:spPr>
        <p:txBody>
          <a:bodyPr wrap="none" rtlCol="0">
            <a:spAutoFit/>
          </a:bodyPr>
          <a:lstStyle/>
          <a:p>
            <a:r>
              <a:rPr lang="en-US" sz="3200" b="1" dirty="0">
                <a:latin typeface="Avenir Next" panose="020B0503020202020204" pitchFamily="34" charset="0"/>
              </a:rPr>
              <a:t>Fairness</a:t>
            </a:r>
          </a:p>
        </p:txBody>
      </p:sp>
      <p:sp>
        <p:nvSpPr>
          <p:cNvPr id="11" name="TextBox 10">
            <a:extLst>
              <a:ext uri="{FF2B5EF4-FFF2-40B4-BE49-F238E27FC236}">
                <a16:creationId xmlns:a16="http://schemas.microsoft.com/office/drawing/2014/main" id="{33AD427D-EC3A-3642-8588-5BF582468AB1}"/>
              </a:ext>
            </a:extLst>
          </p:cNvPr>
          <p:cNvSpPr txBox="1"/>
          <p:nvPr/>
        </p:nvSpPr>
        <p:spPr>
          <a:xfrm>
            <a:off x="7625682" y="2129539"/>
            <a:ext cx="2484398" cy="584775"/>
          </a:xfrm>
          <a:prstGeom prst="rect">
            <a:avLst/>
          </a:prstGeom>
          <a:noFill/>
        </p:spPr>
        <p:txBody>
          <a:bodyPr wrap="none" rtlCol="0">
            <a:spAutoFit/>
          </a:bodyPr>
          <a:lstStyle/>
          <a:p>
            <a:r>
              <a:rPr lang="en-US" sz="3200" b="1" dirty="0"/>
              <a:t>Posting Again</a:t>
            </a:r>
          </a:p>
        </p:txBody>
      </p:sp>
    </p:spTree>
    <p:extLst>
      <p:ext uri="{BB962C8B-B14F-4D97-AF65-F5344CB8AC3E}">
        <p14:creationId xmlns:p14="http://schemas.microsoft.com/office/powerpoint/2010/main" val="221332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2" grpId="0" animBg="1"/>
      <p:bldP spid="14" grpId="0" animBg="1"/>
      <p:bldP spid="16" grpId="0" animBg="1"/>
      <p:bldP spid="17" grpId="0" animBg="1"/>
      <p:bldP spid="3"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C9F370-2BF6-4B44-B19C-1BA1D2B252A5}"/>
              </a:ext>
            </a:extLst>
          </p:cNvPr>
          <p:cNvSpPr>
            <a:spLocks noGrp="1"/>
          </p:cNvSpPr>
          <p:nvPr>
            <p:ph type="sldNum" sz="quarter" idx="12"/>
          </p:nvPr>
        </p:nvSpPr>
        <p:spPr/>
        <p:txBody>
          <a:bodyPr/>
          <a:lstStyle/>
          <a:p>
            <a:fld id="{EEBB84EA-720A-924D-995C-2965551D1999}" type="slidenum">
              <a:rPr lang="en-US" smtClean="0"/>
              <a:t>48</a:t>
            </a:fld>
            <a:endParaRPr lang="en-US"/>
          </a:p>
        </p:txBody>
      </p:sp>
      <p:sp>
        <p:nvSpPr>
          <p:cNvPr id="5" name="Content Placeholder 2">
            <a:extLst>
              <a:ext uri="{FF2B5EF4-FFF2-40B4-BE49-F238E27FC236}">
                <a16:creationId xmlns:a16="http://schemas.microsoft.com/office/drawing/2014/main" id="{15EA498C-9ECE-A743-825F-55E82B5205A8}"/>
              </a:ext>
            </a:extLst>
          </p:cNvPr>
          <p:cNvSpPr txBox="1">
            <a:spLocks/>
          </p:cNvSpPr>
          <p:nvPr/>
        </p:nvSpPr>
        <p:spPr>
          <a:xfrm>
            <a:off x="2362210" y="-197143"/>
            <a:ext cx="7294408" cy="216448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b="1" dirty="0"/>
              <a:t>RQ 1: Attitudes</a:t>
            </a:r>
          </a:p>
          <a:p>
            <a:pPr marL="0" indent="0">
              <a:buFont typeface="Arial" panose="020B0604020202020204" pitchFamily="34" charset="0"/>
              <a:buNone/>
            </a:pPr>
            <a:r>
              <a:rPr lang="en-US" sz="2800" dirty="0"/>
              <a:t>How is providing removal explanations associated with </a:t>
            </a:r>
            <a:r>
              <a:rPr lang="en-US" sz="2800" b="1" dirty="0"/>
              <a:t>user attitudes</a:t>
            </a:r>
            <a:r>
              <a:rPr lang="en-US" sz="2800" dirty="0"/>
              <a:t>?</a:t>
            </a:r>
            <a:endParaRPr lang="en-US" sz="2400" dirty="0"/>
          </a:p>
        </p:txBody>
      </p:sp>
      <p:sp>
        <p:nvSpPr>
          <p:cNvPr id="6" name="Puzzle Piece">
            <a:extLst>
              <a:ext uri="{FF2B5EF4-FFF2-40B4-BE49-F238E27FC236}">
                <a16:creationId xmlns:a16="http://schemas.microsoft.com/office/drawing/2014/main" id="{5E742114-C05F-8141-A0A5-DC336F7EC650}"/>
              </a:ext>
            </a:extLst>
          </p:cNvPr>
          <p:cNvSpPr/>
          <p:nvPr/>
        </p:nvSpPr>
        <p:spPr>
          <a:xfrm>
            <a:off x="110840" y="260920"/>
            <a:ext cx="2046637" cy="1288373"/>
          </a:xfrm>
          <a:custGeom>
            <a:avLst/>
            <a:gdLst/>
            <a:ahLst/>
            <a:cxnLst>
              <a:cxn ang="0">
                <a:pos x="wd2" y="hd2"/>
              </a:cxn>
              <a:cxn ang="5400000">
                <a:pos x="wd2" y="hd2"/>
              </a:cxn>
              <a:cxn ang="10800000">
                <a:pos x="wd2" y="hd2"/>
              </a:cxn>
              <a:cxn ang="16200000">
                <a:pos x="wd2" y="hd2"/>
              </a:cxn>
            </a:cxnLst>
            <a:rect l="0" t="0" r="r" b="b"/>
            <a:pathLst>
              <a:path w="21600" h="21600" extrusionOk="0">
                <a:moveTo>
                  <a:pt x="4970" y="0"/>
                </a:moveTo>
                <a:cubicBezTo>
                  <a:pt x="4727" y="0"/>
                  <a:pt x="4529" y="339"/>
                  <a:pt x="4529" y="754"/>
                </a:cubicBezTo>
                <a:lnTo>
                  <a:pt x="4529" y="7491"/>
                </a:lnTo>
                <a:cubicBezTo>
                  <a:pt x="4382" y="8825"/>
                  <a:pt x="3672" y="8999"/>
                  <a:pt x="3672" y="8999"/>
                </a:cubicBezTo>
                <a:cubicBezTo>
                  <a:pt x="3377" y="9059"/>
                  <a:pt x="2943" y="8562"/>
                  <a:pt x="2783" y="8363"/>
                </a:cubicBezTo>
                <a:cubicBezTo>
                  <a:pt x="2489" y="7923"/>
                  <a:pt x="2110" y="7658"/>
                  <a:pt x="1698" y="7658"/>
                </a:cubicBezTo>
                <a:cubicBezTo>
                  <a:pt x="760" y="7658"/>
                  <a:pt x="0" y="9026"/>
                  <a:pt x="0" y="10717"/>
                </a:cubicBezTo>
                <a:cubicBezTo>
                  <a:pt x="0" y="12407"/>
                  <a:pt x="760" y="13778"/>
                  <a:pt x="1698" y="13778"/>
                </a:cubicBezTo>
                <a:cubicBezTo>
                  <a:pt x="2082" y="13778"/>
                  <a:pt x="2436" y="13545"/>
                  <a:pt x="2720" y="13157"/>
                </a:cubicBezTo>
                <a:lnTo>
                  <a:pt x="2720" y="13160"/>
                </a:lnTo>
                <a:cubicBezTo>
                  <a:pt x="2746" y="13124"/>
                  <a:pt x="3313" y="12370"/>
                  <a:pt x="3672" y="12443"/>
                </a:cubicBezTo>
                <a:cubicBezTo>
                  <a:pt x="3672" y="12443"/>
                  <a:pt x="4382" y="12617"/>
                  <a:pt x="4529" y="13951"/>
                </a:cubicBezTo>
                <a:lnTo>
                  <a:pt x="4529" y="20846"/>
                </a:lnTo>
                <a:cubicBezTo>
                  <a:pt x="4529" y="21260"/>
                  <a:pt x="4727" y="21600"/>
                  <a:pt x="4970" y="21600"/>
                </a:cubicBezTo>
                <a:lnTo>
                  <a:pt x="9322" y="21600"/>
                </a:lnTo>
                <a:cubicBezTo>
                  <a:pt x="9749" y="21162"/>
                  <a:pt x="9815" y="20388"/>
                  <a:pt x="9815" y="20388"/>
                </a:cubicBezTo>
                <a:cubicBezTo>
                  <a:pt x="9857" y="19778"/>
                  <a:pt x="9419" y="18814"/>
                  <a:pt x="9396" y="18765"/>
                </a:cubicBezTo>
                <a:lnTo>
                  <a:pt x="9394" y="18763"/>
                </a:lnTo>
                <a:cubicBezTo>
                  <a:pt x="9168" y="18278"/>
                  <a:pt x="9032" y="17676"/>
                  <a:pt x="9032" y="17022"/>
                </a:cubicBezTo>
                <a:cubicBezTo>
                  <a:pt x="9032" y="15422"/>
                  <a:pt x="9836" y="14124"/>
                  <a:pt x="10827" y="14124"/>
                </a:cubicBezTo>
                <a:cubicBezTo>
                  <a:pt x="11818" y="14124"/>
                  <a:pt x="12621" y="15422"/>
                  <a:pt x="12621" y="17022"/>
                </a:cubicBezTo>
                <a:cubicBezTo>
                  <a:pt x="12621" y="17724"/>
                  <a:pt x="12467" y="18368"/>
                  <a:pt x="12209" y="18869"/>
                </a:cubicBezTo>
                <a:cubicBezTo>
                  <a:pt x="12092" y="19143"/>
                  <a:pt x="11799" y="19886"/>
                  <a:pt x="11834" y="20388"/>
                </a:cubicBezTo>
                <a:cubicBezTo>
                  <a:pt x="11834" y="20388"/>
                  <a:pt x="11900" y="21162"/>
                  <a:pt x="12327" y="21600"/>
                </a:cubicBezTo>
                <a:lnTo>
                  <a:pt x="16679" y="21600"/>
                </a:lnTo>
                <a:cubicBezTo>
                  <a:pt x="16922" y="21600"/>
                  <a:pt x="17120" y="21261"/>
                  <a:pt x="17120" y="20846"/>
                </a:cubicBezTo>
                <a:lnTo>
                  <a:pt x="17120" y="13499"/>
                </a:lnTo>
                <a:cubicBezTo>
                  <a:pt x="17332" y="12447"/>
                  <a:pt x="17928" y="12299"/>
                  <a:pt x="17928" y="12299"/>
                </a:cubicBezTo>
                <a:cubicBezTo>
                  <a:pt x="18223" y="12239"/>
                  <a:pt x="18657" y="12736"/>
                  <a:pt x="18817" y="12935"/>
                </a:cubicBezTo>
                <a:cubicBezTo>
                  <a:pt x="19111" y="13375"/>
                  <a:pt x="19490" y="13640"/>
                  <a:pt x="19902" y="13640"/>
                </a:cubicBezTo>
                <a:cubicBezTo>
                  <a:pt x="20840" y="13640"/>
                  <a:pt x="21600" y="12272"/>
                  <a:pt x="21600" y="10581"/>
                </a:cubicBezTo>
                <a:cubicBezTo>
                  <a:pt x="21600" y="8891"/>
                  <a:pt x="20840" y="7519"/>
                  <a:pt x="19902" y="7519"/>
                </a:cubicBezTo>
                <a:cubicBezTo>
                  <a:pt x="19518" y="7519"/>
                  <a:pt x="19164" y="7753"/>
                  <a:pt x="18880" y="8141"/>
                </a:cubicBezTo>
                <a:lnTo>
                  <a:pt x="18880" y="8138"/>
                </a:lnTo>
                <a:cubicBezTo>
                  <a:pt x="18854" y="8174"/>
                  <a:pt x="18287" y="8928"/>
                  <a:pt x="17928" y="8855"/>
                </a:cubicBezTo>
                <a:cubicBezTo>
                  <a:pt x="17928" y="8855"/>
                  <a:pt x="17332" y="8707"/>
                  <a:pt x="17120" y="7655"/>
                </a:cubicBezTo>
                <a:lnTo>
                  <a:pt x="17120" y="6814"/>
                </a:lnTo>
                <a:lnTo>
                  <a:pt x="17120" y="754"/>
                </a:lnTo>
                <a:cubicBezTo>
                  <a:pt x="17120" y="340"/>
                  <a:pt x="16921" y="0"/>
                  <a:pt x="16678" y="0"/>
                </a:cubicBezTo>
                <a:lnTo>
                  <a:pt x="12109" y="0"/>
                </a:lnTo>
                <a:cubicBezTo>
                  <a:pt x="11780" y="445"/>
                  <a:pt x="11725" y="1085"/>
                  <a:pt x="11725" y="1085"/>
                </a:cubicBezTo>
                <a:cubicBezTo>
                  <a:pt x="11682" y="1697"/>
                  <a:pt x="12124" y="2664"/>
                  <a:pt x="12145" y="2708"/>
                </a:cubicBezTo>
                <a:lnTo>
                  <a:pt x="12142" y="2708"/>
                </a:lnTo>
                <a:cubicBezTo>
                  <a:pt x="12369" y="3193"/>
                  <a:pt x="12506" y="3796"/>
                  <a:pt x="12506" y="4452"/>
                </a:cubicBezTo>
                <a:cubicBezTo>
                  <a:pt x="12506" y="6051"/>
                  <a:pt x="11704" y="7347"/>
                  <a:pt x="10712" y="7347"/>
                </a:cubicBezTo>
                <a:cubicBezTo>
                  <a:pt x="9721" y="7347"/>
                  <a:pt x="8917" y="6051"/>
                  <a:pt x="8917" y="4452"/>
                </a:cubicBezTo>
                <a:cubicBezTo>
                  <a:pt x="8917" y="3749"/>
                  <a:pt x="9072" y="3103"/>
                  <a:pt x="9330" y="2601"/>
                </a:cubicBezTo>
                <a:cubicBezTo>
                  <a:pt x="9447" y="2328"/>
                  <a:pt x="9738" y="1588"/>
                  <a:pt x="9703" y="1085"/>
                </a:cubicBezTo>
                <a:cubicBezTo>
                  <a:pt x="9703" y="1085"/>
                  <a:pt x="9648" y="445"/>
                  <a:pt x="9318" y="0"/>
                </a:cubicBezTo>
                <a:lnTo>
                  <a:pt x="4970" y="0"/>
                </a:lnTo>
                <a:close/>
              </a:path>
            </a:pathLst>
          </a:custGeom>
          <a:blipFill>
            <a:blip r:embed="rId3"/>
          </a:blipFill>
          <a:ln w="3175">
            <a:miter lim="400000"/>
          </a:ln>
          <a:effectLst>
            <a:outerShdw blurRad="25400" dist="12700" dir="5400000" rotWithShape="0">
              <a:srgbClr val="000000">
                <a:alpha val="50000"/>
              </a:srgbClr>
            </a:outerShdw>
          </a:effectLst>
        </p:spPr>
        <p:txBody>
          <a:bodyPr lIns="41341" tIns="41341" rIns="41341" bIns="41341" anchor="ctr"/>
          <a:lstStyle/>
          <a:p>
            <a:pPr marL="0" marR="0" lvl="0" indent="0" algn="l" defTabSz="457200" rtl="0" eaLnBrk="1" fontAlgn="auto" latinLnBrk="0" hangingPunct="1">
              <a:lnSpc>
                <a:spcPct val="100000"/>
              </a:lnSpc>
              <a:spcBef>
                <a:spcPts val="0"/>
              </a:spcBef>
              <a:spcAft>
                <a:spcPts val="0"/>
              </a:spcAft>
              <a:buClrTx/>
              <a:buSzTx/>
              <a:buFontTx/>
              <a:buNone/>
              <a:tabLst/>
              <a:defRPr b="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dirty="0">
              <a:ln>
                <a:noFill/>
              </a:ln>
              <a:solidFill>
                <a:srgbClr val="FFFFFF"/>
              </a:solidFill>
              <a:effectLst/>
              <a:uLnTx/>
              <a:uFillTx/>
              <a:latin typeface="Helvetica Light"/>
              <a:sym typeface="Helvetica Light"/>
            </a:endParaRPr>
          </a:p>
        </p:txBody>
      </p:sp>
      <p:sp>
        <p:nvSpPr>
          <p:cNvPr id="8" name="Rectangle 7">
            <a:extLst>
              <a:ext uri="{FF2B5EF4-FFF2-40B4-BE49-F238E27FC236}">
                <a16:creationId xmlns:a16="http://schemas.microsoft.com/office/drawing/2014/main" id="{6452E334-294F-4649-A5AC-16736F2ABA66}"/>
              </a:ext>
            </a:extLst>
          </p:cNvPr>
          <p:cNvSpPr/>
          <p:nvPr/>
        </p:nvSpPr>
        <p:spPr>
          <a:xfrm>
            <a:off x="6677669" y="2680854"/>
            <a:ext cx="3851936" cy="1024059"/>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en-US" sz="2800" dirty="0">
                <a:solidFill>
                  <a:prstClr val="black"/>
                </a:solidFill>
                <a:latin typeface="Avenir Next" panose="020B0503020202020204" pitchFamily="34" charset="0"/>
                <a:ea typeface="Arial" charset="0"/>
                <a:cs typeface="Arial" charset="0"/>
              </a:rPr>
              <a:t>Likelihood of posting again in the future</a:t>
            </a:r>
          </a:p>
        </p:txBody>
      </p:sp>
      <p:sp>
        <p:nvSpPr>
          <p:cNvPr id="9" name="Right Arrow 8">
            <a:extLst>
              <a:ext uri="{FF2B5EF4-FFF2-40B4-BE49-F238E27FC236}">
                <a16:creationId xmlns:a16="http://schemas.microsoft.com/office/drawing/2014/main" id="{BA263709-09E2-0547-8D0B-CB14B9853FB7}"/>
              </a:ext>
            </a:extLst>
          </p:cNvPr>
          <p:cNvSpPr/>
          <p:nvPr/>
        </p:nvSpPr>
        <p:spPr>
          <a:xfrm rot="8142796">
            <a:off x="5134466" y="1927360"/>
            <a:ext cx="1097306"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3AA7638-FC3B-AD40-AA8E-EB1434988146}"/>
              </a:ext>
            </a:extLst>
          </p:cNvPr>
          <p:cNvSpPr/>
          <p:nvPr/>
        </p:nvSpPr>
        <p:spPr>
          <a:xfrm>
            <a:off x="2157477" y="2680855"/>
            <a:ext cx="3851937" cy="1024058"/>
          </a:xfrm>
          <a:prstGeom prst="rect">
            <a:avLst/>
          </a:prstGeom>
          <a:solidFill>
            <a:schemeClr val="bg2">
              <a:lumMod val="9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Next" panose="020B0503020202020204" pitchFamily="34" charset="0"/>
                <a:ea typeface="Arial" charset="0"/>
                <a:cs typeface="Arial" charset="0"/>
              </a:rPr>
              <a:t>Perceptions of fairness of post removal</a:t>
            </a:r>
          </a:p>
        </p:txBody>
      </p:sp>
      <p:sp>
        <p:nvSpPr>
          <p:cNvPr id="12" name="Right Arrow 11">
            <a:extLst>
              <a:ext uri="{FF2B5EF4-FFF2-40B4-BE49-F238E27FC236}">
                <a16:creationId xmlns:a16="http://schemas.microsoft.com/office/drawing/2014/main" id="{64286715-C473-7443-882B-F9B6DD1885F1}"/>
              </a:ext>
            </a:extLst>
          </p:cNvPr>
          <p:cNvSpPr/>
          <p:nvPr/>
        </p:nvSpPr>
        <p:spPr>
          <a:xfrm rot="2732316">
            <a:off x="6378397" y="1927359"/>
            <a:ext cx="1097306"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sclosure">
            <a:extLst>
              <a:ext uri="{FF2B5EF4-FFF2-40B4-BE49-F238E27FC236}">
                <a16:creationId xmlns:a16="http://schemas.microsoft.com/office/drawing/2014/main" id="{8662AC26-FDCC-2C47-B4EE-A23AF07FA376}"/>
              </a:ext>
            </a:extLst>
          </p:cNvPr>
          <p:cNvSpPr txBox="1"/>
          <p:nvPr/>
        </p:nvSpPr>
        <p:spPr>
          <a:xfrm>
            <a:off x="504958" y="729001"/>
            <a:ext cx="1181414" cy="37991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500">
                <a:solidFill>
                  <a:srgbClr val="F39019"/>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39019"/>
                </a:solidFill>
                <a:effectLst/>
                <a:uLnTx/>
                <a:uFillTx/>
                <a:latin typeface="Avenir Next"/>
                <a:sym typeface="Avenir Next"/>
              </a:rPr>
              <a:t>attitudes</a:t>
            </a:r>
            <a:endParaRPr kumimoji="0" sz="2000" b="1" i="0" u="none" strike="noStrike" kern="0" cap="none" spc="0" normalizeH="0" baseline="0" noProof="0" dirty="0">
              <a:ln>
                <a:noFill/>
              </a:ln>
              <a:solidFill>
                <a:srgbClr val="F39019"/>
              </a:solidFill>
              <a:effectLst/>
              <a:uLnTx/>
              <a:uFillTx/>
              <a:latin typeface="Avenir Next"/>
              <a:sym typeface="Avenir Next"/>
            </a:endParaRPr>
          </a:p>
        </p:txBody>
      </p:sp>
      <p:sp>
        <p:nvSpPr>
          <p:cNvPr id="2" name="Rectangle 1">
            <a:extLst>
              <a:ext uri="{FF2B5EF4-FFF2-40B4-BE49-F238E27FC236}">
                <a16:creationId xmlns:a16="http://schemas.microsoft.com/office/drawing/2014/main" id="{BC6FA993-9B85-DD40-9C1D-EC41730710CB}"/>
              </a:ext>
            </a:extLst>
          </p:cNvPr>
          <p:cNvSpPr/>
          <p:nvPr/>
        </p:nvSpPr>
        <p:spPr>
          <a:xfrm>
            <a:off x="4975035" y="1108913"/>
            <a:ext cx="2464855" cy="44038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4AD19CB-90A6-C845-B215-8176B33D520B}"/>
              </a:ext>
            </a:extLst>
          </p:cNvPr>
          <p:cNvSpPr txBox="1"/>
          <p:nvPr/>
        </p:nvSpPr>
        <p:spPr>
          <a:xfrm>
            <a:off x="3091115" y="2143394"/>
            <a:ext cx="1803251" cy="584775"/>
          </a:xfrm>
          <a:prstGeom prst="rect">
            <a:avLst/>
          </a:prstGeom>
          <a:noFill/>
        </p:spPr>
        <p:txBody>
          <a:bodyPr wrap="none" rtlCol="0">
            <a:spAutoFit/>
          </a:bodyPr>
          <a:lstStyle/>
          <a:p>
            <a:r>
              <a:rPr lang="en-US" sz="3200" b="1" dirty="0">
                <a:latin typeface="Avenir Next" panose="020B0503020202020204" pitchFamily="34" charset="0"/>
              </a:rPr>
              <a:t>Fairness</a:t>
            </a:r>
          </a:p>
        </p:txBody>
      </p:sp>
      <p:sp>
        <p:nvSpPr>
          <p:cNvPr id="11" name="TextBox 10">
            <a:extLst>
              <a:ext uri="{FF2B5EF4-FFF2-40B4-BE49-F238E27FC236}">
                <a16:creationId xmlns:a16="http://schemas.microsoft.com/office/drawing/2014/main" id="{33AD427D-EC3A-3642-8588-5BF582468AB1}"/>
              </a:ext>
            </a:extLst>
          </p:cNvPr>
          <p:cNvSpPr txBox="1"/>
          <p:nvPr/>
        </p:nvSpPr>
        <p:spPr>
          <a:xfrm>
            <a:off x="7625682" y="2129539"/>
            <a:ext cx="2484398" cy="584775"/>
          </a:xfrm>
          <a:prstGeom prst="rect">
            <a:avLst/>
          </a:prstGeom>
          <a:noFill/>
        </p:spPr>
        <p:txBody>
          <a:bodyPr wrap="none" rtlCol="0">
            <a:spAutoFit/>
          </a:bodyPr>
          <a:lstStyle/>
          <a:p>
            <a:r>
              <a:rPr lang="en-US" sz="3200" b="1" dirty="0"/>
              <a:t>Posting Again</a:t>
            </a:r>
          </a:p>
        </p:txBody>
      </p:sp>
      <p:sp>
        <p:nvSpPr>
          <p:cNvPr id="18" name="Rectangle 17">
            <a:extLst>
              <a:ext uri="{FF2B5EF4-FFF2-40B4-BE49-F238E27FC236}">
                <a16:creationId xmlns:a16="http://schemas.microsoft.com/office/drawing/2014/main" id="{432CF565-9342-624C-ACB7-D1571A447B20}"/>
              </a:ext>
            </a:extLst>
          </p:cNvPr>
          <p:cNvSpPr/>
          <p:nvPr/>
        </p:nvSpPr>
        <p:spPr>
          <a:xfrm>
            <a:off x="910668" y="5010714"/>
            <a:ext cx="3417556" cy="816743"/>
          </a:xfrm>
          <a:prstGeom prst="rect">
            <a:avLst/>
          </a:prstGeom>
          <a:solidFill>
            <a:srgbClr val="F5848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Next" panose="020B0503020202020204" pitchFamily="34" charset="0"/>
                <a:ea typeface="Arial" charset="0"/>
                <a:cs typeface="Arial" charset="0"/>
              </a:rPr>
              <a:t>Linear Regression</a:t>
            </a:r>
          </a:p>
        </p:txBody>
      </p:sp>
      <p:sp>
        <p:nvSpPr>
          <p:cNvPr id="19" name="Rectangle 18">
            <a:extLst>
              <a:ext uri="{FF2B5EF4-FFF2-40B4-BE49-F238E27FC236}">
                <a16:creationId xmlns:a16="http://schemas.microsoft.com/office/drawing/2014/main" id="{9655DFD5-79CF-3B46-8CC9-C527B3CE5BF0}"/>
              </a:ext>
            </a:extLst>
          </p:cNvPr>
          <p:cNvSpPr/>
          <p:nvPr/>
        </p:nvSpPr>
        <p:spPr>
          <a:xfrm>
            <a:off x="2951955" y="2191795"/>
            <a:ext cx="2119752" cy="440380"/>
          </a:xfrm>
          <a:prstGeom prst="rect">
            <a:avLst/>
          </a:prstGeom>
          <a:noFill/>
          <a:ln w="57150">
            <a:solidFill>
              <a:srgbClr val="F584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29CD748-8416-A94C-8BC4-11D221E03E62}"/>
              </a:ext>
            </a:extLst>
          </p:cNvPr>
          <p:cNvSpPr/>
          <p:nvPr/>
        </p:nvSpPr>
        <p:spPr>
          <a:xfrm>
            <a:off x="7515566" y="2204152"/>
            <a:ext cx="2119752" cy="440380"/>
          </a:xfrm>
          <a:prstGeom prst="rect">
            <a:avLst/>
          </a:prstGeom>
          <a:noFill/>
          <a:ln w="57150">
            <a:solidFill>
              <a:srgbClr val="F584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E39E05C-FC05-8843-B4BF-669E7450A574}"/>
              </a:ext>
            </a:extLst>
          </p:cNvPr>
          <p:cNvSpPr/>
          <p:nvPr/>
        </p:nvSpPr>
        <p:spPr>
          <a:xfrm>
            <a:off x="5280117" y="4376124"/>
            <a:ext cx="2268183" cy="2191734"/>
          </a:xfrm>
          <a:prstGeom prst="ellipse">
            <a:avLst/>
          </a:prstGeom>
          <a:solidFill>
            <a:srgbClr val="F58486"/>
          </a:solidFill>
          <a:ln w="444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300" dirty="0">
                <a:solidFill>
                  <a:schemeClr val="tx1"/>
                </a:solidFill>
                <a:latin typeface="Avenir Next" panose="020B0503020202020204" pitchFamily="34" charset="0"/>
                <a:cs typeface="Helvetica Light"/>
              </a:rPr>
              <a:t>Dependent Variables</a:t>
            </a:r>
          </a:p>
        </p:txBody>
      </p:sp>
      <p:cxnSp>
        <p:nvCxnSpPr>
          <p:cNvPr id="22" name="Straight Arrow Connector 21">
            <a:extLst>
              <a:ext uri="{FF2B5EF4-FFF2-40B4-BE49-F238E27FC236}">
                <a16:creationId xmlns:a16="http://schemas.microsoft.com/office/drawing/2014/main" id="{06E9B729-FB65-FF43-B66E-79F3B47DFEE9}"/>
              </a:ext>
            </a:extLst>
          </p:cNvPr>
          <p:cNvCxnSpPr>
            <a:cxnSpLocks/>
            <a:stCxn id="10" idx="2"/>
            <a:endCxn id="21" idx="1"/>
          </p:cNvCxnSpPr>
          <p:nvPr/>
        </p:nvCxnSpPr>
        <p:spPr>
          <a:xfrm>
            <a:off x="4083446" y="3704913"/>
            <a:ext cx="1528839" cy="992183"/>
          </a:xfrm>
          <a:prstGeom prst="straightConnector1">
            <a:avLst/>
          </a:prstGeom>
          <a:ln w="38100">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3D9A6E5-8C0B-D34D-8290-5460B59D5F1C}"/>
              </a:ext>
            </a:extLst>
          </p:cNvPr>
          <p:cNvCxnSpPr>
            <a:cxnSpLocks/>
            <a:stCxn id="8" idx="2"/>
            <a:endCxn id="21" idx="7"/>
          </p:cNvCxnSpPr>
          <p:nvPr/>
        </p:nvCxnSpPr>
        <p:spPr>
          <a:xfrm flipH="1">
            <a:off x="7216132" y="3704913"/>
            <a:ext cx="1387505" cy="992183"/>
          </a:xfrm>
          <a:prstGeom prst="straightConnector1">
            <a:avLst/>
          </a:prstGeom>
          <a:ln w="38100">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77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B2BFA-41B6-7148-88D7-AD69B095EC75}"/>
              </a:ext>
            </a:extLst>
          </p:cNvPr>
          <p:cNvSpPr>
            <a:spLocks noGrp="1"/>
          </p:cNvSpPr>
          <p:nvPr>
            <p:ph type="title"/>
          </p:nvPr>
        </p:nvSpPr>
        <p:spPr/>
        <p:txBody>
          <a:bodyPr/>
          <a:lstStyle/>
          <a:p>
            <a:r>
              <a:rPr lang="en-US" dirty="0"/>
              <a:t>Control variables</a:t>
            </a:r>
          </a:p>
        </p:txBody>
      </p:sp>
      <p:sp>
        <p:nvSpPr>
          <p:cNvPr id="3" name="Content Placeholder 2">
            <a:extLst>
              <a:ext uri="{FF2B5EF4-FFF2-40B4-BE49-F238E27FC236}">
                <a16:creationId xmlns:a16="http://schemas.microsoft.com/office/drawing/2014/main" id="{4897E41E-DC64-6547-9056-DD7908BF83B8}"/>
              </a:ext>
            </a:extLst>
          </p:cNvPr>
          <p:cNvSpPr>
            <a:spLocks noGrp="1"/>
          </p:cNvSpPr>
          <p:nvPr>
            <p:ph idx="4294967295"/>
          </p:nvPr>
        </p:nvSpPr>
        <p:spPr>
          <a:xfrm>
            <a:off x="838200" y="1825625"/>
            <a:ext cx="10515600" cy="4351338"/>
          </a:xfrm>
        </p:spPr>
        <p:txBody>
          <a:bodyPr anchor="ctr">
            <a:normAutofit/>
          </a:bodyPr>
          <a:lstStyle/>
          <a:p>
            <a:r>
              <a:rPr lang="en-US" dirty="0"/>
              <a:t>Demographics (collected through survey)</a:t>
            </a:r>
          </a:p>
          <a:p>
            <a:pPr lvl="1"/>
            <a:r>
              <a:rPr lang="en-US" dirty="0"/>
              <a:t>Age</a:t>
            </a:r>
          </a:p>
          <a:p>
            <a:pPr lvl="1"/>
            <a:r>
              <a:rPr lang="en-US" dirty="0"/>
              <a:t>Education</a:t>
            </a:r>
          </a:p>
          <a:p>
            <a:pPr lvl="1"/>
            <a:r>
              <a:rPr lang="en-US" dirty="0"/>
              <a:t>Gender</a:t>
            </a:r>
          </a:p>
          <a:p>
            <a:r>
              <a:rPr lang="en-US" dirty="0"/>
              <a:t>Prior History (collected using Reddit API)</a:t>
            </a:r>
          </a:p>
          <a:p>
            <a:pPr lvl="1"/>
            <a:r>
              <a:rPr lang="en-US" dirty="0"/>
              <a:t>Reddit karma (popularity metric)</a:t>
            </a:r>
          </a:p>
          <a:p>
            <a:pPr lvl="1"/>
            <a:r>
              <a:rPr lang="en-US" dirty="0"/>
              <a:t>Time on Reddit (in days)</a:t>
            </a:r>
          </a:p>
          <a:p>
            <a:pPr lvl="1"/>
            <a:r>
              <a:rPr lang="en-US" dirty="0"/>
              <a:t>Number of submissions posted on Reddit</a:t>
            </a:r>
          </a:p>
        </p:txBody>
      </p:sp>
    </p:spTree>
    <p:extLst>
      <p:ext uri="{BB962C8B-B14F-4D97-AF65-F5344CB8AC3E}">
        <p14:creationId xmlns:p14="http://schemas.microsoft.com/office/powerpoint/2010/main" val="2986072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378C9-1AF7-3144-8DC2-8F19B2B75336}"/>
              </a:ext>
            </a:extLst>
          </p:cNvPr>
          <p:cNvSpPr>
            <a:spLocks noGrp="1"/>
          </p:cNvSpPr>
          <p:nvPr>
            <p:ph type="title"/>
          </p:nvPr>
        </p:nvSpPr>
        <p:spPr/>
        <p:txBody>
          <a:bodyPr/>
          <a:lstStyle/>
          <a:p>
            <a:r>
              <a:rPr lang="en-US" dirty="0"/>
              <a:t>Mixed-Methods Researcher</a:t>
            </a:r>
          </a:p>
        </p:txBody>
      </p:sp>
      <p:sp>
        <p:nvSpPr>
          <p:cNvPr id="2" name="Slide Number Placeholder 1">
            <a:extLst>
              <a:ext uri="{FF2B5EF4-FFF2-40B4-BE49-F238E27FC236}">
                <a16:creationId xmlns:a16="http://schemas.microsoft.com/office/drawing/2014/main" id="{613C33FB-4AE5-3D47-9505-2563B02FC65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9" name="Rectangle 8">
            <a:extLst>
              <a:ext uri="{FF2B5EF4-FFF2-40B4-BE49-F238E27FC236}">
                <a16:creationId xmlns:a16="http://schemas.microsoft.com/office/drawing/2014/main" id="{4BA168A4-E1EB-5E40-A832-428358231CB8}"/>
              </a:ext>
            </a:extLst>
          </p:cNvPr>
          <p:cNvSpPr/>
          <p:nvPr/>
        </p:nvSpPr>
        <p:spPr>
          <a:xfrm>
            <a:off x="6054436" y="4085912"/>
            <a:ext cx="3131127" cy="2519011"/>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bIns="64008" rtlCol="0" anchor="b"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A7BABE"/>
                </a:solidFill>
                <a:effectLst/>
                <a:uLnTx/>
                <a:uFillTx/>
                <a:latin typeface="Avenir Next" panose="020B0503020202020204" pitchFamily="34" charset="0"/>
                <a:ea typeface="Helvetica Neue Light" charset="0"/>
                <a:cs typeface="Helvetica Neue Light" charset="0"/>
              </a:rPr>
              <a:t>Data Mining</a:t>
            </a:r>
          </a:p>
        </p:txBody>
      </p:sp>
      <p:pic>
        <p:nvPicPr>
          <p:cNvPr id="12" name="Picture 11">
            <a:extLst>
              <a:ext uri="{FF2B5EF4-FFF2-40B4-BE49-F238E27FC236}">
                <a16:creationId xmlns:a16="http://schemas.microsoft.com/office/drawing/2014/main" id="{B8AB6CDA-7102-364B-A3DF-031649EF0AF6}"/>
              </a:ext>
            </a:extLst>
          </p:cNvPr>
          <p:cNvPicPr>
            <a:picLocks noChangeAspect="1"/>
          </p:cNvPicPr>
          <p:nvPr/>
        </p:nvPicPr>
        <p:blipFill>
          <a:blip r:embed="rId2"/>
          <a:srcRect/>
          <a:stretch/>
        </p:blipFill>
        <p:spPr>
          <a:xfrm>
            <a:off x="6159774" y="4149193"/>
            <a:ext cx="2921968" cy="1788102"/>
          </a:xfrm>
          <a:prstGeom prst="rect">
            <a:avLst/>
          </a:prstGeom>
        </p:spPr>
      </p:pic>
      <p:sp>
        <p:nvSpPr>
          <p:cNvPr id="17" name="Rectangle 16">
            <a:extLst>
              <a:ext uri="{FF2B5EF4-FFF2-40B4-BE49-F238E27FC236}">
                <a16:creationId xmlns:a16="http://schemas.microsoft.com/office/drawing/2014/main" id="{AAA86403-A2F3-1D48-863C-1A2D650982E6}"/>
              </a:ext>
            </a:extLst>
          </p:cNvPr>
          <p:cNvSpPr/>
          <p:nvPr/>
        </p:nvSpPr>
        <p:spPr>
          <a:xfrm>
            <a:off x="6054436" y="1458581"/>
            <a:ext cx="3131127" cy="2519011"/>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bIns="64008" rtlCol="0" anchor="b"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A7BABE"/>
                </a:solidFill>
                <a:effectLst/>
                <a:uLnTx/>
                <a:uFillTx/>
                <a:latin typeface="Avenir Next" panose="020B0503020202020204" pitchFamily="34" charset="0"/>
                <a:ea typeface="Helvetica Neue Light" charset="0"/>
                <a:cs typeface="Helvetica Neue Light" charset="0"/>
              </a:rPr>
              <a:t>Interviews</a:t>
            </a:r>
          </a:p>
        </p:txBody>
      </p:sp>
      <p:pic>
        <p:nvPicPr>
          <p:cNvPr id="18" name="Picture 17">
            <a:extLst>
              <a:ext uri="{FF2B5EF4-FFF2-40B4-BE49-F238E27FC236}">
                <a16:creationId xmlns:a16="http://schemas.microsoft.com/office/drawing/2014/main" id="{C80738BA-8D89-B245-A03D-845645228B9A}"/>
              </a:ext>
            </a:extLst>
          </p:cNvPr>
          <p:cNvPicPr>
            <a:picLocks noChangeAspect="1"/>
          </p:cNvPicPr>
          <p:nvPr/>
        </p:nvPicPr>
        <p:blipFill>
          <a:blip r:embed="rId3"/>
          <a:srcRect/>
          <a:stretch/>
        </p:blipFill>
        <p:spPr>
          <a:xfrm>
            <a:off x="6270186" y="1538327"/>
            <a:ext cx="2683231" cy="1788102"/>
          </a:xfrm>
          <a:prstGeom prst="rect">
            <a:avLst/>
          </a:prstGeom>
        </p:spPr>
      </p:pic>
      <p:sp>
        <p:nvSpPr>
          <p:cNvPr id="19" name="Rectangle 18">
            <a:extLst>
              <a:ext uri="{FF2B5EF4-FFF2-40B4-BE49-F238E27FC236}">
                <a16:creationId xmlns:a16="http://schemas.microsoft.com/office/drawing/2014/main" id="{0FE07512-4815-9949-AD9F-BF73914A28E0}"/>
              </a:ext>
            </a:extLst>
          </p:cNvPr>
          <p:cNvSpPr/>
          <p:nvPr/>
        </p:nvSpPr>
        <p:spPr>
          <a:xfrm>
            <a:off x="2810901" y="4069447"/>
            <a:ext cx="3131127" cy="2519011"/>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bIns="64008" rtlCol="0" anchor="b"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A7BABE"/>
                </a:solidFill>
                <a:effectLst/>
                <a:uLnTx/>
                <a:uFillTx/>
                <a:latin typeface="Avenir Next" panose="020B0503020202020204" pitchFamily="34" charset="0"/>
                <a:ea typeface="Helvetica Neue Light" charset="0"/>
                <a:cs typeface="Helvetica Neue Light" charset="0"/>
              </a:rPr>
              <a:t>Surveys</a:t>
            </a:r>
          </a:p>
        </p:txBody>
      </p:sp>
      <p:pic>
        <p:nvPicPr>
          <p:cNvPr id="20" name="Picture 19">
            <a:extLst>
              <a:ext uri="{FF2B5EF4-FFF2-40B4-BE49-F238E27FC236}">
                <a16:creationId xmlns:a16="http://schemas.microsoft.com/office/drawing/2014/main" id="{C0E31FB5-961E-D34C-ABFE-137328DEAA86}"/>
              </a:ext>
            </a:extLst>
          </p:cNvPr>
          <p:cNvPicPr>
            <a:picLocks noChangeAspect="1"/>
          </p:cNvPicPr>
          <p:nvPr/>
        </p:nvPicPr>
        <p:blipFill>
          <a:blip r:embed="rId4"/>
          <a:srcRect/>
          <a:stretch/>
        </p:blipFill>
        <p:spPr>
          <a:xfrm>
            <a:off x="2906914" y="4224546"/>
            <a:ext cx="2975369" cy="1643607"/>
          </a:xfrm>
          <a:prstGeom prst="rect">
            <a:avLst/>
          </a:prstGeom>
        </p:spPr>
      </p:pic>
      <p:sp>
        <p:nvSpPr>
          <p:cNvPr id="21" name="Rectangle 20">
            <a:extLst>
              <a:ext uri="{FF2B5EF4-FFF2-40B4-BE49-F238E27FC236}">
                <a16:creationId xmlns:a16="http://schemas.microsoft.com/office/drawing/2014/main" id="{B69C3601-66C0-D94A-8E65-5960B09C389C}"/>
              </a:ext>
            </a:extLst>
          </p:cNvPr>
          <p:cNvSpPr/>
          <p:nvPr/>
        </p:nvSpPr>
        <p:spPr>
          <a:xfrm>
            <a:off x="2810901" y="1442116"/>
            <a:ext cx="3131127" cy="2519011"/>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bIns="64008" rtlCol="0" anchor="b"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A7BABE"/>
                </a:solidFill>
                <a:effectLst/>
                <a:uLnTx/>
                <a:uFillTx/>
                <a:latin typeface="Avenir Next" panose="020B0503020202020204" pitchFamily="34" charset="0"/>
                <a:ea typeface="Helvetica Neue Light" charset="0"/>
                <a:cs typeface="Helvetica Neue Light" charset="0"/>
              </a:rPr>
              <a:t>Participant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A7BABE"/>
                </a:solidFill>
                <a:effectLst/>
                <a:uLnTx/>
                <a:uFillTx/>
                <a:latin typeface="Avenir Next" panose="020B0503020202020204" pitchFamily="34" charset="0"/>
                <a:ea typeface="Helvetica Neue Light" charset="0"/>
                <a:cs typeface="Helvetica Neue Light" charset="0"/>
              </a:rPr>
              <a:t>Observation</a:t>
            </a:r>
          </a:p>
        </p:txBody>
      </p:sp>
      <p:pic>
        <p:nvPicPr>
          <p:cNvPr id="22" name="Picture 21">
            <a:extLst>
              <a:ext uri="{FF2B5EF4-FFF2-40B4-BE49-F238E27FC236}">
                <a16:creationId xmlns:a16="http://schemas.microsoft.com/office/drawing/2014/main" id="{CB0E71F5-6653-8140-8FEC-581506B39914}"/>
              </a:ext>
            </a:extLst>
          </p:cNvPr>
          <p:cNvPicPr>
            <a:picLocks noChangeAspect="1"/>
          </p:cNvPicPr>
          <p:nvPr/>
        </p:nvPicPr>
        <p:blipFill>
          <a:blip r:embed="rId5"/>
          <a:srcRect/>
          <a:stretch/>
        </p:blipFill>
        <p:spPr>
          <a:xfrm>
            <a:off x="2906914" y="1574935"/>
            <a:ext cx="2922706" cy="1409415"/>
          </a:xfrm>
          <a:prstGeom prst="rect">
            <a:avLst/>
          </a:prstGeom>
        </p:spPr>
      </p:pic>
    </p:spTree>
    <p:extLst>
      <p:ext uri="{BB962C8B-B14F-4D97-AF65-F5344CB8AC3E}">
        <p14:creationId xmlns:p14="http://schemas.microsoft.com/office/powerpoint/2010/main" val="108327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9" grpId="0" animBg="1"/>
      <p:bldP spid="2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8448BF-77DF-9247-866B-4C07A161A312}"/>
              </a:ext>
            </a:extLst>
          </p:cNvPr>
          <p:cNvSpPr>
            <a:spLocks noGrp="1"/>
          </p:cNvSpPr>
          <p:nvPr>
            <p:ph type="title"/>
          </p:nvPr>
        </p:nvSpPr>
        <p:spPr/>
        <p:txBody>
          <a:bodyPr/>
          <a:lstStyle/>
          <a:p>
            <a:r>
              <a:rPr lang="en-US" dirty="0"/>
              <a:t>Insights</a:t>
            </a:r>
          </a:p>
        </p:txBody>
      </p:sp>
      <p:sp>
        <p:nvSpPr>
          <p:cNvPr id="5" name="Text Placeholder 4">
            <a:extLst>
              <a:ext uri="{FF2B5EF4-FFF2-40B4-BE49-F238E27FC236}">
                <a16:creationId xmlns:a16="http://schemas.microsoft.com/office/drawing/2014/main" id="{7AB68DCF-49B2-4449-B995-48D4F64BDC1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147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3F1233-9D34-844D-9F15-98F11AF1C28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5" name="TextBox 4">
            <a:extLst>
              <a:ext uri="{FF2B5EF4-FFF2-40B4-BE49-F238E27FC236}">
                <a16:creationId xmlns:a16="http://schemas.microsoft.com/office/drawing/2014/main" id="{DBB991E5-3731-2849-9D77-A66A11241D03}"/>
              </a:ext>
            </a:extLst>
          </p:cNvPr>
          <p:cNvSpPr txBox="1"/>
          <p:nvPr/>
        </p:nvSpPr>
        <p:spPr>
          <a:xfrm>
            <a:off x="1191491" y="484909"/>
            <a:ext cx="9670473" cy="1323439"/>
          </a:xfrm>
          <a:prstGeom prst="rect">
            <a:avLst/>
          </a:prstGeom>
          <a:solidFill>
            <a:srgbClr val="002C46"/>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rPr>
              <a:t>Q1:</a:t>
            </a:r>
            <a:r>
              <a:rPr kumimoji="0" lang="en-US" sz="4000" b="0"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rPr>
              <a:t> Before you started this survey, did you know that your post was removed?:</a:t>
            </a:r>
          </a:p>
        </p:txBody>
      </p:sp>
      <p:graphicFrame>
        <p:nvGraphicFramePr>
          <p:cNvPr id="6" name="Chart 5">
            <a:extLst>
              <a:ext uri="{FF2B5EF4-FFF2-40B4-BE49-F238E27FC236}">
                <a16:creationId xmlns:a16="http://schemas.microsoft.com/office/drawing/2014/main" id="{F24D6288-59C8-824F-A821-966D82BE7F9F}"/>
              </a:ext>
            </a:extLst>
          </p:cNvPr>
          <p:cNvGraphicFramePr/>
          <p:nvPr/>
        </p:nvGraphicFramePr>
        <p:xfrm>
          <a:off x="2499817" y="2333397"/>
          <a:ext cx="7053819" cy="394104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2296C5E0-8920-6042-B5AE-EA60794DF111}"/>
              </a:ext>
            </a:extLst>
          </p:cNvPr>
          <p:cNvSpPr txBox="1"/>
          <p:nvPr/>
        </p:nvSpPr>
        <p:spPr>
          <a:xfrm>
            <a:off x="4763529" y="4011530"/>
            <a:ext cx="836342"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Yes</a:t>
            </a:r>
          </a:p>
        </p:txBody>
      </p:sp>
      <p:sp>
        <p:nvSpPr>
          <p:cNvPr id="8" name="TextBox 7">
            <a:extLst>
              <a:ext uri="{FF2B5EF4-FFF2-40B4-BE49-F238E27FC236}">
                <a16:creationId xmlns:a16="http://schemas.microsoft.com/office/drawing/2014/main" id="{63C63D3F-1965-6945-A3AD-AFA5553245E8}"/>
              </a:ext>
            </a:extLst>
          </p:cNvPr>
          <p:cNvSpPr txBox="1"/>
          <p:nvPr/>
        </p:nvSpPr>
        <p:spPr>
          <a:xfrm>
            <a:off x="6657924" y="4011529"/>
            <a:ext cx="77365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No</a:t>
            </a:r>
          </a:p>
        </p:txBody>
      </p:sp>
    </p:spTree>
    <p:extLst>
      <p:ext uri="{BB962C8B-B14F-4D97-AF65-F5344CB8AC3E}">
        <p14:creationId xmlns:p14="http://schemas.microsoft.com/office/powerpoint/2010/main" val="135941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9973500-D1A8-0347-BB39-E3BFFE5B7BAC}"/>
              </a:ext>
            </a:extLst>
          </p:cNvPr>
          <p:cNvSpPr/>
          <p:nvPr/>
        </p:nvSpPr>
        <p:spPr>
          <a:xfrm>
            <a:off x="2095702" y="3887022"/>
            <a:ext cx="2742030" cy="1069883"/>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     Fairness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l-GR"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l-GR"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β</a:t>
            </a: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 = 0.265***)</a:t>
            </a:r>
            <a:endParaRPr kumimoji="0" lang="en-US" sz="32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endParaRPr>
          </a:p>
        </p:txBody>
      </p:sp>
      <p:sp>
        <p:nvSpPr>
          <p:cNvPr id="4" name="Slide Number Placeholder 3">
            <a:extLst>
              <a:ext uri="{FF2B5EF4-FFF2-40B4-BE49-F238E27FC236}">
                <a16:creationId xmlns:a16="http://schemas.microsoft.com/office/drawing/2014/main" id="{893F1233-9D34-844D-9F15-98F11AF1C28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2" name="Up Arrow 1">
            <a:extLst>
              <a:ext uri="{FF2B5EF4-FFF2-40B4-BE49-F238E27FC236}">
                <a16:creationId xmlns:a16="http://schemas.microsoft.com/office/drawing/2014/main" id="{7CCC2A32-B544-E142-9599-6C7EBF3BA469}"/>
              </a:ext>
            </a:extLst>
          </p:cNvPr>
          <p:cNvSpPr/>
          <p:nvPr/>
        </p:nvSpPr>
        <p:spPr>
          <a:xfrm>
            <a:off x="2650680" y="4056838"/>
            <a:ext cx="299840" cy="3651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C89E314-13A1-A444-9078-CA840D2BEDDC}"/>
              </a:ext>
            </a:extLst>
          </p:cNvPr>
          <p:cNvSpPr/>
          <p:nvPr/>
        </p:nvSpPr>
        <p:spPr>
          <a:xfrm>
            <a:off x="4631098" y="763294"/>
            <a:ext cx="2929803" cy="1026787"/>
          </a:xfrm>
          <a:prstGeom prst="rect">
            <a:avLst/>
          </a:prstGeom>
          <a:solidFill>
            <a:srgbClr val="F5848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Awareness of post removal</a:t>
            </a:r>
          </a:p>
        </p:txBody>
      </p:sp>
      <p:sp>
        <p:nvSpPr>
          <p:cNvPr id="11" name="Right Arrow 10">
            <a:extLst>
              <a:ext uri="{FF2B5EF4-FFF2-40B4-BE49-F238E27FC236}">
                <a16:creationId xmlns:a16="http://schemas.microsoft.com/office/drawing/2014/main" id="{B210F0BC-D717-1147-9618-4B235B5DD82D}"/>
              </a:ext>
            </a:extLst>
          </p:cNvPr>
          <p:cNvSpPr/>
          <p:nvPr/>
        </p:nvSpPr>
        <p:spPr>
          <a:xfrm rot="8100000">
            <a:off x="4009144" y="2538984"/>
            <a:ext cx="1657176" cy="405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754854B-019F-974B-B61C-D254470D01D4}"/>
              </a:ext>
            </a:extLst>
          </p:cNvPr>
          <p:cNvSpPr/>
          <p:nvPr/>
        </p:nvSpPr>
        <p:spPr>
          <a:xfrm>
            <a:off x="7007909" y="3887022"/>
            <a:ext cx="3088389" cy="1069883"/>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Posting Again</a:t>
            </a:r>
            <a:endParaRPr kumimoji="0" lang="en-US" sz="32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(Not significant)</a:t>
            </a:r>
            <a:endParaRPr kumimoji="0" lang="en-US" sz="1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endParaRPr>
          </a:p>
        </p:txBody>
      </p:sp>
      <p:sp>
        <p:nvSpPr>
          <p:cNvPr id="12" name="Rectangle 11">
            <a:extLst>
              <a:ext uri="{FF2B5EF4-FFF2-40B4-BE49-F238E27FC236}">
                <a16:creationId xmlns:a16="http://schemas.microsoft.com/office/drawing/2014/main" id="{E836360C-8ADF-5545-9BB2-11ABED339820}"/>
              </a:ext>
            </a:extLst>
          </p:cNvPr>
          <p:cNvSpPr/>
          <p:nvPr/>
        </p:nvSpPr>
        <p:spPr>
          <a:xfrm>
            <a:off x="7003056" y="4060183"/>
            <a:ext cx="37406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a:t>
            </a:r>
          </a:p>
        </p:txBody>
      </p:sp>
      <p:sp>
        <p:nvSpPr>
          <p:cNvPr id="3" name="TextBox 2">
            <a:extLst>
              <a:ext uri="{FF2B5EF4-FFF2-40B4-BE49-F238E27FC236}">
                <a16:creationId xmlns:a16="http://schemas.microsoft.com/office/drawing/2014/main" id="{DF98992B-6D46-424A-869D-7CE2DBCE338D}"/>
              </a:ext>
            </a:extLst>
          </p:cNvPr>
          <p:cNvSpPr txBox="1"/>
          <p:nvPr/>
        </p:nvSpPr>
        <p:spPr>
          <a:xfrm>
            <a:off x="8465127" y="6356350"/>
            <a:ext cx="139814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 &lt; .001</a:t>
            </a:r>
          </a:p>
        </p:txBody>
      </p:sp>
      <p:sp>
        <p:nvSpPr>
          <p:cNvPr id="18" name="Right Arrow 17">
            <a:extLst>
              <a:ext uri="{FF2B5EF4-FFF2-40B4-BE49-F238E27FC236}">
                <a16:creationId xmlns:a16="http://schemas.microsoft.com/office/drawing/2014/main" id="{11EF1CDC-488A-DD4E-9C16-05D0E34E1464}"/>
              </a:ext>
            </a:extLst>
          </p:cNvPr>
          <p:cNvSpPr/>
          <p:nvPr/>
        </p:nvSpPr>
        <p:spPr>
          <a:xfrm rot="2700000">
            <a:off x="6525681" y="2538984"/>
            <a:ext cx="1657176" cy="405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856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11" grpId="0" animBg="1"/>
      <p:bldP spid="14" grpId="0" animBg="1"/>
      <p:bldP spid="12" grpId="0"/>
      <p:bldP spid="3" grpId="0"/>
      <p:bldP spid="1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1193CF-9CEC-FA4A-B3EF-B3AE513E4CA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6" name="Rectangle">
            <a:extLst>
              <a:ext uri="{FF2B5EF4-FFF2-40B4-BE49-F238E27FC236}">
                <a16:creationId xmlns:a16="http://schemas.microsoft.com/office/drawing/2014/main" id="{5E9D9219-10CE-B44D-9475-15E8DBC25196}"/>
              </a:ext>
            </a:extLst>
          </p:cNvPr>
          <p:cNvSpPr/>
          <p:nvPr/>
        </p:nvSpPr>
        <p:spPr>
          <a:xfrm>
            <a:off x="-1105904" y="2418343"/>
            <a:ext cx="14403807" cy="2021314"/>
          </a:xfrm>
          <a:prstGeom prst="rect">
            <a:avLst/>
          </a:prstGeom>
          <a:solidFill>
            <a:srgbClr val="002C46"/>
          </a:solidFill>
          <a:ln w="3175">
            <a:miter lim="400000"/>
          </a:ln>
        </p:spPr>
        <p:txBody>
          <a:bodyPr lIns="41341" tIns="41341" rIns="41341" bIns="41341" anchor="ctr"/>
          <a:lstStyle/>
          <a:p>
            <a:pPr marL="0" marR="0" lvl="0" indent="0" algn="ctr" defTabSz="457200" rtl="0" eaLnBrk="1" fontAlgn="auto" latinLnBrk="0" hangingPunct="1">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r>
              <a:rPr kumimoji="0" lang="en-US" sz="4800" b="0" i="0" u="none" strike="noStrike" kern="1200" cap="none" spc="0" normalizeH="0" baseline="0" noProof="0" dirty="0">
                <a:ln>
                  <a:noFill/>
                </a:ln>
                <a:solidFill>
                  <a:srgbClr val="FFFFFF"/>
                </a:solidFill>
                <a:effectLst/>
                <a:uLnTx/>
                <a:uFillTx/>
                <a:latin typeface="Avenir Next" panose="020B0503020202020204" pitchFamily="34" charset="0"/>
                <a:ea typeface="+mn-ea"/>
                <a:cs typeface="+mn-cs"/>
                <a:sym typeface="Helvetica Neue Medium"/>
              </a:rPr>
              <a:t>Users care about being</a:t>
            </a:r>
          </a:p>
          <a:p>
            <a:pPr marL="0" marR="0" lvl="0" indent="0" algn="ctr" defTabSz="457200" rtl="0" eaLnBrk="1" fontAlgn="auto" latinLnBrk="0" hangingPunct="1">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r>
              <a:rPr kumimoji="0" lang="en-US" sz="4800" b="0" i="0" u="none" strike="noStrike" kern="1200" cap="none" spc="0" normalizeH="0" baseline="0" noProof="0" dirty="0">
                <a:ln>
                  <a:noFill/>
                </a:ln>
                <a:solidFill>
                  <a:srgbClr val="FFFFFF"/>
                </a:solidFill>
                <a:effectLst/>
                <a:uLnTx/>
                <a:uFillTx/>
                <a:latin typeface="Avenir Next" panose="020B0503020202020204" pitchFamily="34" charset="0"/>
                <a:ea typeface="+mn-ea"/>
                <a:cs typeface="+mn-cs"/>
                <a:sym typeface="Helvetica Neue Medium"/>
              </a:rPr>
              <a:t>notified of post removals</a:t>
            </a:r>
            <a:endParaRPr kumimoji="0" sz="4800" b="0" i="0" u="none" strike="noStrike" kern="1200" cap="none" spc="0" normalizeH="0" baseline="0" noProof="0" dirty="0">
              <a:ln>
                <a:noFill/>
              </a:ln>
              <a:solidFill>
                <a:srgbClr val="FFFFFF"/>
              </a:solidFill>
              <a:effectLst/>
              <a:uLnTx/>
              <a:uFillTx/>
              <a:latin typeface="Avenir Next" panose="020B0503020202020204" pitchFamily="34" charset="0"/>
              <a:ea typeface="+mn-ea"/>
              <a:cs typeface="+mn-cs"/>
              <a:sym typeface="Helvetica Neue Medium"/>
            </a:endParaRPr>
          </a:p>
        </p:txBody>
      </p:sp>
    </p:spTree>
    <p:extLst>
      <p:ext uri="{BB962C8B-B14F-4D97-AF65-F5344CB8AC3E}">
        <p14:creationId xmlns:p14="http://schemas.microsoft.com/office/powerpoint/2010/main" val="575710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3F1233-9D34-844D-9F15-98F11AF1C287}"/>
              </a:ext>
            </a:extLst>
          </p:cNvPr>
          <p:cNvSpPr>
            <a:spLocks noGrp="1"/>
          </p:cNvSpPr>
          <p:nvPr>
            <p:ph type="sldNum" sz="quarter" idx="12"/>
          </p:nvPr>
        </p:nvSpPr>
        <p:spPr/>
        <p:txBody>
          <a:bodyPr/>
          <a:lstStyle/>
          <a:p>
            <a:fld id="{EEBB84EA-720A-924D-995C-2965551D1999}" type="slidenum">
              <a:rPr lang="en-US" smtClean="0"/>
              <a:t>54</a:t>
            </a:fld>
            <a:endParaRPr lang="en-US"/>
          </a:p>
        </p:txBody>
      </p:sp>
      <p:sp>
        <p:nvSpPr>
          <p:cNvPr id="5" name="TextBox 4">
            <a:extLst>
              <a:ext uri="{FF2B5EF4-FFF2-40B4-BE49-F238E27FC236}">
                <a16:creationId xmlns:a16="http://schemas.microsoft.com/office/drawing/2014/main" id="{DBB991E5-3731-2849-9D77-A66A11241D03}"/>
              </a:ext>
            </a:extLst>
          </p:cNvPr>
          <p:cNvSpPr txBox="1"/>
          <p:nvPr/>
        </p:nvSpPr>
        <p:spPr>
          <a:xfrm>
            <a:off x="1191491" y="484909"/>
            <a:ext cx="9670473" cy="1323439"/>
          </a:xfrm>
          <a:prstGeom prst="rect">
            <a:avLst/>
          </a:prstGeom>
          <a:solidFill>
            <a:srgbClr val="002C46"/>
          </a:solidFill>
        </p:spPr>
        <p:txBody>
          <a:bodyPr wrap="square" rtlCol="0">
            <a:spAutoFit/>
          </a:bodyPr>
          <a:lstStyle/>
          <a:p>
            <a:r>
              <a:rPr lang="en-US" sz="4000" b="1" dirty="0">
                <a:solidFill>
                  <a:schemeClr val="bg1"/>
                </a:solidFill>
                <a:latin typeface="Avenir Next" panose="020B0503020202020204" pitchFamily="34" charset="0"/>
              </a:rPr>
              <a:t>Q2:</a:t>
            </a:r>
            <a:r>
              <a:rPr lang="en-US" sz="4000" dirty="0">
                <a:solidFill>
                  <a:schemeClr val="bg1"/>
                </a:solidFill>
                <a:latin typeface="Avenir Next" panose="020B0503020202020204" pitchFamily="34" charset="0"/>
              </a:rPr>
              <a:t> Did you receive an explanation for why your post was removed?:</a:t>
            </a:r>
          </a:p>
        </p:txBody>
      </p:sp>
      <p:graphicFrame>
        <p:nvGraphicFramePr>
          <p:cNvPr id="10" name="Chart 9">
            <a:extLst>
              <a:ext uri="{FF2B5EF4-FFF2-40B4-BE49-F238E27FC236}">
                <a16:creationId xmlns:a16="http://schemas.microsoft.com/office/drawing/2014/main" id="{9603499C-78ED-8946-9BFF-996CC3124139}"/>
              </a:ext>
            </a:extLst>
          </p:cNvPr>
          <p:cNvGraphicFramePr>
            <a:graphicFrameLocks/>
          </p:cNvGraphicFramePr>
          <p:nvPr>
            <p:extLst>
              <p:ext uri="{D42A27DB-BD31-4B8C-83A1-F6EECF244321}">
                <p14:modId xmlns:p14="http://schemas.microsoft.com/office/powerpoint/2010/main" val="249940204"/>
              </p:ext>
            </p:extLst>
          </p:nvPr>
        </p:nvGraphicFramePr>
        <p:xfrm>
          <a:off x="2538199" y="2353754"/>
          <a:ext cx="7115601" cy="3993008"/>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4A1E9000-847D-E841-8FDC-E04523645B52}"/>
              </a:ext>
            </a:extLst>
          </p:cNvPr>
          <p:cNvSpPr txBox="1"/>
          <p:nvPr/>
        </p:nvSpPr>
        <p:spPr>
          <a:xfrm>
            <a:off x="4883580" y="3593124"/>
            <a:ext cx="809477" cy="584775"/>
          </a:xfrm>
          <a:prstGeom prst="rect">
            <a:avLst/>
          </a:prstGeom>
          <a:noFill/>
        </p:spPr>
        <p:txBody>
          <a:bodyPr wrap="square" rtlCol="0">
            <a:spAutoFit/>
          </a:bodyPr>
          <a:lstStyle/>
          <a:p>
            <a:r>
              <a:rPr lang="en-US" sz="3200" dirty="0">
                <a:solidFill>
                  <a:schemeClr val="bg1"/>
                </a:solidFill>
              </a:rPr>
              <a:t>Yes</a:t>
            </a:r>
          </a:p>
        </p:txBody>
      </p:sp>
      <p:sp>
        <p:nvSpPr>
          <p:cNvPr id="12" name="TextBox 11">
            <a:extLst>
              <a:ext uri="{FF2B5EF4-FFF2-40B4-BE49-F238E27FC236}">
                <a16:creationId xmlns:a16="http://schemas.microsoft.com/office/drawing/2014/main" id="{173C5FE9-CBD1-FA47-9525-772ABFDE7586}"/>
              </a:ext>
            </a:extLst>
          </p:cNvPr>
          <p:cNvSpPr txBox="1"/>
          <p:nvPr/>
        </p:nvSpPr>
        <p:spPr>
          <a:xfrm>
            <a:off x="6715286" y="3593124"/>
            <a:ext cx="748808" cy="584775"/>
          </a:xfrm>
          <a:prstGeom prst="rect">
            <a:avLst/>
          </a:prstGeom>
          <a:noFill/>
        </p:spPr>
        <p:txBody>
          <a:bodyPr wrap="square" rtlCol="0">
            <a:spAutoFit/>
          </a:bodyPr>
          <a:lstStyle/>
          <a:p>
            <a:r>
              <a:rPr lang="en-US" sz="3200" dirty="0">
                <a:solidFill>
                  <a:schemeClr val="bg1"/>
                </a:solidFill>
              </a:rPr>
              <a:t>No</a:t>
            </a:r>
          </a:p>
        </p:txBody>
      </p:sp>
      <p:sp>
        <p:nvSpPr>
          <p:cNvPr id="13" name="TextBox 1">
            <a:extLst>
              <a:ext uri="{FF2B5EF4-FFF2-40B4-BE49-F238E27FC236}">
                <a16:creationId xmlns:a16="http://schemas.microsoft.com/office/drawing/2014/main" id="{8FFB3C42-A84C-1142-A93A-19D6B4A3781D}"/>
              </a:ext>
            </a:extLst>
          </p:cNvPr>
          <p:cNvSpPr txBox="1"/>
          <p:nvPr/>
        </p:nvSpPr>
        <p:spPr>
          <a:xfrm>
            <a:off x="3100561" y="3593818"/>
            <a:ext cx="1028762" cy="106695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dirty="0">
                <a:latin typeface="Avenir Next" panose="020B0503020202020204" pitchFamily="34" charset="0"/>
              </a:rPr>
              <a:t>39.7%</a:t>
            </a:r>
          </a:p>
        </p:txBody>
      </p:sp>
      <p:sp>
        <p:nvSpPr>
          <p:cNvPr id="14" name="TextBox 1">
            <a:extLst>
              <a:ext uri="{FF2B5EF4-FFF2-40B4-BE49-F238E27FC236}">
                <a16:creationId xmlns:a16="http://schemas.microsoft.com/office/drawing/2014/main" id="{85B15030-B38B-974C-91DB-F3489637A080}"/>
              </a:ext>
            </a:extLst>
          </p:cNvPr>
          <p:cNvSpPr txBox="1"/>
          <p:nvPr/>
        </p:nvSpPr>
        <p:spPr>
          <a:xfrm>
            <a:off x="8044566" y="3571118"/>
            <a:ext cx="1028762" cy="106695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dirty="0">
                <a:latin typeface="Avenir Next" panose="020B0503020202020204" pitchFamily="34" charset="0"/>
              </a:rPr>
              <a:t>60.3%</a:t>
            </a:r>
          </a:p>
        </p:txBody>
      </p:sp>
    </p:spTree>
    <p:extLst>
      <p:ext uri="{BB962C8B-B14F-4D97-AF65-F5344CB8AC3E}">
        <p14:creationId xmlns:p14="http://schemas.microsoft.com/office/powerpoint/2010/main" val="203372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11" grpId="0"/>
      <p:bldP spid="12" grpId="0"/>
      <p:bldP spid="13"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9973500-D1A8-0347-BB39-E3BFFE5B7BAC}"/>
              </a:ext>
            </a:extLst>
          </p:cNvPr>
          <p:cNvSpPr/>
          <p:nvPr/>
        </p:nvSpPr>
        <p:spPr>
          <a:xfrm>
            <a:off x="2095702" y="3887022"/>
            <a:ext cx="2742030" cy="1069883"/>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Next" panose="020B0503020202020204" pitchFamily="34" charset="0"/>
                <a:ea typeface="Arial" charset="0"/>
                <a:cs typeface="Arial" charset="0"/>
              </a:rPr>
              <a:t>     Fairness</a:t>
            </a:r>
          </a:p>
          <a:p>
            <a:pPr algn="ctr"/>
            <a:r>
              <a:rPr lang="el-GR" sz="2000" dirty="0"/>
              <a:t> </a:t>
            </a:r>
            <a:r>
              <a:rPr lang="en-US" sz="2000" dirty="0">
                <a:solidFill>
                  <a:schemeClr val="tx1"/>
                </a:solidFill>
              </a:rPr>
              <a:t>(</a:t>
            </a:r>
            <a:r>
              <a:rPr lang="el-GR" sz="2000" dirty="0">
                <a:solidFill>
                  <a:schemeClr val="tx1"/>
                </a:solidFill>
                <a:latin typeface="Avenir Next" panose="020B0503020202020204" pitchFamily="34" charset="0"/>
              </a:rPr>
              <a:t>β</a:t>
            </a:r>
            <a:r>
              <a:rPr lang="en-US" sz="2000" dirty="0">
                <a:solidFill>
                  <a:schemeClr val="tx1"/>
                </a:solidFill>
                <a:latin typeface="Avenir Next" panose="020B0503020202020204" pitchFamily="34" charset="0"/>
              </a:rPr>
              <a:t> = 0.384***)</a:t>
            </a:r>
            <a:endParaRPr lang="en-US" sz="3200" dirty="0">
              <a:solidFill>
                <a:schemeClr val="tx1"/>
              </a:solidFill>
              <a:latin typeface="Avenir Next" panose="020B0503020202020204" pitchFamily="34" charset="0"/>
              <a:ea typeface="Arial" charset="0"/>
              <a:cs typeface="Arial" charset="0"/>
            </a:endParaRPr>
          </a:p>
        </p:txBody>
      </p:sp>
      <p:sp>
        <p:nvSpPr>
          <p:cNvPr id="4" name="Slide Number Placeholder 3">
            <a:extLst>
              <a:ext uri="{FF2B5EF4-FFF2-40B4-BE49-F238E27FC236}">
                <a16:creationId xmlns:a16="http://schemas.microsoft.com/office/drawing/2014/main" id="{893F1233-9D34-844D-9F15-98F11AF1C287}"/>
              </a:ext>
            </a:extLst>
          </p:cNvPr>
          <p:cNvSpPr>
            <a:spLocks noGrp="1"/>
          </p:cNvSpPr>
          <p:nvPr>
            <p:ph type="sldNum" sz="quarter" idx="12"/>
          </p:nvPr>
        </p:nvSpPr>
        <p:spPr/>
        <p:txBody>
          <a:bodyPr/>
          <a:lstStyle/>
          <a:p>
            <a:fld id="{EEBB84EA-720A-924D-995C-2965551D1999}" type="slidenum">
              <a:rPr lang="en-US" smtClean="0"/>
              <a:t>55</a:t>
            </a:fld>
            <a:endParaRPr lang="en-US"/>
          </a:p>
        </p:txBody>
      </p:sp>
      <p:sp>
        <p:nvSpPr>
          <p:cNvPr id="2" name="Up Arrow 1">
            <a:extLst>
              <a:ext uri="{FF2B5EF4-FFF2-40B4-BE49-F238E27FC236}">
                <a16:creationId xmlns:a16="http://schemas.microsoft.com/office/drawing/2014/main" id="{7CCC2A32-B544-E142-9599-6C7EBF3BA469}"/>
              </a:ext>
            </a:extLst>
          </p:cNvPr>
          <p:cNvSpPr/>
          <p:nvPr/>
        </p:nvSpPr>
        <p:spPr>
          <a:xfrm>
            <a:off x="2650680" y="4056838"/>
            <a:ext cx="299840" cy="3651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C89E314-13A1-A444-9078-CA840D2BEDDC}"/>
              </a:ext>
            </a:extLst>
          </p:cNvPr>
          <p:cNvSpPr/>
          <p:nvPr/>
        </p:nvSpPr>
        <p:spPr>
          <a:xfrm>
            <a:off x="4631098" y="763294"/>
            <a:ext cx="2929803" cy="1026787"/>
          </a:xfrm>
          <a:prstGeom prst="rect">
            <a:avLst/>
          </a:prstGeom>
          <a:solidFill>
            <a:srgbClr val="F5848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Next" panose="020B0503020202020204" pitchFamily="34" charset="0"/>
                <a:ea typeface="Arial" charset="0"/>
                <a:cs typeface="Arial" charset="0"/>
              </a:rPr>
              <a:t>Receiving explanation</a:t>
            </a:r>
          </a:p>
        </p:txBody>
      </p:sp>
      <p:sp>
        <p:nvSpPr>
          <p:cNvPr id="11" name="Right Arrow 10">
            <a:extLst>
              <a:ext uri="{FF2B5EF4-FFF2-40B4-BE49-F238E27FC236}">
                <a16:creationId xmlns:a16="http://schemas.microsoft.com/office/drawing/2014/main" id="{B210F0BC-D717-1147-9618-4B235B5DD82D}"/>
              </a:ext>
            </a:extLst>
          </p:cNvPr>
          <p:cNvSpPr/>
          <p:nvPr/>
        </p:nvSpPr>
        <p:spPr>
          <a:xfrm rot="8100000">
            <a:off x="4009144" y="2538984"/>
            <a:ext cx="1657176" cy="405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54854B-019F-974B-B61C-D254470D01D4}"/>
              </a:ext>
            </a:extLst>
          </p:cNvPr>
          <p:cNvSpPr/>
          <p:nvPr/>
        </p:nvSpPr>
        <p:spPr>
          <a:xfrm>
            <a:off x="7007909" y="3887022"/>
            <a:ext cx="3088389" cy="1069883"/>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Next" panose="020B0503020202020204" pitchFamily="34" charset="0"/>
                <a:ea typeface="Arial" charset="0"/>
                <a:cs typeface="Arial" charset="0"/>
              </a:rPr>
              <a:t>Posting Again</a:t>
            </a:r>
          </a:p>
          <a:p>
            <a:pPr algn="ctr"/>
            <a:r>
              <a:rPr lang="el-GR" sz="2000" dirty="0"/>
              <a:t> </a:t>
            </a:r>
            <a:r>
              <a:rPr lang="en-US" sz="2000" dirty="0">
                <a:solidFill>
                  <a:schemeClr val="tx1"/>
                </a:solidFill>
              </a:rPr>
              <a:t>(</a:t>
            </a:r>
            <a:r>
              <a:rPr lang="el-GR" sz="2000" dirty="0">
                <a:solidFill>
                  <a:schemeClr val="tx1"/>
                </a:solidFill>
                <a:latin typeface="Avenir Next" panose="020B0503020202020204" pitchFamily="34" charset="0"/>
              </a:rPr>
              <a:t>β</a:t>
            </a:r>
            <a:r>
              <a:rPr lang="en-US" sz="2000" dirty="0">
                <a:solidFill>
                  <a:schemeClr val="tx1"/>
                </a:solidFill>
                <a:latin typeface="Avenir Next" panose="020B0503020202020204" pitchFamily="34" charset="0"/>
              </a:rPr>
              <a:t> = 0.088*)</a:t>
            </a:r>
            <a:endParaRPr lang="en-US" sz="3200" dirty="0">
              <a:solidFill>
                <a:schemeClr val="tx1"/>
              </a:solidFill>
              <a:latin typeface="Avenir Next" panose="020B0503020202020204" pitchFamily="34" charset="0"/>
              <a:ea typeface="Arial" charset="0"/>
              <a:cs typeface="Arial" charset="0"/>
            </a:endParaRPr>
          </a:p>
        </p:txBody>
      </p:sp>
      <p:sp>
        <p:nvSpPr>
          <p:cNvPr id="3" name="TextBox 2">
            <a:extLst>
              <a:ext uri="{FF2B5EF4-FFF2-40B4-BE49-F238E27FC236}">
                <a16:creationId xmlns:a16="http://schemas.microsoft.com/office/drawing/2014/main" id="{DF98992B-6D46-424A-869D-7CE2DBCE338D}"/>
              </a:ext>
            </a:extLst>
          </p:cNvPr>
          <p:cNvSpPr txBox="1"/>
          <p:nvPr/>
        </p:nvSpPr>
        <p:spPr>
          <a:xfrm>
            <a:off x="6774878" y="6356350"/>
            <a:ext cx="3088389" cy="369332"/>
          </a:xfrm>
          <a:prstGeom prst="rect">
            <a:avLst/>
          </a:prstGeom>
          <a:noFill/>
        </p:spPr>
        <p:txBody>
          <a:bodyPr wrap="square" rtlCol="0">
            <a:spAutoFit/>
          </a:bodyPr>
          <a:lstStyle/>
          <a:p>
            <a:r>
              <a:rPr lang="en-US" dirty="0"/>
              <a:t>*: p &lt; .05		 ***: p &lt; .001</a:t>
            </a:r>
          </a:p>
        </p:txBody>
      </p:sp>
      <p:sp>
        <p:nvSpPr>
          <p:cNvPr id="18" name="Right Arrow 17">
            <a:extLst>
              <a:ext uri="{FF2B5EF4-FFF2-40B4-BE49-F238E27FC236}">
                <a16:creationId xmlns:a16="http://schemas.microsoft.com/office/drawing/2014/main" id="{11EF1CDC-488A-DD4E-9C16-05D0E34E1464}"/>
              </a:ext>
            </a:extLst>
          </p:cNvPr>
          <p:cNvSpPr/>
          <p:nvPr/>
        </p:nvSpPr>
        <p:spPr>
          <a:xfrm rot="2700000">
            <a:off x="6525681" y="2538984"/>
            <a:ext cx="1657176" cy="405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a:extLst>
              <a:ext uri="{FF2B5EF4-FFF2-40B4-BE49-F238E27FC236}">
                <a16:creationId xmlns:a16="http://schemas.microsoft.com/office/drawing/2014/main" id="{8D57E391-61CD-5C49-A71F-334B82357511}"/>
              </a:ext>
            </a:extLst>
          </p:cNvPr>
          <p:cNvSpPr/>
          <p:nvPr/>
        </p:nvSpPr>
        <p:spPr>
          <a:xfrm>
            <a:off x="7068077" y="4056838"/>
            <a:ext cx="299840" cy="3651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32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11" grpId="0" animBg="1"/>
      <p:bldP spid="14" grpId="0" animBg="1"/>
      <p:bldP spid="3" grpId="0"/>
      <p:bldP spid="18" grpId="0" animBg="1"/>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1193CF-9CEC-FA4A-B3EF-B3AE513E4CAC}"/>
              </a:ext>
            </a:extLst>
          </p:cNvPr>
          <p:cNvSpPr>
            <a:spLocks noGrp="1"/>
          </p:cNvSpPr>
          <p:nvPr>
            <p:ph type="sldNum" sz="quarter" idx="12"/>
          </p:nvPr>
        </p:nvSpPr>
        <p:spPr/>
        <p:txBody>
          <a:bodyPr/>
          <a:lstStyle/>
          <a:p>
            <a:fld id="{EEBB84EA-720A-924D-995C-2965551D1999}" type="slidenum">
              <a:rPr lang="en-US" smtClean="0"/>
              <a:t>56</a:t>
            </a:fld>
            <a:endParaRPr lang="en-US"/>
          </a:p>
        </p:txBody>
      </p:sp>
      <p:sp>
        <p:nvSpPr>
          <p:cNvPr id="6" name="Rectangle">
            <a:extLst>
              <a:ext uri="{FF2B5EF4-FFF2-40B4-BE49-F238E27FC236}">
                <a16:creationId xmlns:a16="http://schemas.microsoft.com/office/drawing/2014/main" id="{5E9D9219-10CE-B44D-9475-15E8DBC25196}"/>
              </a:ext>
            </a:extLst>
          </p:cNvPr>
          <p:cNvSpPr/>
          <p:nvPr/>
        </p:nvSpPr>
        <p:spPr>
          <a:xfrm>
            <a:off x="-1105904" y="2418343"/>
            <a:ext cx="14403807" cy="2021314"/>
          </a:xfrm>
          <a:prstGeom prst="rect">
            <a:avLst/>
          </a:prstGeom>
          <a:solidFill>
            <a:srgbClr val="002C46"/>
          </a:solidFill>
          <a:ln w="3175">
            <a:miter lim="400000"/>
          </a:ln>
        </p:spPr>
        <p:txBody>
          <a:bodyPr lIns="41341" tIns="41341" rIns="41341" bIns="41341" anchor="ctr"/>
          <a:lstStyle/>
          <a:p>
            <a:pPr algn="ctr">
              <a:defRPr sz="1600" b="0">
                <a:solidFill>
                  <a:srgbClr val="FFFFFF"/>
                </a:solidFill>
                <a:latin typeface="+mn-lt"/>
                <a:ea typeface="+mn-ea"/>
                <a:cs typeface="+mn-cs"/>
                <a:sym typeface="Helvetica Neue Medium"/>
              </a:defRPr>
            </a:pPr>
            <a:r>
              <a:rPr lang="en-US" sz="4800" dirty="0">
                <a:latin typeface="Avenir Next" panose="020B0503020202020204" pitchFamily="34" charset="0"/>
              </a:rPr>
              <a:t>Receiving explanations is linked to</a:t>
            </a:r>
          </a:p>
          <a:p>
            <a:pPr algn="ctr">
              <a:defRPr sz="1600" b="0">
                <a:solidFill>
                  <a:srgbClr val="FFFFFF"/>
                </a:solidFill>
                <a:latin typeface="+mn-lt"/>
                <a:ea typeface="+mn-ea"/>
                <a:cs typeface="+mn-cs"/>
                <a:sym typeface="Helvetica Neue Medium"/>
              </a:defRPr>
            </a:pPr>
            <a:r>
              <a:rPr lang="en-US" sz="4800" dirty="0">
                <a:latin typeface="Avenir Next" panose="020B0503020202020204" pitchFamily="34" charset="0"/>
              </a:rPr>
              <a:t>improvement in user attitudes</a:t>
            </a:r>
          </a:p>
        </p:txBody>
      </p:sp>
    </p:spTree>
    <p:extLst>
      <p:ext uri="{BB962C8B-B14F-4D97-AF65-F5344CB8AC3E}">
        <p14:creationId xmlns:p14="http://schemas.microsoft.com/office/powerpoint/2010/main" val="34777813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3F1233-9D34-844D-9F15-98F11AF1C287}"/>
              </a:ext>
            </a:extLst>
          </p:cNvPr>
          <p:cNvSpPr>
            <a:spLocks noGrp="1"/>
          </p:cNvSpPr>
          <p:nvPr>
            <p:ph type="sldNum" sz="quarter" idx="12"/>
          </p:nvPr>
        </p:nvSpPr>
        <p:spPr/>
        <p:txBody>
          <a:bodyPr/>
          <a:lstStyle/>
          <a:p>
            <a:fld id="{EEBB84EA-720A-924D-995C-2965551D1999}" type="slidenum">
              <a:rPr lang="en-US" smtClean="0"/>
              <a:t>57</a:t>
            </a:fld>
            <a:endParaRPr lang="en-US"/>
          </a:p>
        </p:txBody>
      </p:sp>
      <p:sp>
        <p:nvSpPr>
          <p:cNvPr id="5" name="TextBox 4">
            <a:extLst>
              <a:ext uri="{FF2B5EF4-FFF2-40B4-BE49-F238E27FC236}">
                <a16:creationId xmlns:a16="http://schemas.microsoft.com/office/drawing/2014/main" id="{DBB991E5-3731-2849-9D77-A66A11241D03}"/>
              </a:ext>
            </a:extLst>
          </p:cNvPr>
          <p:cNvSpPr txBox="1"/>
          <p:nvPr/>
        </p:nvSpPr>
        <p:spPr>
          <a:xfrm>
            <a:off x="1191491" y="484909"/>
            <a:ext cx="9670473" cy="1323439"/>
          </a:xfrm>
          <a:prstGeom prst="rect">
            <a:avLst/>
          </a:prstGeom>
          <a:solidFill>
            <a:srgbClr val="002C46"/>
          </a:solidFill>
        </p:spPr>
        <p:txBody>
          <a:bodyPr wrap="square" rtlCol="0">
            <a:spAutoFit/>
          </a:bodyPr>
          <a:lstStyle/>
          <a:p>
            <a:r>
              <a:rPr lang="en-US" sz="4000" b="1" dirty="0">
                <a:solidFill>
                  <a:schemeClr val="bg1"/>
                </a:solidFill>
                <a:latin typeface="Avenir Next" panose="020B0503020202020204" pitchFamily="34" charset="0"/>
              </a:rPr>
              <a:t>Q3:</a:t>
            </a:r>
            <a:r>
              <a:rPr lang="en-US" sz="4000" dirty="0">
                <a:solidFill>
                  <a:schemeClr val="bg1"/>
                </a:solidFill>
                <a:latin typeface="Avenir Next" panose="020B0503020202020204" pitchFamily="34" charset="0"/>
              </a:rPr>
              <a:t> Did the explanation provide you information you didn’t know before?:</a:t>
            </a:r>
          </a:p>
        </p:txBody>
      </p:sp>
      <p:graphicFrame>
        <p:nvGraphicFramePr>
          <p:cNvPr id="9" name="Chart 8">
            <a:extLst>
              <a:ext uri="{FF2B5EF4-FFF2-40B4-BE49-F238E27FC236}">
                <a16:creationId xmlns:a16="http://schemas.microsoft.com/office/drawing/2014/main" id="{6B0AD63F-A5AE-1A48-914E-29C7F7CE787C}"/>
              </a:ext>
            </a:extLst>
          </p:cNvPr>
          <p:cNvGraphicFramePr>
            <a:graphicFrameLocks/>
          </p:cNvGraphicFramePr>
          <p:nvPr>
            <p:extLst>
              <p:ext uri="{D42A27DB-BD31-4B8C-83A1-F6EECF244321}">
                <p14:modId xmlns:p14="http://schemas.microsoft.com/office/powerpoint/2010/main" val="633437899"/>
              </p:ext>
            </p:extLst>
          </p:nvPr>
        </p:nvGraphicFramePr>
        <p:xfrm>
          <a:off x="2911252" y="2323515"/>
          <a:ext cx="6369495" cy="4028960"/>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a:extLst>
              <a:ext uri="{FF2B5EF4-FFF2-40B4-BE49-F238E27FC236}">
                <a16:creationId xmlns:a16="http://schemas.microsoft.com/office/drawing/2014/main" id="{9B7DBAF6-7357-D34F-B05A-C07AD714094B}"/>
              </a:ext>
            </a:extLst>
          </p:cNvPr>
          <p:cNvSpPr txBox="1"/>
          <p:nvPr/>
        </p:nvSpPr>
        <p:spPr>
          <a:xfrm>
            <a:off x="4954316" y="3860036"/>
            <a:ext cx="839313" cy="584775"/>
          </a:xfrm>
          <a:prstGeom prst="rect">
            <a:avLst/>
          </a:prstGeom>
          <a:noFill/>
        </p:spPr>
        <p:txBody>
          <a:bodyPr wrap="square" rtlCol="0">
            <a:spAutoFit/>
          </a:bodyPr>
          <a:lstStyle/>
          <a:p>
            <a:r>
              <a:rPr lang="en-US" sz="3200" dirty="0">
                <a:solidFill>
                  <a:schemeClr val="bg1"/>
                </a:solidFill>
              </a:rPr>
              <a:t>Yes</a:t>
            </a:r>
          </a:p>
        </p:txBody>
      </p:sp>
      <p:sp>
        <p:nvSpPr>
          <p:cNvPr id="16" name="TextBox 15">
            <a:extLst>
              <a:ext uri="{FF2B5EF4-FFF2-40B4-BE49-F238E27FC236}">
                <a16:creationId xmlns:a16="http://schemas.microsoft.com/office/drawing/2014/main" id="{6B6846B7-C0B8-8248-B33D-D332E97EB95B}"/>
              </a:ext>
            </a:extLst>
          </p:cNvPr>
          <p:cNvSpPr txBox="1"/>
          <p:nvPr/>
        </p:nvSpPr>
        <p:spPr>
          <a:xfrm>
            <a:off x="6536171" y="3860035"/>
            <a:ext cx="776407" cy="584775"/>
          </a:xfrm>
          <a:prstGeom prst="rect">
            <a:avLst/>
          </a:prstGeom>
          <a:noFill/>
        </p:spPr>
        <p:txBody>
          <a:bodyPr wrap="square" rtlCol="0">
            <a:spAutoFit/>
          </a:bodyPr>
          <a:lstStyle/>
          <a:p>
            <a:r>
              <a:rPr lang="en-US" sz="3200" dirty="0">
                <a:solidFill>
                  <a:schemeClr val="bg1"/>
                </a:solidFill>
              </a:rPr>
              <a:t>No</a:t>
            </a:r>
          </a:p>
        </p:txBody>
      </p:sp>
      <p:sp>
        <p:nvSpPr>
          <p:cNvPr id="17" name="TextBox 1">
            <a:extLst>
              <a:ext uri="{FF2B5EF4-FFF2-40B4-BE49-F238E27FC236}">
                <a16:creationId xmlns:a16="http://schemas.microsoft.com/office/drawing/2014/main" id="{5357944A-8F5F-C74F-84E9-D08E8DA7102D}"/>
              </a:ext>
            </a:extLst>
          </p:cNvPr>
          <p:cNvSpPr txBox="1"/>
          <p:nvPr/>
        </p:nvSpPr>
        <p:spPr>
          <a:xfrm>
            <a:off x="2866105" y="3858287"/>
            <a:ext cx="1066679" cy="1173046"/>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dirty="0">
                <a:latin typeface="Avenir Next" panose="020B0503020202020204" pitchFamily="34" charset="0"/>
              </a:rPr>
              <a:t>64.2%</a:t>
            </a:r>
          </a:p>
        </p:txBody>
      </p:sp>
      <p:sp>
        <p:nvSpPr>
          <p:cNvPr id="18" name="TextBox 1">
            <a:extLst>
              <a:ext uri="{FF2B5EF4-FFF2-40B4-BE49-F238E27FC236}">
                <a16:creationId xmlns:a16="http://schemas.microsoft.com/office/drawing/2014/main" id="{CD904C6F-BD55-3F4A-9CA9-1E0861CDCE53}"/>
              </a:ext>
            </a:extLst>
          </p:cNvPr>
          <p:cNvSpPr txBox="1"/>
          <p:nvPr/>
        </p:nvSpPr>
        <p:spPr>
          <a:xfrm>
            <a:off x="8214068" y="3860035"/>
            <a:ext cx="1066679" cy="1173046"/>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dirty="0">
                <a:latin typeface="Avenir Next" panose="020B0503020202020204" pitchFamily="34" charset="0"/>
              </a:rPr>
              <a:t>35.8%</a:t>
            </a:r>
          </a:p>
        </p:txBody>
      </p:sp>
    </p:spTree>
    <p:extLst>
      <p:ext uri="{BB962C8B-B14F-4D97-AF65-F5344CB8AC3E}">
        <p14:creationId xmlns:p14="http://schemas.microsoft.com/office/powerpoint/2010/main" val="325196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5" grpId="0"/>
      <p:bldP spid="16" grpId="0"/>
      <p:bldP spid="17" grpId="0"/>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9973500-D1A8-0347-BB39-E3BFFE5B7BAC}"/>
              </a:ext>
            </a:extLst>
          </p:cNvPr>
          <p:cNvSpPr/>
          <p:nvPr/>
        </p:nvSpPr>
        <p:spPr>
          <a:xfrm>
            <a:off x="2095702" y="3887022"/>
            <a:ext cx="2742030" cy="1069883"/>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Next" panose="020B0503020202020204" pitchFamily="34" charset="0"/>
                <a:ea typeface="Arial" charset="0"/>
                <a:cs typeface="Arial" charset="0"/>
              </a:rPr>
              <a:t>     Fairness</a:t>
            </a:r>
          </a:p>
          <a:p>
            <a:pPr algn="ctr"/>
            <a:r>
              <a:rPr lang="el-GR" sz="2000" dirty="0"/>
              <a:t> </a:t>
            </a:r>
            <a:r>
              <a:rPr lang="en-US" sz="2000" dirty="0">
                <a:solidFill>
                  <a:schemeClr val="tx1"/>
                </a:solidFill>
              </a:rPr>
              <a:t>(</a:t>
            </a:r>
            <a:r>
              <a:rPr lang="el-GR" sz="2000" dirty="0">
                <a:solidFill>
                  <a:schemeClr val="tx1"/>
                </a:solidFill>
                <a:latin typeface="Avenir Next" panose="020B0503020202020204" pitchFamily="34" charset="0"/>
              </a:rPr>
              <a:t>β</a:t>
            </a:r>
            <a:r>
              <a:rPr lang="en-US" sz="2000" dirty="0">
                <a:solidFill>
                  <a:schemeClr val="tx1"/>
                </a:solidFill>
                <a:latin typeface="Avenir Next" panose="020B0503020202020204" pitchFamily="34" charset="0"/>
              </a:rPr>
              <a:t> = 0.200***)</a:t>
            </a:r>
            <a:endParaRPr lang="en-US" sz="3200" dirty="0">
              <a:solidFill>
                <a:schemeClr val="tx1"/>
              </a:solidFill>
              <a:latin typeface="Avenir Next" panose="020B0503020202020204" pitchFamily="34" charset="0"/>
              <a:ea typeface="Arial" charset="0"/>
              <a:cs typeface="Arial" charset="0"/>
            </a:endParaRPr>
          </a:p>
        </p:txBody>
      </p:sp>
      <p:sp>
        <p:nvSpPr>
          <p:cNvPr id="4" name="Slide Number Placeholder 3">
            <a:extLst>
              <a:ext uri="{FF2B5EF4-FFF2-40B4-BE49-F238E27FC236}">
                <a16:creationId xmlns:a16="http://schemas.microsoft.com/office/drawing/2014/main" id="{893F1233-9D34-844D-9F15-98F11AF1C287}"/>
              </a:ext>
            </a:extLst>
          </p:cNvPr>
          <p:cNvSpPr>
            <a:spLocks noGrp="1"/>
          </p:cNvSpPr>
          <p:nvPr>
            <p:ph type="sldNum" sz="quarter" idx="12"/>
          </p:nvPr>
        </p:nvSpPr>
        <p:spPr/>
        <p:txBody>
          <a:bodyPr/>
          <a:lstStyle/>
          <a:p>
            <a:fld id="{EEBB84EA-720A-924D-995C-2965551D1999}" type="slidenum">
              <a:rPr lang="en-US" smtClean="0"/>
              <a:t>58</a:t>
            </a:fld>
            <a:endParaRPr lang="en-US"/>
          </a:p>
        </p:txBody>
      </p:sp>
      <p:sp>
        <p:nvSpPr>
          <p:cNvPr id="2" name="Up Arrow 1">
            <a:extLst>
              <a:ext uri="{FF2B5EF4-FFF2-40B4-BE49-F238E27FC236}">
                <a16:creationId xmlns:a16="http://schemas.microsoft.com/office/drawing/2014/main" id="{7CCC2A32-B544-E142-9599-6C7EBF3BA469}"/>
              </a:ext>
            </a:extLst>
          </p:cNvPr>
          <p:cNvSpPr/>
          <p:nvPr/>
        </p:nvSpPr>
        <p:spPr>
          <a:xfrm>
            <a:off x="2650680" y="4056838"/>
            <a:ext cx="299840" cy="3651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C89E314-13A1-A444-9078-CA840D2BEDDC}"/>
              </a:ext>
            </a:extLst>
          </p:cNvPr>
          <p:cNvSpPr/>
          <p:nvPr/>
        </p:nvSpPr>
        <p:spPr>
          <a:xfrm>
            <a:off x="4631098" y="763294"/>
            <a:ext cx="2929803" cy="1026787"/>
          </a:xfrm>
          <a:prstGeom prst="rect">
            <a:avLst/>
          </a:prstGeom>
          <a:solidFill>
            <a:srgbClr val="F5848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Next" panose="020B0503020202020204" pitchFamily="34" charset="0"/>
                <a:ea typeface="Arial" charset="0"/>
                <a:cs typeface="Arial" charset="0"/>
              </a:rPr>
              <a:t>New Information in explanations</a:t>
            </a:r>
          </a:p>
        </p:txBody>
      </p:sp>
      <p:sp>
        <p:nvSpPr>
          <p:cNvPr id="11" name="Right Arrow 10">
            <a:extLst>
              <a:ext uri="{FF2B5EF4-FFF2-40B4-BE49-F238E27FC236}">
                <a16:creationId xmlns:a16="http://schemas.microsoft.com/office/drawing/2014/main" id="{B210F0BC-D717-1147-9618-4B235B5DD82D}"/>
              </a:ext>
            </a:extLst>
          </p:cNvPr>
          <p:cNvSpPr/>
          <p:nvPr/>
        </p:nvSpPr>
        <p:spPr>
          <a:xfrm rot="8100000">
            <a:off x="4009144" y="2538984"/>
            <a:ext cx="1657176" cy="405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54854B-019F-974B-B61C-D254470D01D4}"/>
              </a:ext>
            </a:extLst>
          </p:cNvPr>
          <p:cNvSpPr/>
          <p:nvPr/>
        </p:nvSpPr>
        <p:spPr>
          <a:xfrm>
            <a:off x="7007909" y="3887022"/>
            <a:ext cx="3088389" cy="1069883"/>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Next" panose="020B0503020202020204" pitchFamily="34" charset="0"/>
                <a:ea typeface="Arial" charset="0"/>
                <a:cs typeface="Arial" charset="0"/>
              </a:rPr>
              <a:t>Posting Again</a:t>
            </a:r>
          </a:p>
          <a:p>
            <a:pPr algn="ctr"/>
            <a:r>
              <a:rPr lang="el-GR" sz="2000" dirty="0"/>
              <a:t> </a:t>
            </a:r>
            <a:r>
              <a:rPr lang="en-US" sz="2000" dirty="0">
                <a:solidFill>
                  <a:schemeClr val="tx1"/>
                </a:solidFill>
              </a:rPr>
              <a:t>(</a:t>
            </a:r>
            <a:r>
              <a:rPr lang="en-US" sz="2000" dirty="0">
                <a:solidFill>
                  <a:schemeClr val="tx1"/>
                </a:solidFill>
                <a:latin typeface="Avenir Next" panose="020B0503020202020204" pitchFamily="34" charset="0"/>
              </a:rPr>
              <a:t>Not significant)</a:t>
            </a:r>
            <a:endParaRPr lang="en-US" sz="3200" dirty="0">
              <a:solidFill>
                <a:schemeClr val="tx1"/>
              </a:solidFill>
              <a:latin typeface="Avenir Next" panose="020B0503020202020204" pitchFamily="34" charset="0"/>
              <a:ea typeface="Arial" charset="0"/>
              <a:cs typeface="Arial" charset="0"/>
            </a:endParaRPr>
          </a:p>
        </p:txBody>
      </p:sp>
      <p:sp>
        <p:nvSpPr>
          <p:cNvPr id="3" name="TextBox 2">
            <a:extLst>
              <a:ext uri="{FF2B5EF4-FFF2-40B4-BE49-F238E27FC236}">
                <a16:creationId xmlns:a16="http://schemas.microsoft.com/office/drawing/2014/main" id="{DF98992B-6D46-424A-869D-7CE2DBCE338D}"/>
              </a:ext>
            </a:extLst>
          </p:cNvPr>
          <p:cNvSpPr txBox="1"/>
          <p:nvPr/>
        </p:nvSpPr>
        <p:spPr>
          <a:xfrm>
            <a:off x="8465127" y="6356350"/>
            <a:ext cx="1398140" cy="369332"/>
          </a:xfrm>
          <a:prstGeom prst="rect">
            <a:avLst/>
          </a:prstGeom>
          <a:noFill/>
        </p:spPr>
        <p:txBody>
          <a:bodyPr wrap="none" rtlCol="0">
            <a:spAutoFit/>
          </a:bodyPr>
          <a:lstStyle/>
          <a:p>
            <a:r>
              <a:rPr lang="en-US" dirty="0"/>
              <a:t>***: p &lt; .001</a:t>
            </a:r>
          </a:p>
        </p:txBody>
      </p:sp>
      <p:sp>
        <p:nvSpPr>
          <p:cNvPr id="18" name="Right Arrow 17">
            <a:extLst>
              <a:ext uri="{FF2B5EF4-FFF2-40B4-BE49-F238E27FC236}">
                <a16:creationId xmlns:a16="http://schemas.microsoft.com/office/drawing/2014/main" id="{11EF1CDC-488A-DD4E-9C16-05D0E34E1464}"/>
              </a:ext>
            </a:extLst>
          </p:cNvPr>
          <p:cNvSpPr/>
          <p:nvPr/>
        </p:nvSpPr>
        <p:spPr>
          <a:xfrm rot="2700000">
            <a:off x="6525681" y="2538984"/>
            <a:ext cx="1657176" cy="405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B9A0212-C7D2-0249-9D46-AD29AC6D224E}"/>
              </a:ext>
            </a:extLst>
          </p:cNvPr>
          <p:cNvSpPr/>
          <p:nvPr/>
        </p:nvSpPr>
        <p:spPr>
          <a:xfrm>
            <a:off x="6980201" y="4056838"/>
            <a:ext cx="374068" cy="461665"/>
          </a:xfrm>
          <a:prstGeom prst="rect">
            <a:avLst/>
          </a:prstGeom>
        </p:spPr>
        <p:txBody>
          <a:bodyPr wrap="square">
            <a:spAutoFit/>
          </a:bodyPr>
          <a:lstStyle/>
          <a:p>
            <a:r>
              <a:rPr lang="en-US" sz="2400" dirty="0">
                <a:latin typeface="Avenir Next" panose="020B0503020202020204" pitchFamily="34" charset="0"/>
              </a:rPr>
              <a:t>❌</a:t>
            </a:r>
          </a:p>
        </p:txBody>
      </p:sp>
    </p:spTree>
    <p:extLst>
      <p:ext uri="{BB962C8B-B14F-4D97-AF65-F5344CB8AC3E}">
        <p14:creationId xmlns:p14="http://schemas.microsoft.com/office/powerpoint/2010/main" val="343753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11" grpId="0" animBg="1"/>
      <p:bldP spid="14" grpId="0" animBg="1"/>
      <p:bldP spid="3" grpId="0"/>
      <p:bldP spid="18" grpId="0" animBg="1"/>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1193CF-9CEC-FA4A-B3EF-B3AE513E4CAC}"/>
              </a:ext>
            </a:extLst>
          </p:cNvPr>
          <p:cNvSpPr>
            <a:spLocks noGrp="1"/>
          </p:cNvSpPr>
          <p:nvPr>
            <p:ph type="sldNum" sz="quarter" idx="12"/>
          </p:nvPr>
        </p:nvSpPr>
        <p:spPr/>
        <p:txBody>
          <a:bodyPr/>
          <a:lstStyle/>
          <a:p>
            <a:fld id="{EEBB84EA-720A-924D-995C-2965551D1999}" type="slidenum">
              <a:rPr lang="en-US" smtClean="0"/>
              <a:t>59</a:t>
            </a:fld>
            <a:endParaRPr lang="en-US"/>
          </a:p>
        </p:txBody>
      </p:sp>
      <p:sp>
        <p:nvSpPr>
          <p:cNvPr id="6" name="Rectangle">
            <a:extLst>
              <a:ext uri="{FF2B5EF4-FFF2-40B4-BE49-F238E27FC236}">
                <a16:creationId xmlns:a16="http://schemas.microsoft.com/office/drawing/2014/main" id="{5E9D9219-10CE-B44D-9475-15E8DBC25196}"/>
              </a:ext>
            </a:extLst>
          </p:cNvPr>
          <p:cNvSpPr/>
          <p:nvPr/>
        </p:nvSpPr>
        <p:spPr>
          <a:xfrm>
            <a:off x="-1105904" y="2418343"/>
            <a:ext cx="14403807" cy="2021314"/>
          </a:xfrm>
          <a:prstGeom prst="rect">
            <a:avLst/>
          </a:prstGeom>
          <a:solidFill>
            <a:srgbClr val="002C46"/>
          </a:solidFill>
          <a:ln w="3175">
            <a:miter lim="400000"/>
          </a:ln>
        </p:spPr>
        <p:txBody>
          <a:bodyPr lIns="41341" tIns="41341" rIns="41341" bIns="41341" anchor="ctr"/>
          <a:lstStyle/>
          <a:p>
            <a:pPr algn="ctr">
              <a:defRPr sz="1600" b="0">
                <a:solidFill>
                  <a:srgbClr val="FFFFFF"/>
                </a:solidFill>
                <a:latin typeface="+mn-lt"/>
                <a:ea typeface="+mn-ea"/>
                <a:cs typeface="+mn-cs"/>
                <a:sym typeface="Helvetica Neue Medium"/>
              </a:defRPr>
            </a:pPr>
            <a:r>
              <a:rPr lang="en-US" sz="4800" dirty="0">
                <a:latin typeface="Avenir Next" panose="020B0503020202020204" pitchFamily="34" charset="0"/>
              </a:rPr>
              <a:t>The content of explanation matters</a:t>
            </a:r>
          </a:p>
        </p:txBody>
      </p:sp>
    </p:spTree>
    <p:extLst>
      <p:ext uri="{BB962C8B-B14F-4D97-AF65-F5344CB8AC3E}">
        <p14:creationId xmlns:p14="http://schemas.microsoft.com/office/powerpoint/2010/main" val="2892468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E387F0-0FDC-274E-B907-5466E1AFB9DB}"/>
              </a:ext>
            </a:extLst>
          </p:cNvPr>
          <p:cNvSpPr>
            <a:spLocks noGrp="1"/>
          </p:cNvSpPr>
          <p:nvPr>
            <p:ph idx="1"/>
          </p:nvPr>
        </p:nvSpPr>
        <p:spPr>
          <a:xfrm>
            <a:off x="838200" y="1149926"/>
            <a:ext cx="10515600" cy="5375565"/>
          </a:xfrm>
        </p:spPr>
        <p:txBody>
          <a:bodyPr>
            <a:normAutofit fontScale="92500"/>
          </a:bodyPr>
          <a:lstStyle/>
          <a:p>
            <a:pPr>
              <a:spcBef>
                <a:spcPts val="2000"/>
              </a:spcBef>
            </a:pPr>
            <a:r>
              <a:rPr lang="en-US" sz="2400" b="1" dirty="0"/>
              <a:t>Shagun Jhaver</a:t>
            </a:r>
            <a:r>
              <a:rPr lang="en-US" sz="2400" dirty="0"/>
              <a:t>, Sucheta Ghoshal, Amy </a:t>
            </a:r>
            <a:r>
              <a:rPr lang="en-US" sz="2400" dirty="0" err="1"/>
              <a:t>Bruckman</a:t>
            </a:r>
            <a:r>
              <a:rPr lang="en-US" sz="2400" dirty="0"/>
              <a:t> and Eric Gilbert. (2018). “Online Harassment and Content Moderation: The Case of Blocklists.” </a:t>
            </a:r>
            <a:r>
              <a:rPr lang="en-US" sz="2400" i="1" dirty="0"/>
              <a:t>ACM TOCHI.</a:t>
            </a:r>
            <a:br>
              <a:rPr lang="en-US" sz="2400" i="1" dirty="0"/>
            </a:br>
            <a:r>
              <a:rPr lang="en-US" sz="2400" b="1" dirty="0">
                <a:solidFill>
                  <a:srgbClr val="7030A0"/>
                </a:solidFill>
              </a:rPr>
              <a:t>Featured in Editor’s Spotlight </a:t>
            </a:r>
            <a:endParaRPr lang="en-US" sz="2400" dirty="0">
              <a:solidFill>
                <a:srgbClr val="7030A0"/>
              </a:solidFill>
            </a:endParaRPr>
          </a:p>
          <a:p>
            <a:pPr>
              <a:spcBef>
                <a:spcPts val="2000"/>
              </a:spcBef>
            </a:pPr>
            <a:r>
              <a:rPr lang="en-US" sz="2400" b="1" dirty="0"/>
              <a:t>Shagun Jhaver</a:t>
            </a:r>
            <a:r>
              <a:rPr lang="en-US" sz="2400" dirty="0"/>
              <a:t>, Iris Birman, Eric Gilbert, Amy </a:t>
            </a:r>
            <a:r>
              <a:rPr lang="en-US" sz="2400" dirty="0" err="1"/>
              <a:t>Bruckman</a:t>
            </a:r>
            <a:r>
              <a:rPr lang="en-US" sz="2400" dirty="0"/>
              <a:t>. (2019). “Human-Machine Collaboration for Content Regulation: The Case of Reddit Automoderator.” </a:t>
            </a:r>
            <a:r>
              <a:rPr lang="en-US" sz="2400" i="1" dirty="0"/>
              <a:t>ACM TOCHI. </a:t>
            </a:r>
            <a:endParaRPr lang="en-US" sz="2400" dirty="0"/>
          </a:p>
          <a:p>
            <a:pPr>
              <a:spcBef>
                <a:spcPts val="2000"/>
              </a:spcBef>
            </a:pPr>
            <a:r>
              <a:rPr lang="en-US" sz="2400" b="1" dirty="0"/>
              <a:t>Shagun Jhaver</a:t>
            </a:r>
            <a:r>
              <a:rPr lang="en-US" sz="2400" dirty="0"/>
              <a:t>, Yoni </a:t>
            </a:r>
            <a:r>
              <a:rPr lang="en-US" sz="2400" dirty="0" err="1"/>
              <a:t>Karpfen</a:t>
            </a:r>
            <a:r>
              <a:rPr lang="en-US" sz="2400" dirty="0"/>
              <a:t> and Judd </a:t>
            </a:r>
            <a:r>
              <a:rPr lang="en-US" sz="2400" dirty="0" err="1"/>
              <a:t>Antin</a:t>
            </a:r>
            <a:r>
              <a:rPr lang="en-US" sz="2400" dirty="0"/>
              <a:t>, “Algorithmic Anxiety and Coping Strategies of Airbnb Hosts,” </a:t>
            </a:r>
            <a:r>
              <a:rPr lang="en-US" sz="2400" i="1" dirty="0"/>
              <a:t>CHI 2018</a:t>
            </a:r>
            <a:r>
              <a:rPr lang="en-US" sz="2400" dirty="0"/>
              <a:t>.</a:t>
            </a:r>
            <a:endParaRPr lang="en-US" sz="2400" b="1" dirty="0"/>
          </a:p>
          <a:p>
            <a:pPr>
              <a:spcBef>
                <a:spcPts val="2000"/>
              </a:spcBef>
            </a:pPr>
            <a:r>
              <a:rPr lang="en-US" sz="2400" b="1" dirty="0"/>
              <a:t>Shagun Jhaver</a:t>
            </a:r>
            <a:r>
              <a:rPr lang="en-US" sz="2400" dirty="0"/>
              <a:t>, Larry Chan, and Amy </a:t>
            </a:r>
            <a:r>
              <a:rPr lang="en-US" sz="2400" dirty="0" err="1"/>
              <a:t>Bruckman</a:t>
            </a:r>
            <a:r>
              <a:rPr lang="en-US" sz="2400" dirty="0"/>
              <a:t>. (2018). “The View from the Other Side: The Border Between Controversial Speech and Harassment on </a:t>
            </a:r>
            <a:r>
              <a:rPr lang="en-US" sz="2400" dirty="0" err="1"/>
              <a:t>Kotaku</a:t>
            </a:r>
            <a:r>
              <a:rPr lang="en-US" sz="2400" dirty="0"/>
              <a:t> in Action.” </a:t>
            </a:r>
            <a:r>
              <a:rPr lang="en-US" sz="2400" i="1" dirty="0"/>
              <a:t>First Monday</a:t>
            </a:r>
            <a:r>
              <a:rPr lang="en-US" sz="2400" dirty="0"/>
              <a:t>. </a:t>
            </a:r>
          </a:p>
          <a:p>
            <a:pPr>
              <a:spcBef>
                <a:spcPts val="2000"/>
              </a:spcBef>
            </a:pPr>
            <a:r>
              <a:rPr lang="en-US" sz="2400" b="1" dirty="0"/>
              <a:t>Shagun Jhaver</a:t>
            </a:r>
            <a:r>
              <a:rPr lang="en-US" sz="2400" dirty="0"/>
              <a:t>, </a:t>
            </a:r>
            <a:r>
              <a:rPr lang="en-US" sz="2400" dirty="0" err="1"/>
              <a:t>Pranil</a:t>
            </a:r>
            <a:r>
              <a:rPr lang="en-US" sz="2400" dirty="0"/>
              <a:t> Vora, and Amy </a:t>
            </a:r>
            <a:r>
              <a:rPr lang="en-US" sz="2400" dirty="0" err="1"/>
              <a:t>Bruckman</a:t>
            </a:r>
            <a:r>
              <a:rPr lang="en-US" sz="2400" dirty="0"/>
              <a:t>. (2017). “Designing for Civil Conversations: Lessons Learned from </a:t>
            </a:r>
            <a:r>
              <a:rPr lang="en-US" sz="2400" dirty="0" err="1"/>
              <a:t>ChangeMyView</a:t>
            </a:r>
            <a:r>
              <a:rPr lang="en-US" sz="2400" dirty="0"/>
              <a:t>.” </a:t>
            </a:r>
            <a:r>
              <a:rPr lang="en-US" sz="2400" i="1" dirty="0"/>
              <a:t>GVU Technical Report</a:t>
            </a:r>
            <a:r>
              <a:rPr lang="en-US" sz="2400" dirty="0"/>
              <a:t>. </a:t>
            </a:r>
          </a:p>
        </p:txBody>
      </p:sp>
      <p:sp>
        <p:nvSpPr>
          <p:cNvPr id="3" name="Title 2">
            <a:extLst>
              <a:ext uri="{FF2B5EF4-FFF2-40B4-BE49-F238E27FC236}">
                <a16:creationId xmlns:a16="http://schemas.microsoft.com/office/drawing/2014/main" id="{601AA53A-8D74-F244-AF66-FB9B5663E9B7}"/>
              </a:ext>
            </a:extLst>
          </p:cNvPr>
          <p:cNvSpPr>
            <a:spLocks noGrp="1"/>
          </p:cNvSpPr>
          <p:nvPr>
            <p:ph type="title"/>
          </p:nvPr>
        </p:nvSpPr>
        <p:spPr>
          <a:xfrm>
            <a:off x="838200" y="129592"/>
            <a:ext cx="10515600" cy="937206"/>
          </a:xfrm>
        </p:spPr>
        <p:txBody>
          <a:bodyPr/>
          <a:lstStyle/>
          <a:p>
            <a:r>
              <a:rPr lang="en-US" dirty="0"/>
              <a:t>Qualitative Studies</a:t>
            </a:r>
          </a:p>
        </p:txBody>
      </p:sp>
      <p:sp>
        <p:nvSpPr>
          <p:cNvPr id="4" name="Slide Number Placeholder 3">
            <a:extLst>
              <a:ext uri="{FF2B5EF4-FFF2-40B4-BE49-F238E27FC236}">
                <a16:creationId xmlns:a16="http://schemas.microsoft.com/office/drawing/2014/main" id="{EF6BDFFC-C6AD-784E-BA45-42B35F442E54}"/>
              </a:ext>
            </a:extLst>
          </p:cNvPr>
          <p:cNvSpPr>
            <a:spLocks noGrp="1"/>
          </p:cNvSpPr>
          <p:nvPr>
            <p:ph type="sldNum" sz="quarter" idx="12"/>
          </p:nvPr>
        </p:nvSpPr>
        <p:spPr/>
        <p:txBody>
          <a:bodyPr/>
          <a:lstStyle/>
          <a:p>
            <a:fld id="{EEBB84EA-720A-924D-995C-2965551D1999}" type="slidenum">
              <a:rPr lang="en-US" smtClean="0"/>
              <a:t>6</a:t>
            </a:fld>
            <a:endParaRPr lang="en-US" dirty="0"/>
          </a:p>
        </p:txBody>
      </p:sp>
    </p:spTree>
    <p:extLst>
      <p:ext uri="{BB962C8B-B14F-4D97-AF65-F5344CB8AC3E}">
        <p14:creationId xmlns:p14="http://schemas.microsoft.com/office/powerpoint/2010/main" val="3599233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3F1233-9D34-844D-9F15-98F11AF1C287}"/>
              </a:ext>
            </a:extLst>
          </p:cNvPr>
          <p:cNvSpPr>
            <a:spLocks noGrp="1"/>
          </p:cNvSpPr>
          <p:nvPr>
            <p:ph type="sldNum" sz="quarter" idx="12"/>
          </p:nvPr>
        </p:nvSpPr>
        <p:spPr/>
        <p:txBody>
          <a:bodyPr/>
          <a:lstStyle/>
          <a:p>
            <a:fld id="{EEBB84EA-720A-924D-995C-2965551D1999}" type="slidenum">
              <a:rPr lang="en-US" smtClean="0"/>
              <a:t>60</a:t>
            </a:fld>
            <a:endParaRPr lang="en-US"/>
          </a:p>
        </p:txBody>
      </p:sp>
      <p:sp>
        <p:nvSpPr>
          <p:cNvPr id="5" name="TextBox 4">
            <a:extLst>
              <a:ext uri="{FF2B5EF4-FFF2-40B4-BE49-F238E27FC236}">
                <a16:creationId xmlns:a16="http://schemas.microsoft.com/office/drawing/2014/main" id="{DBB991E5-3731-2849-9D77-A66A11241D03}"/>
              </a:ext>
            </a:extLst>
          </p:cNvPr>
          <p:cNvSpPr txBox="1"/>
          <p:nvPr/>
        </p:nvSpPr>
        <p:spPr>
          <a:xfrm>
            <a:off x="1191491" y="484909"/>
            <a:ext cx="9670473" cy="707886"/>
          </a:xfrm>
          <a:prstGeom prst="rect">
            <a:avLst/>
          </a:prstGeom>
          <a:solidFill>
            <a:srgbClr val="002C46"/>
          </a:solidFill>
        </p:spPr>
        <p:txBody>
          <a:bodyPr wrap="square" rtlCol="0">
            <a:spAutoFit/>
          </a:bodyPr>
          <a:lstStyle/>
          <a:p>
            <a:r>
              <a:rPr lang="en-US" sz="3600" b="1" dirty="0">
                <a:solidFill>
                  <a:schemeClr val="bg1"/>
                </a:solidFill>
                <a:latin typeface="Avenir Next" panose="020B0503020202020204" pitchFamily="34" charset="0"/>
              </a:rPr>
              <a:t>Q4:</a:t>
            </a:r>
            <a:r>
              <a:rPr lang="en-US" sz="3600" dirty="0">
                <a:solidFill>
                  <a:schemeClr val="bg1"/>
                </a:solidFill>
                <a:latin typeface="Avenir Next" panose="020B0503020202020204" pitchFamily="34" charset="0"/>
              </a:rPr>
              <a:t> The </a:t>
            </a:r>
            <a:r>
              <a:rPr lang="en-US" sz="4000" dirty="0">
                <a:solidFill>
                  <a:schemeClr val="bg1"/>
                </a:solidFill>
                <a:latin typeface="Avenir Next" panose="020B0503020202020204" pitchFamily="34" charset="0"/>
              </a:rPr>
              <a:t>explanation</a:t>
            </a:r>
            <a:r>
              <a:rPr lang="en-US" sz="3600" dirty="0">
                <a:solidFill>
                  <a:schemeClr val="bg1"/>
                </a:solidFill>
                <a:latin typeface="Avenir Next" panose="020B0503020202020204" pitchFamily="34" charset="0"/>
              </a:rPr>
              <a:t> was provided by:</a:t>
            </a:r>
          </a:p>
        </p:txBody>
      </p:sp>
      <p:graphicFrame>
        <p:nvGraphicFramePr>
          <p:cNvPr id="11" name="Chart 10">
            <a:extLst>
              <a:ext uri="{FF2B5EF4-FFF2-40B4-BE49-F238E27FC236}">
                <a16:creationId xmlns:a16="http://schemas.microsoft.com/office/drawing/2014/main" id="{A717866D-9317-A943-BBE2-15027C07CF9D}"/>
              </a:ext>
            </a:extLst>
          </p:cNvPr>
          <p:cNvGraphicFramePr>
            <a:graphicFrameLocks/>
          </p:cNvGraphicFramePr>
          <p:nvPr>
            <p:extLst>
              <p:ext uri="{D42A27DB-BD31-4B8C-83A1-F6EECF244321}">
                <p14:modId xmlns:p14="http://schemas.microsoft.com/office/powerpoint/2010/main" val="1846221547"/>
              </p:ext>
            </p:extLst>
          </p:nvPr>
        </p:nvGraphicFramePr>
        <p:xfrm>
          <a:off x="2395470" y="2060620"/>
          <a:ext cx="6672330" cy="4295730"/>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a:extLst>
              <a:ext uri="{FF2B5EF4-FFF2-40B4-BE49-F238E27FC236}">
                <a16:creationId xmlns:a16="http://schemas.microsoft.com/office/drawing/2014/main" id="{846B174F-42BF-244C-AB04-658D124D8014}"/>
              </a:ext>
            </a:extLst>
          </p:cNvPr>
          <p:cNvSpPr txBox="1"/>
          <p:nvPr/>
        </p:nvSpPr>
        <p:spPr>
          <a:xfrm>
            <a:off x="4279373" y="3765969"/>
            <a:ext cx="855143" cy="584775"/>
          </a:xfrm>
          <a:prstGeom prst="rect">
            <a:avLst/>
          </a:prstGeom>
          <a:noFill/>
        </p:spPr>
        <p:txBody>
          <a:bodyPr wrap="square" rtlCol="0">
            <a:spAutoFit/>
          </a:bodyPr>
          <a:lstStyle/>
          <a:p>
            <a:r>
              <a:rPr lang="en-US" sz="3200" dirty="0">
                <a:solidFill>
                  <a:schemeClr val="bg1"/>
                </a:solidFill>
              </a:rPr>
              <a:t>Bot</a:t>
            </a:r>
          </a:p>
        </p:txBody>
      </p:sp>
      <p:sp>
        <p:nvSpPr>
          <p:cNvPr id="14" name="TextBox 13">
            <a:extLst>
              <a:ext uri="{FF2B5EF4-FFF2-40B4-BE49-F238E27FC236}">
                <a16:creationId xmlns:a16="http://schemas.microsoft.com/office/drawing/2014/main" id="{B7F362A3-7752-4B4E-B8EF-DBF4FC4B38A9}"/>
              </a:ext>
            </a:extLst>
          </p:cNvPr>
          <p:cNvSpPr txBox="1"/>
          <p:nvPr/>
        </p:nvSpPr>
        <p:spPr>
          <a:xfrm>
            <a:off x="5964887" y="3164820"/>
            <a:ext cx="1550918" cy="584775"/>
          </a:xfrm>
          <a:prstGeom prst="rect">
            <a:avLst/>
          </a:prstGeom>
          <a:noFill/>
        </p:spPr>
        <p:txBody>
          <a:bodyPr wrap="square" rtlCol="0">
            <a:spAutoFit/>
          </a:bodyPr>
          <a:lstStyle/>
          <a:p>
            <a:r>
              <a:rPr lang="en-US" sz="3200" dirty="0">
                <a:solidFill>
                  <a:schemeClr val="bg1"/>
                </a:solidFill>
              </a:rPr>
              <a:t>Unsure</a:t>
            </a:r>
          </a:p>
        </p:txBody>
      </p:sp>
      <p:sp>
        <p:nvSpPr>
          <p:cNvPr id="19" name="TextBox 18">
            <a:extLst>
              <a:ext uri="{FF2B5EF4-FFF2-40B4-BE49-F238E27FC236}">
                <a16:creationId xmlns:a16="http://schemas.microsoft.com/office/drawing/2014/main" id="{B80B419E-9296-6148-AD4D-5B05CB184D7D}"/>
              </a:ext>
            </a:extLst>
          </p:cNvPr>
          <p:cNvSpPr txBox="1"/>
          <p:nvPr/>
        </p:nvSpPr>
        <p:spPr>
          <a:xfrm>
            <a:off x="5882813" y="4818923"/>
            <a:ext cx="1571361" cy="584775"/>
          </a:xfrm>
          <a:prstGeom prst="rect">
            <a:avLst/>
          </a:prstGeom>
          <a:noFill/>
        </p:spPr>
        <p:txBody>
          <a:bodyPr wrap="square" rtlCol="0">
            <a:spAutoFit/>
          </a:bodyPr>
          <a:lstStyle/>
          <a:p>
            <a:r>
              <a:rPr lang="en-US" sz="3200" dirty="0">
                <a:solidFill>
                  <a:schemeClr val="bg1"/>
                </a:solidFill>
              </a:rPr>
              <a:t>Human</a:t>
            </a:r>
          </a:p>
        </p:txBody>
      </p:sp>
      <p:sp>
        <p:nvSpPr>
          <p:cNvPr id="20" name="TextBox 1">
            <a:extLst>
              <a:ext uri="{FF2B5EF4-FFF2-40B4-BE49-F238E27FC236}">
                <a16:creationId xmlns:a16="http://schemas.microsoft.com/office/drawing/2014/main" id="{D12D598E-E944-7146-8A10-B2B9D88B6A17}"/>
              </a:ext>
            </a:extLst>
          </p:cNvPr>
          <p:cNvSpPr txBox="1"/>
          <p:nvPr/>
        </p:nvSpPr>
        <p:spPr>
          <a:xfrm>
            <a:off x="2395470" y="3765969"/>
            <a:ext cx="1026512" cy="117822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dirty="0">
                <a:latin typeface="Avenir Next" panose="020B0503020202020204" pitchFamily="34" charset="0"/>
              </a:rPr>
              <a:t>50.6%</a:t>
            </a:r>
          </a:p>
        </p:txBody>
      </p:sp>
      <p:sp>
        <p:nvSpPr>
          <p:cNvPr id="21" name="TextBox 1">
            <a:extLst>
              <a:ext uri="{FF2B5EF4-FFF2-40B4-BE49-F238E27FC236}">
                <a16:creationId xmlns:a16="http://schemas.microsoft.com/office/drawing/2014/main" id="{53E1C8DD-7D4F-374E-9BC6-C43D653D6619}"/>
              </a:ext>
            </a:extLst>
          </p:cNvPr>
          <p:cNvSpPr txBox="1"/>
          <p:nvPr/>
        </p:nvSpPr>
        <p:spPr>
          <a:xfrm>
            <a:off x="7731416" y="3167084"/>
            <a:ext cx="1026512" cy="117822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dirty="0">
                <a:latin typeface="Avenir Next" panose="020B0503020202020204" pitchFamily="34" charset="0"/>
              </a:rPr>
              <a:t>29.4%</a:t>
            </a:r>
          </a:p>
        </p:txBody>
      </p:sp>
      <p:sp>
        <p:nvSpPr>
          <p:cNvPr id="22" name="TextBox 1">
            <a:extLst>
              <a:ext uri="{FF2B5EF4-FFF2-40B4-BE49-F238E27FC236}">
                <a16:creationId xmlns:a16="http://schemas.microsoft.com/office/drawing/2014/main" id="{46FD2CDA-9F02-604B-8D07-1CF207BA2EDC}"/>
              </a:ext>
            </a:extLst>
          </p:cNvPr>
          <p:cNvSpPr txBox="1"/>
          <p:nvPr/>
        </p:nvSpPr>
        <p:spPr>
          <a:xfrm>
            <a:off x="7428773" y="5451776"/>
            <a:ext cx="914400" cy="9144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dirty="0">
                <a:latin typeface="Avenir Next" panose="020B0503020202020204" pitchFamily="34" charset="0"/>
              </a:rPr>
              <a:t>20%</a:t>
            </a:r>
          </a:p>
        </p:txBody>
      </p:sp>
    </p:spTree>
    <p:extLst>
      <p:ext uri="{BB962C8B-B14F-4D97-AF65-F5344CB8AC3E}">
        <p14:creationId xmlns:p14="http://schemas.microsoft.com/office/powerpoint/2010/main" val="264934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3" grpId="0"/>
      <p:bldP spid="13" grpId="1"/>
      <p:bldP spid="14" grpId="0"/>
      <p:bldP spid="19" grpId="0"/>
      <p:bldP spid="20" grpId="0"/>
      <p:bldP spid="21" grpId="0"/>
      <p:bldP spid="2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9973500-D1A8-0347-BB39-E3BFFE5B7BAC}"/>
              </a:ext>
            </a:extLst>
          </p:cNvPr>
          <p:cNvSpPr/>
          <p:nvPr/>
        </p:nvSpPr>
        <p:spPr>
          <a:xfrm>
            <a:off x="2095702" y="3887022"/>
            <a:ext cx="2742030" cy="1069883"/>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Next" panose="020B0503020202020204" pitchFamily="34" charset="0"/>
                <a:ea typeface="Arial" charset="0"/>
                <a:cs typeface="Arial" charset="0"/>
              </a:rPr>
              <a:t>     Fairness</a:t>
            </a:r>
          </a:p>
          <a:p>
            <a:pPr algn="ctr"/>
            <a:r>
              <a:rPr lang="el-GR" sz="2000" dirty="0"/>
              <a:t> </a:t>
            </a:r>
            <a:r>
              <a:rPr lang="en-US" sz="2000" dirty="0">
                <a:solidFill>
                  <a:schemeClr val="tx1"/>
                </a:solidFill>
              </a:rPr>
              <a:t>(</a:t>
            </a:r>
            <a:r>
              <a:rPr lang="en-US" sz="2000" dirty="0">
                <a:solidFill>
                  <a:schemeClr val="tx1"/>
                </a:solidFill>
                <a:latin typeface="Avenir Next" panose="020B0503020202020204" pitchFamily="34" charset="0"/>
              </a:rPr>
              <a:t>Not significant)</a:t>
            </a:r>
            <a:endParaRPr lang="en-US" sz="3200" dirty="0">
              <a:solidFill>
                <a:schemeClr val="tx1"/>
              </a:solidFill>
              <a:latin typeface="Avenir Next" panose="020B0503020202020204" pitchFamily="34" charset="0"/>
              <a:ea typeface="Arial" charset="0"/>
              <a:cs typeface="Arial" charset="0"/>
            </a:endParaRPr>
          </a:p>
        </p:txBody>
      </p:sp>
      <p:sp>
        <p:nvSpPr>
          <p:cNvPr id="4" name="Slide Number Placeholder 3">
            <a:extLst>
              <a:ext uri="{FF2B5EF4-FFF2-40B4-BE49-F238E27FC236}">
                <a16:creationId xmlns:a16="http://schemas.microsoft.com/office/drawing/2014/main" id="{893F1233-9D34-844D-9F15-98F11AF1C287}"/>
              </a:ext>
            </a:extLst>
          </p:cNvPr>
          <p:cNvSpPr>
            <a:spLocks noGrp="1"/>
          </p:cNvSpPr>
          <p:nvPr>
            <p:ph type="sldNum" sz="quarter" idx="12"/>
          </p:nvPr>
        </p:nvSpPr>
        <p:spPr/>
        <p:txBody>
          <a:bodyPr/>
          <a:lstStyle/>
          <a:p>
            <a:fld id="{EEBB84EA-720A-924D-995C-2965551D1999}" type="slidenum">
              <a:rPr lang="en-US" smtClean="0"/>
              <a:t>61</a:t>
            </a:fld>
            <a:endParaRPr lang="en-US"/>
          </a:p>
        </p:txBody>
      </p:sp>
      <p:sp>
        <p:nvSpPr>
          <p:cNvPr id="10" name="Rectangle 9">
            <a:extLst>
              <a:ext uri="{FF2B5EF4-FFF2-40B4-BE49-F238E27FC236}">
                <a16:creationId xmlns:a16="http://schemas.microsoft.com/office/drawing/2014/main" id="{FC89E314-13A1-A444-9078-CA840D2BEDDC}"/>
              </a:ext>
            </a:extLst>
          </p:cNvPr>
          <p:cNvSpPr/>
          <p:nvPr/>
        </p:nvSpPr>
        <p:spPr>
          <a:xfrm>
            <a:off x="4631098" y="763294"/>
            <a:ext cx="2929803" cy="1026787"/>
          </a:xfrm>
          <a:prstGeom prst="rect">
            <a:avLst/>
          </a:prstGeom>
          <a:solidFill>
            <a:srgbClr val="F5848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Next" panose="020B0503020202020204" pitchFamily="34" charset="0"/>
                <a:ea typeface="Arial" charset="0"/>
                <a:cs typeface="Arial" charset="0"/>
              </a:rPr>
              <a:t>Explanation source</a:t>
            </a:r>
          </a:p>
        </p:txBody>
      </p:sp>
      <p:sp>
        <p:nvSpPr>
          <p:cNvPr id="11" name="Right Arrow 10">
            <a:extLst>
              <a:ext uri="{FF2B5EF4-FFF2-40B4-BE49-F238E27FC236}">
                <a16:creationId xmlns:a16="http://schemas.microsoft.com/office/drawing/2014/main" id="{B210F0BC-D717-1147-9618-4B235B5DD82D}"/>
              </a:ext>
            </a:extLst>
          </p:cNvPr>
          <p:cNvSpPr/>
          <p:nvPr/>
        </p:nvSpPr>
        <p:spPr>
          <a:xfrm rot="8100000">
            <a:off x="4009144" y="2538984"/>
            <a:ext cx="1657176" cy="405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54854B-019F-974B-B61C-D254470D01D4}"/>
              </a:ext>
            </a:extLst>
          </p:cNvPr>
          <p:cNvSpPr/>
          <p:nvPr/>
        </p:nvSpPr>
        <p:spPr>
          <a:xfrm>
            <a:off x="7007909" y="3887022"/>
            <a:ext cx="3088389" cy="1069883"/>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Next" panose="020B0503020202020204" pitchFamily="34" charset="0"/>
                <a:ea typeface="Arial" charset="0"/>
                <a:cs typeface="Arial" charset="0"/>
              </a:rPr>
              <a:t>Posting Again</a:t>
            </a:r>
          </a:p>
          <a:p>
            <a:pPr algn="ctr"/>
            <a:r>
              <a:rPr lang="el-GR" sz="2000" dirty="0"/>
              <a:t> </a:t>
            </a:r>
            <a:r>
              <a:rPr lang="en-US" sz="2000" dirty="0">
                <a:solidFill>
                  <a:schemeClr val="tx1"/>
                </a:solidFill>
              </a:rPr>
              <a:t>(</a:t>
            </a:r>
            <a:r>
              <a:rPr lang="en-US" sz="2000" dirty="0">
                <a:solidFill>
                  <a:schemeClr val="tx1"/>
                </a:solidFill>
                <a:latin typeface="Avenir Next" panose="020B0503020202020204" pitchFamily="34" charset="0"/>
              </a:rPr>
              <a:t>Not significant)</a:t>
            </a:r>
            <a:endParaRPr lang="en-US" sz="3200" dirty="0">
              <a:solidFill>
                <a:schemeClr val="tx1"/>
              </a:solidFill>
              <a:latin typeface="Avenir Next" panose="020B0503020202020204" pitchFamily="34" charset="0"/>
              <a:ea typeface="Arial" charset="0"/>
              <a:cs typeface="Arial" charset="0"/>
            </a:endParaRPr>
          </a:p>
        </p:txBody>
      </p:sp>
      <p:sp>
        <p:nvSpPr>
          <p:cNvPr id="18" name="Right Arrow 17">
            <a:extLst>
              <a:ext uri="{FF2B5EF4-FFF2-40B4-BE49-F238E27FC236}">
                <a16:creationId xmlns:a16="http://schemas.microsoft.com/office/drawing/2014/main" id="{11EF1CDC-488A-DD4E-9C16-05D0E34E1464}"/>
              </a:ext>
            </a:extLst>
          </p:cNvPr>
          <p:cNvSpPr/>
          <p:nvPr/>
        </p:nvSpPr>
        <p:spPr>
          <a:xfrm rot="2700000">
            <a:off x="6525681" y="2538984"/>
            <a:ext cx="1657176" cy="405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B9A0212-C7D2-0249-9D46-AD29AC6D224E}"/>
              </a:ext>
            </a:extLst>
          </p:cNvPr>
          <p:cNvSpPr/>
          <p:nvPr/>
        </p:nvSpPr>
        <p:spPr>
          <a:xfrm>
            <a:off x="6980201" y="4056838"/>
            <a:ext cx="374068" cy="461665"/>
          </a:xfrm>
          <a:prstGeom prst="rect">
            <a:avLst/>
          </a:prstGeom>
        </p:spPr>
        <p:txBody>
          <a:bodyPr wrap="square">
            <a:spAutoFit/>
          </a:bodyPr>
          <a:lstStyle/>
          <a:p>
            <a:r>
              <a:rPr lang="en-US" sz="2400" dirty="0">
                <a:latin typeface="Avenir Next" panose="020B0503020202020204" pitchFamily="34" charset="0"/>
              </a:rPr>
              <a:t>❌</a:t>
            </a:r>
          </a:p>
        </p:txBody>
      </p:sp>
      <p:sp>
        <p:nvSpPr>
          <p:cNvPr id="15" name="Rectangle 14">
            <a:extLst>
              <a:ext uri="{FF2B5EF4-FFF2-40B4-BE49-F238E27FC236}">
                <a16:creationId xmlns:a16="http://schemas.microsoft.com/office/drawing/2014/main" id="{34A5B1D6-5504-E542-9542-BF77CEF4DD42}"/>
              </a:ext>
            </a:extLst>
          </p:cNvPr>
          <p:cNvSpPr/>
          <p:nvPr/>
        </p:nvSpPr>
        <p:spPr>
          <a:xfrm>
            <a:off x="2560601" y="4056838"/>
            <a:ext cx="374068" cy="461665"/>
          </a:xfrm>
          <a:prstGeom prst="rect">
            <a:avLst/>
          </a:prstGeom>
        </p:spPr>
        <p:txBody>
          <a:bodyPr wrap="square">
            <a:spAutoFit/>
          </a:bodyPr>
          <a:lstStyle/>
          <a:p>
            <a:r>
              <a:rPr lang="en-US" sz="2400" dirty="0">
                <a:latin typeface="Avenir Next" panose="020B0503020202020204" pitchFamily="34" charset="0"/>
              </a:rPr>
              <a:t>❌</a:t>
            </a:r>
          </a:p>
        </p:txBody>
      </p:sp>
    </p:spTree>
    <p:extLst>
      <p:ext uri="{BB962C8B-B14F-4D97-AF65-F5344CB8AC3E}">
        <p14:creationId xmlns:p14="http://schemas.microsoft.com/office/powerpoint/2010/main" val="317025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14" grpId="0" animBg="1"/>
      <p:bldP spid="18" grpId="0" animBg="1"/>
      <p:bldP spid="12" grpId="0"/>
      <p:bldP spid="1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1193CF-9CEC-FA4A-B3EF-B3AE513E4CAC}"/>
              </a:ext>
            </a:extLst>
          </p:cNvPr>
          <p:cNvSpPr>
            <a:spLocks noGrp="1"/>
          </p:cNvSpPr>
          <p:nvPr>
            <p:ph type="sldNum" sz="quarter" idx="12"/>
          </p:nvPr>
        </p:nvSpPr>
        <p:spPr/>
        <p:txBody>
          <a:bodyPr/>
          <a:lstStyle/>
          <a:p>
            <a:fld id="{EEBB84EA-720A-924D-995C-2965551D1999}" type="slidenum">
              <a:rPr lang="en-US" smtClean="0"/>
              <a:t>62</a:t>
            </a:fld>
            <a:endParaRPr lang="en-US"/>
          </a:p>
        </p:txBody>
      </p:sp>
      <p:sp>
        <p:nvSpPr>
          <p:cNvPr id="7" name="Rectangle">
            <a:extLst>
              <a:ext uri="{FF2B5EF4-FFF2-40B4-BE49-F238E27FC236}">
                <a16:creationId xmlns:a16="http://schemas.microsoft.com/office/drawing/2014/main" id="{EB459EC0-180A-2041-A8FF-AF09C28B6000}"/>
              </a:ext>
            </a:extLst>
          </p:cNvPr>
          <p:cNvSpPr/>
          <p:nvPr/>
        </p:nvSpPr>
        <p:spPr>
          <a:xfrm>
            <a:off x="-1105904" y="2418343"/>
            <a:ext cx="14403807" cy="2021314"/>
          </a:xfrm>
          <a:prstGeom prst="rect">
            <a:avLst/>
          </a:prstGeom>
          <a:solidFill>
            <a:srgbClr val="002C46"/>
          </a:solidFill>
          <a:ln w="3175">
            <a:miter lim="400000"/>
          </a:ln>
        </p:spPr>
        <p:txBody>
          <a:bodyPr lIns="41341" tIns="41341" rIns="41341" bIns="41341" anchor="ctr"/>
          <a:lstStyle/>
          <a:p>
            <a:pPr algn="ctr">
              <a:defRPr sz="1600" b="0">
                <a:solidFill>
                  <a:srgbClr val="FFFFFF"/>
                </a:solidFill>
                <a:latin typeface="+mn-lt"/>
                <a:ea typeface="+mn-ea"/>
                <a:cs typeface="+mn-cs"/>
                <a:sym typeface="Helvetica Neue Medium"/>
              </a:defRPr>
            </a:pPr>
            <a:r>
              <a:rPr lang="en-US" sz="4000" dirty="0">
                <a:latin typeface="Avenir Next" panose="020B0503020202020204" pitchFamily="34" charset="0"/>
              </a:rPr>
              <a:t>Humans don’t have an advantage over bots</a:t>
            </a:r>
          </a:p>
          <a:p>
            <a:pPr algn="ctr">
              <a:defRPr sz="1600" b="0">
                <a:solidFill>
                  <a:srgbClr val="FFFFFF"/>
                </a:solidFill>
                <a:latin typeface="+mn-lt"/>
                <a:ea typeface="+mn-ea"/>
                <a:cs typeface="+mn-cs"/>
                <a:sym typeface="Helvetica Neue Medium"/>
              </a:defRPr>
            </a:pPr>
            <a:r>
              <a:rPr lang="en-US" sz="4000" dirty="0">
                <a:latin typeface="Avenir Next" panose="020B0503020202020204" pitchFamily="34" charset="0"/>
              </a:rPr>
              <a:t>in improving user attitudes</a:t>
            </a:r>
          </a:p>
        </p:txBody>
      </p:sp>
    </p:spTree>
    <p:extLst>
      <p:ext uri="{BB962C8B-B14F-4D97-AF65-F5344CB8AC3E}">
        <p14:creationId xmlns:p14="http://schemas.microsoft.com/office/powerpoint/2010/main" val="24513674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C8025F-40CF-B344-BCFE-ED216458717C}"/>
              </a:ext>
            </a:extLst>
          </p:cNvPr>
          <p:cNvSpPr>
            <a:spLocks noGrp="1"/>
          </p:cNvSpPr>
          <p:nvPr>
            <p:ph type="title"/>
          </p:nvPr>
        </p:nvSpPr>
        <p:spPr/>
        <p:txBody>
          <a:bodyPr/>
          <a:lstStyle/>
          <a:p>
            <a:r>
              <a:rPr lang="en-US" dirty="0"/>
              <a:t>Qualitative Findings</a:t>
            </a:r>
          </a:p>
        </p:txBody>
      </p:sp>
      <p:sp>
        <p:nvSpPr>
          <p:cNvPr id="5" name="Text Placeholder 4">
            <a:extLst>
              <a:ext uri="{FF2B5EF4-FFF2-40B4-BE49-F238E27FC236}">
                <a16:creationId xmlns:a16="http://schemas.microsoft.com/office/drawing/2014/main" id="{9C57D26C-474D-B443-AD84-84E3841CDE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221703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6AE183-F144-C241-A301-B3FE40F138E9}"/>
              </a:ext>
            </a:extLst>
          </p:cNvPr>
          <p:cNvSpPr>
            <a:spLocks noGrp="1"/>
          </p:cNvSpPr>
          <p:nvPr>
            <p:ph type="title"/>
          </p:nvPr>
        </p:nvSpPr>
        <p:spPr>
          <a:xfrm>
            <a:off x="838200" y="365125"/>
            <a:ext cx="10515600" cy="1574511"/>
          </a:xfrm>
        </p:spPr>
        <p:txBody>
          <a:bodyPr>
            <a:normAutofit/>
          </a:bodyPr>
          <a:lstStyle/>
          <a:p>
            <a:r>
              <a:rPr lang="en-US" sz="4800" dirty="0"/>
              <a:t>Frustration about the post removals</a:t>
            </a:r>
          </a:p>
        </p:txBody>
      </p:sp>
      <p:sp>
        <p:nvSpPr>
          <p:cNvPr id="5" name="Content Placeholder 4">
            <a:extLst>
              <a:ext uri="{FF2B5EF4-FFF2-40B4-BE49-F238E27FC236}">
                <a16:creationId xmlns:a16="http://schemas.microsoft.com/office/drawing/2014/main" id="{2D575901-6321-E94D-A710-EA8E4547DFFE}"/>
              </a:ext>
            </a:extLst>
          </p:cNvPr>
          <p:cNvSpPr>
            <a:spLocks noGrp="1"/>
          </p:cNvSpPr>
          <p:nvPr>
            <p:ph idx="4294967295"/>
          </p:nvPr>
        </p:nvSpPr>
        <p:spPr>
          <a:xfrm>
            <a:off x="838200" y="1756349"/>
            <a:ext cx="10515600" cy="4673601"/>
          </a:xfrm>
        </p:spPr>
        <p:txBody>
          <a:bodyPr anchor="ctr">
            <a:normAutofit/>
          </a:bodyPr>
          <a:lstStyle/>
          <a:p>
            <a:pPr marL="0" indent="0">
              <a:buNone/>
            </a:pPr>
            <a:r>
              <a:rPr lang="en-US" sz="3600" dirty="0"/>
              <a:t>I am autistic, and it takes significant effort for me to write up things to communicate effectively and in a way that will be received well. </a:t>
            </a:r>
            <a:r>
              <a:rPr lang="en-US" sz="3600" b="1" dirty="0"/>
              <a:t>I feel sad</a:t>
            </a:r>
            <a:r>
              <a:rPr lang="en-US" sz="3600" dirty="0"/>
              <a:t> that my effort in making that post was for nothing and that no one will see it, and </a:t>
            </a:r>
            <a:r>
              <a:rPr lang="en-US" sz="3600" b="1" dirty="0"/>
              <a:t>no one will reply with any help</a:t>
            </a:r>
            <a:r>
              <a:rPr lang="en-US" sz="3600" dirty="0"/>
              <a:t> or advice. </a:t>
            </a:r>
          </a:p>
          <a:p>
            <a:pPr marL="0" indent="0" algn="r">
              <a:buNone/>
            </a:pPr>
            <a:r>
              <a:rPr lang="en-US" sz="3600" i="1" dirty="0"/>
              <a:t>- </a:t>
            </a:r>
            <a:r>
              <a:rPr lang="en-US" sz="3600" dirty="0"/>
              <a:t>Poster on r/disability sub</a:t>
            </a:r>
          </a:p>
        </p:txBody>
      </p:sp>
      <p:sp>
        <p:nvSpPr>
          <p:cNvPr id="6" name="“">
            <a:extLst>
              <a:ext uri="{FF2B5EF4-FFF2-40B4-BE49-F238E27FC236}">
                <a16:creationId xmlns:a16="http://schemas.microsoft.com/office/drawing/2014/main" id="{20CE09E5-DB98-8849-95D9-6C5A70E8051C}"/>
              </a:ext>
            </a:extLst>
          </p:cNvPr>
          <p:cNvSpPr txBox="1"/>
          <p:nvPr/>
        </p:nvSpPr>
        <p:spPr>
          <a:xfrm>
            <a:off x="353294" y="632205"/>
            <a:ext cx="1115292" cy="3949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0000">
                <a:solidFill>
                  <a:srgbClr val="76D6FF">
                    <a:alpha val="57261"/>
                  </a:srgbClr>
                </a:solidFill>
                <a:latin typeface="Helvetica"/>
                <a:ea typeface="Helvetica"/>
                <a:cs typeface="Helvetica"/>
                <a:sym typeface="Helvetica"/>
              </a:defRPr>
            </a:lvl1pPr>
          </a:lstStyle>
          <a:p>
            <a:r>
              <a:rPr sz="25000" dirty="0"/>
              <a:t>“</a:t>
            </a:r>
          </a:p>
        </p:txBody>
      </p:sp>
      <p:sp>
        <p:nvSpPr>
          <p:cNvPr id="7" name="”">
            <a:extLst>
              <a:ext uri="{FF2B5EF4-FFF2-40B4-BE49-F238E27FC236}">
                <a16:creationId xmlns:a16="http://schemas.microsoft.com/office/drawing/2014/main" id="{E179A094-4D1E-4546-83A8-D60299FADDF5}"/>
              </a:ext>
            </a:extLst>
          </p:cNvPr>
          <p:cNvSpPr txBox="1"/>
          <p:nvPr/>
        </p:nvSpPr>
        <p:spPr>
          <a:xfrm>
            <a:off x="10123979" y="5233510"/>
            <a:ext cx="1170192" cy="3949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0">
                <a:solidFill>
                  <a:srgbClr val="76D6FF">
                    <a:alpha val="57261"/>
                  </a:srgbClr>
                </a:solidFill>
                <a:latin typeface="Helvetica"/>
                <a:ea typeface="Helvetica"/>
                <a:cs typeface="Helvetica"/>
                <a:sym typeface="Helvetica"/>
              </a:defRPr>
            </a:lvl1pPr>
          </a:lstStyle>
          <a:p>
            <a:r>
              <a:rPr sz="25000" dirty="0"/>
              <a:t>”</a:t>
            </a:r>
          </a:p>
        </p:txBody>
      </p:sp>
    </p:spTree>
    <p:extLst>
      <p:ext uri="{BB962C8B-B14F-4D97-AF65-F5344CB8AC3E}">
        <p14:creationId xmlns:p14="http://schemas.microsoft.com/office/powerpoint/2010/main" val="303850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FF426B-C792-0847-A661-635D52E72145}"/>
              </a:ext>
            </a:extLst>
          </p:cNvPr>
          <p:cNvSpPr>
            <a:spLocks noGrp="1"/>
          </p:cNvSpPr>
          <p:nvPr>
            <p:ph idx="4294967295"/>
          </p:nvPr>
        </p:nvSpPr>
        <p:spPr>
          <a:xfrm>
            <a:off x="838200" y="1825625"/>
            <a:ext cx="10515600" cy="4351338"/>
          </a:xfrm>
        </p:spPr>
        <p:txBody>
          <a:bodyPr>
            <a:normAutofit/>
          </a:bodyPr>
          <a:lstStyle/>
          <a:p>
            <a:pPr marL="0" indent="0">
              <a:buNone/>
            </a:pPr>
            <a:r>
              <a:rPr lang="en-US" sz="4400" dirty="0"/>
              <a:t>The removal is ok, it doesn’t bother me, but it’s not ok that I didn’t get informed. 									– P838</a:t>
            </a:r>
          </a:p>
        </p:txBody>
      </p:sp>
      <p:sp>
        <p:nvSpPr>
          <p:cNvPr id="3" name="Title 2">
            <a:extLst>
              <a:ext uri="{FF2B5EF4-FFF2-40B4-BE49-F238E27FC236}">
                <a16:creationId xmlns:a16="http://schemas.microsoft.com/office/drawing/2014/main" id="{1A96DE71-DC28-E644-B88E-A6564E29ECF3}"/>
              </a:ext>
            </a:extLst>
          </p:cNvPr>
          <p:cNvSpPr>
            <a:spLocks noGrp="1"/>
          </p:cNvSpPr>
          <p:nvPr>
            <p:ph type="title"/>
          </p:nvPr>
        </p:nvSpPr>
        <p:spPr>
          <a:xfrm>
            <a:off x="838200" y="365124"/>
            <a:ext cx="10515600" cy="1823893"/>
          </a:xfrm>
        </p:spPr>
        <p:txBody>
          <a:bodyPr>
            <a:normAutofit/>
          </a:bodyPr>
          <a:lstStyle/>
          <a:p>
            <a:r>
              <a:rPr lang="en-US" sz="4800" dirty="0"/>
              <a:t>Dissatisfaction about the lack of transparency</a:t>
            </a:r>
          </a:p>
        </p:txBody>
      </p:sp>
      <p:sp>
        <p:nvSpPr>
          <p:cNvPr id="4" name="Slide Number Placeholder 3">
            <a:extLst>
              <a:ext uri="{FF2B5EF4-FFF2-40B4-BE49-F238E27FC236}">
                <a16:creationId xmlns:a16="http://schemas.microsoft.com/office/drawing/2014/main" id="{C723A57F-1D61-5145-BF94-3106A5BE42C7}"/>
              </a:ext>
            </a:extLst>
          </p:cNvPr>
          <p:cNvSpPr>
            <a:spLocks noGrp="1"/>
          </p:cNvSpPr>
          <p:nvPr>
            <p:ph type="sldNum" sz="quarter" idx="12"/>
          </p:nvPr>
        </p:nvSpPr>
        <p:spPr/>
        <p:txBody>
          <a:bodyPr/>
          <a:lstStyle/>
          <a:p>
            <a:fld id="{EEBB84EA-720A-924D-995C-2965551D1999}" type="slidenum">
              <a:rPr lang="en-US" smtClean="0"/>
              <a:t>65</a:t>
            </a:fld>
            <a:endParaRPr lang="en-US"/>
          </a:p>
        </p:txBody>
      </p:sp>
      <p:sp>
        <p:nvSpPr>
          <p:cNvPr id="5" name="“">
            <a:extLst>
              <a:ext uri="{FF2B5EF4-FFF2-40B4-BE49-F238E27FC236}">
                <a16:creationId xmlns:a16="http://schemas.microsoft.com/office/drawing/2014/main" id="{823DBE2A-0E5D-4649-A5AF-D6A4B994497B}"/>
              </a:ext>
            </a:extLst>
          </p:cNvPr>
          <p:cNvSpPr txBox="1"/>
          <p:nvPr/>
        </p:nvSpPr>
        <p:spPr>
          <a:xfrm>
            <a:off x="280554" y="1382998"/>
            <a:ext cx="1115292" cy="3949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0000">
                <a:solidFill>
                  <a:srgbClr val="76D6FF">
                    <a:alpha val="57261"/>
                  </a:srgbClr>
                </a:solidFill>
                <a:latin typeface="Helvetica"/>
                <a:ea typeface="Helvetica"/>
                <a:cs typeface="Helvetica"/>
                <a:sym typeface="Helvetica"/>
              </a:defRPr>
            </a:lvl1pPr>
          </a:lstStyle>
          <a:p>
            <a:r>
              <a:rPr sz="25000" dirty="0"/>
              <a:t>“</a:t>
            </a:r>
          </a:p>
        </p:txBody>
      </p:sp>
      <p:sp>
        <p:nvSpPr>
          <p:cNvPr id="6" name="”">
            <a:extLst>
              <a:ext uri="{FF2B5EF4-FFF2-40B4-BE49-F238E27FC236}">
                <a16:creationId xmlns:a16="http://schemas.microsoft.com/office/drawing/2014/main" id="{A214B0AA-2DCD-434E-88E2-C2787CE12B1F}"/>
              </a:ext>
            </a:extLst>
          </p:cNvPr>
          <p:cNvSpPr txBox="1"/>
          <p:nvPr/>
        </p:nvSpPr>
        <p:spPr>
          <a:xfrm>
            <a:off x="9982200" y="4389224"/>
            <a:ext cx="1170192" cy="3949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0">
                <a:solidFill>
                  <a:srgbClr val="76D6FF">
                    <a:alpha val="57261"/>
                  </a:srgbClr>
                </a:solidFill>
                <a:latin typeface="Helvetica"/>
                <a:ea typeface="Helvetica"/>
                <a:cs typeface="Helvetica"/>
                <a:sym typeface="Helvetica"/>
              </a:defRPr>
            </a:lvl1pPr>
          </a:lstStyle>
          <a:p>
            <a:r>
              <a:rPr sz="25000" dirty="0"/>
              <a:t>”</a:t>
            </a:r>
          </a:p>
        </p:txBody>
      </p:sp>
    </p:spTree>
    <p:extLst>
      <p:ext uri="{BB962C8B-B14F-4D97-AF65-F5344CB8AC3E}">
        <p14:creationId xmlns:p14="http://schemas.microsoft.com/office/powerpoint/2010/main" val="140421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animBg="1"/>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858861-6956-B04F-B10A-DA9823A8DF81}"/>
              </a:ext>
            </a:extLst>
          </p:cNvPr>
          <p:cNvSpPr>
            <a:spLocks noGrp="1"/>
          </p:cNvSpPr>
          <p:nvPr>
            <p:ph idx="1"/>
          </p:nvPr>
        </p:nvSpPr>
        <p:spPr/>
        <p:txBody>
          <a:bodyPr>
            <a:normAutofit/>
          </a:bodyPr>
          <a:lstStyle/>
          <a:p>
            <a:r>
              <a:rPr lang="en-US" sz="4400" dirty="0"/>
              <a:t>Deliberately violate rules</a:t>
            </a:r>
          </a:p>
          <a:p>
            <a:r>
              <a:rPr lang="en-US" sz="4400" dirty="0"/>
              <a:t>Receiving removal explanations does not matter</a:t>
            </a:r>
          </a:p>
        </p:txBody>
      </p:sp>
      <p:sp>
        <p:nvSpPr>
          <p:cNvPr id="3" name="Title 2">
            <a:extLst>
              <a:ext uri="{FF2B5EF4-FFF2-40B4-BE49-F238E27FC236}">
                <a16:creationId xmlns:a16="http://schemas.microsoft.com/office/drawing/2014/main" id="{9CE3455F-00C8-8244-ACC3-96A5DC293D38}"/>
              </a:ext>
            </a:extLst>
          </p:cNvPr>
          <p:cNvSpPr>
            <a:spLocks noGrp="1"/>
          </p:cNvSpPr>
          <p:nvPr>
            <p:ph type="title"/>
          </p:nvPr>
        </p:nvSpPr>
        <p:spPr/>
        <p:txBody>
          <a:bodyPr>
            <a:normAutofit/>
          </a:bodyPr>
          <a:lstStyle/>
          <a:p>
            <a:r>
              <a:rPr lang="en-US" sz="4800" dirty="0"/>
              <a:t>Some users self-identify as trolls</a:t>
            </a:r>
          </a:p>
        </p:txBody>
      </p:sp>
      <p:sp>
        <p:nvSpPr>
          <p:cNvPr id="4" name="Slide Number Placeholder 3">
            <a:extLst>
              <a:ext uri="{FF2B5EF4-FFF2-40B4-BE49-F238E27FC236}">
                <a16:creationId xmlns:a16="http://schemas.microsoft.com/office/drawing/2014/main" id="{D884C862-63A6-4F48-BADC-C27A5A846DEF}"/>
              </a:ext>
            </a:extLst>
          </p:cNvPr>
          <p:cNvSpPr>
            <a:spLocks noGrp="1"/>
          </p:cNvSpPr>
          <p:nvPr>
            <p:ph type="sldNum" sz="quarter" idx="12"/>
          </p:nvPr>
        </p:nvSpPr>
        <p:spPr/>
        <p:txBody>
          <a:bodyPr/>
          <a:lstStyle/>
          <a:p>
            <a:fld id="{EEBB84EA-720A-924D-995C-2965551D1999}" type="slidenum">
              <a:rPr lang="en-US" smtClean="0"/>
              <a:t>66</a:t>
            </a:fld>
            <a:endParaRPr lang="en-US"/>
          </a:p>
        </p:txBody>
      </p:sp>
    </p:spTree>
    <p:extLst>
      <p:ext uri="{BB962C8B-B14F-4D97-AF65-F5344CB8AC3E}">
        <p14:creationId xmlns:p14="http://schemas.microsoft.com/office/powerpoint/2010/main" val="416305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858861-6956-B04F-B10A-DA9823A8DF81}"/>
              </a:ext>
            </a:extLst>
          </p:cNvPr>
          <p:cNvSpPr>
            <a:spLocks noGrp="1"/>
          </p:cNvSpPr>
          <p:nvPr>
            <p:ph idx="1"/>
          </p:nvPr>
        </p:nvSpPr>
        <p:spPr>
          <a:xfrm>
            <a:off x="838200" y="2061155"/>
            <a:ext cx="10515600" cy="4351338"/>
          </a:xfrm>
        </p:spPr>
        <p:txBody>
          <a:bodyPr>
            <a:normAutofit/>
          </a:bodyPr>
          <a:lstStyle/>
          <a:p>
            <a:pPr marL="0" indent="0">
              <a:buNone/>
            </a:pPr>
            <a:r>
              <a:rPr lang="en-US" sz="4400" dirty="0"/>
              <a:t>I will always post stupid things on the Patriots subreddit until they ban me because I hate the Patriots. </a:t>
            </a:r>
          </a:p>
          <a:p>
            <a:pPr marL="0" indent="0">
              <a:buNone/>
            </a:pPr>
            <a:r>
              <a:rPr lang="en-US" sz="4400" dirty="0"/>
              <a:t>									– P579</a:t>
            </a:r>
          </a:p>
        </p:txBody>
      </p:sp>
      <p:sp>
        <p:nvSpPr>
          <p:cNvPr id="3" name="Title 2">
            <a:extLst>
              <a:ext uri="{FF2B5EF4-FFF2-40B4-BE49-F238E27FC236}">
                <a16:creationId xmlns:a16="http://schemas.microsoft.com/office/drawing/2014/main" id="{9CE3455F-00C8-8244-ACC3-96A5DC293D38}"/>
              </a:ext>
            </a:extLst>
          </p:cNvPr>
          <p:cNvSpPr>
            <a:spLocks noGrp="1"/>
          </p:cNvSpPr>
          <p:nvPr>
            <p:ph type="title"/>
          </p:nvPr>
        </p:nvSpPr>
        <p:spPr/>
        <p:txBody>
          <a:bodyPr>
            <a:normAutofit/>
          </a:bodyPr>
          <a:lstStyle/>
          <a:p>
            <a:r>
              <a:rPr lang="en-US" sz="4800" dirty="0"/>
              <a:t>Some users self-identify as trolls</a:t>
            </a:r>
          </a:p>
        </p:txBody>
      </p:sp>
      <p:sp>
        <p:nvSpPr>
          <p:cNvPr id="4" name="Slide Number Placeholder 3">
            <a:extLst>
              <a:ext uri="{FF2B5EF4-FFF2-40B4-BE49-F238E27FC236}">
                <a16:creationId xmlns:a16="http://schemas.microsoft.com/office/drawing/2014/main" id="{D884C862-63A6-4F48-BADC-C27A5A846DEF}"/>
              </a:ext>
            </a:extLst>
          </p:cNvPr>
          <p:cNvSpPr>
            <a:spLocks noGrp="1"/>
          </p:cNvSpPr>
          <p:nvPr>
            <p:ph type="sldNum" sz="quarter" idx="12"/>
          </p:nvPr>
        </p:nvSpPr>
        <p:spPr/>
        <p:txBody>
          <a:bodyPr/>
          <a:lstStyle/>
          <a:p>
            <a:fld id="{EEBB84EA-720A-924D-995C-2965551D1999}" type="slidenum">
              <a:rPr lang="en-US" smtClean="0"/>
              <a:t>67</a:t>
            </a:fld>
            <a:endParaRPr lang="en-US"/>
          </a:p>
        </p:txBody>
      </p:sp>
      <p:sp>
        <p:nvSpPr>
          <p:cNvPr id="5" name="“">
            <a:extLst>
              <a:ext uri="{FF2B5EF4-FFF2-40B4-BE49-F238E27FC236}">
                <a16:creationId xmlns:a16="http://schemas.microsoft.com/office/drawing/2014/main" id="{FB77CDD7-BBC5-B84D-A3DD-F46FD31625E7}"/>
              </a:ext>
            </a:extLst>
          </p:cNvPr>
          <p:cNvSpPr txBox="1"/>
          <p:nvPr/>
        </p:nvSpPr>
        <p:spPr>
          <a:xfrm>
            <a:off x="353294" y="1130964"/>
            <a:ext cx="1115292" cy="3949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0000">
                <a:solidFill>
                  <a:srgbClr val="76D6FF">
                    <a:alpha val="57261"/>
                  </a:srgbClr>
                </a:solidFill>
                <a:latin typeface="Helvetica"/>
                <a:ea typeface="Helvetica"/>
                <a:cs typeface="Helvetica"/>
                <a:sym typeface="Helvetica"/>
              </a:defRPr>
            </a:lvl1pPr>
          </a:lstStyle>
          <a:p>
            <a:r>
              <a:rPr sz="25000" dirty="0"/>
              <a:t>“</a:t>
            </a:r>
          </a:p>
        </p:txBody>
      </p:sp>
      <p:sp>
        <p:nvSpPr>
          <p:cNvPr id="6" name="”">
            <a:extLst>
              <a:ext uri="{FF2B5EF4-FFF2-40B4-BE49-F238E27FC236}">
                <a16:creationId xmlns:a16="http://schemas.microsoft.com/office/drawing/2014/main" id="{CFB2F38E-E519-D340-8338-492BF044A7D3}"/>
              </a:ext>
            </a:extLst>
          </p:cNvPr>
          <p:cNvSpPr txBox="1"/>
          <p:nvPr/>
        </p:nvSpPr>
        <p:spPr>
          <a:xfrm>
            <a:off x="10123979" y="4817871"/>
            <a:ext cx="1170192" cy="3949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0">
                <a:solidFill>
                  <a:srgbClr val="76D6FF">
                    <a:alpha val="57261"/>
                  </a:srgbClr>
                </a:solidFill>
                <a:latin typeface="Helvetica"/>
                <a:ea typeface="Helvetica"/>
                <a:cs typeface="Helvetica"/>
                <a:sym typeface="Helvetica"/>
              </a:defRPr>
            </a:lvl1pPr>
          </a:lstStyle>
          <a:p>
            <a:r>
              <a:rPr sz="25000" dirty="0"/>
              <a:t>”</a:t>
            </a:r>
          </a:p>
        </p:txBody>
      </p:sp>
    </p:spTree>
    <p:extLst>
      <p:ext uri="{BB962C8B-B14F-4D97-AF65-F5344CB8AC3E}">
        <p14:creationId xmlns:p14="http://schemas.microsoft.com/office/powerpoint/2010/main" val="59428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76A052-8000-D342-B533-B188463CDE4A}"/>
              </a:ext>
            </a:extLst>
          </p:cNvPr>
          <p:cNvSpPr>
            <a:spLocks noGrp="1"/>
          </p:cNvSpPr>
          <p:nvPr>
            <p:ph idx="1"/>
          </p:nvPr>
        </p:nvSpPr>
        <p:spPr/>
        <p:txBody>
          <a:bodyPr anchor="ctr">
            <a:normAutofit/>
          </a:bodyPr>
          <a:lstStyle/>
          <a:p>
            <a:pPr marL="0" indent="0">
              <a:buNone/>
            </a:pPr>
            <a:r>
              <a:rPr lang="en-US" sz="4000" dirty="0"/>
              <a:t>I felt bad that I had not read the rules and posted inappropriately. </a:t>
            </a:r>
          </a:p>
          <a:p>
            <a:pPr marL="0" indent="0">
              <a:buNone/>
            </a:pPr>
            <a:r>
              <a:rPr lang="en-US" sz="4000" dirty="0"/>
              <a:t>									– P736</a:t>
            </a:r>
          </a:p>
        </p:txBody>
      </p:sp>
      <p:sp>
        <p:nvSpPr>
          <p:cNvPr id="2" name="Title 1">
            <a:extLst>
              <a:ext uri="{FF2B5EF4-FFF2-40B4-BE49-F238E27FC236}">
                <a16:creationId xmlns:a16="http://schemas.microsoft.com/office/drawing/2014/main" id="{EB374D9B-E210-BC44-A480-EE693337656B}"/>
              </a:ext>
            </a:extLst>
          </p:cNvPr>
          <p:cNvSpPr>
            <a:spLocks noGrp="1"/>
          </p:cNvSpPr>
          <p:nvPr>
            <p:ph type="title"/>
          </p:nvPr>
        </p:nvSpPr>
        <p:spPr/>
        <p:txBody>
          <a:bodyPr>
            <a:normAutofit/>
          </a:bodyPr>
          <a:lstStyle/>
          <a:p>
            <a:r>
              <a:rPr lang="en-US" dirty="0"/>
              <a:t>Acceptance of removal as appropriate</a:t>
            </a:r>
          </a:p>
        </p:txBody>
      </p:sp>
      <p:sp>
        <p:nvSpPr>
          <p:cNvPr id="5" name="“">
            <a:extLst>
              <a:ext uri="{FF2B5EF4-FFF2-40B4-BE49-F238E27FC236}">
                <a16:creationId xmlns:a16="http://schemas.microsoft.com/office/drawing/2014/main" id="{FA28E4BA-C69E-9443-A610-8D3AD237BAB1}"/>
              </a:ext>
            </a:extLst>
          </p:cNvPr>
          <p:cNvSpPr txBox="1"/>
          <p:nvPr/>
        </p:nvSpPr>
        <p:spPr>
          <a:xfrm>
            <a:off x="280554" y="828815"/>
            <a:ext cx="1115292" cy="3949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0000">
                <a:solidFill>
                  <a:srgbClr val="76D6FF">
                    <a:alpha val="57261"/>
                  </a:srgbClr>
                </a:solidFill>
                <a:latin typeface="Helvetica"/>
                <a:ea typeface="Helvetica"/>
                <a:cs typeface="Helvetica"/>
                <a:sym typeface="Helvetica"/>
              </a:defRPr>
            </a:lvl1pPr>
          </a:lstStyle>
          <a:p>
            <a:r>
              <a:rPr sz="25000" dirty="0"/>
              <a:t>“</a:t>
            </a:r>
          </a:p>
        </p:txBody>
      </p:sp>
      <p:sp>
        <p:nvSpPr>
          <p:cNvPr id="6" name="”">
            <a:extLst>
              <a:ext uri="{FF2B5EF4-FFF2-40B4-BE49-F238E27FC236}">
                <a16:creationId xmlns:a16="http://schemas.microsoft.com/office/drawing/2014/main" id="{9AB7C786-4DED-E946-BA23-1225F6AE934C}"/>
              </a:ext>
            </a:extLst>
          </p:cNvPr>
          <p:cNvSpPr txBox="1"/>
          <p:nvPr/>
        </p:nvSpPr>
        <p:spPr>
          <a:xfrm>
            <a:off x="10183608" y="4517975"/>
            <a:ext cx="1170192" cy="3949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0">
                <a:solidFill>
                  <a:srgbClr val="76D6FF">
                    <a:alpha val="57261"/>
                  </a:srgbClr>
                </a:solidFill>
                <a:latin typeface="Helvetica"/>
                <a:ea typeface="Helvetica"/>
                <a:cs typeface="Helvetica"/>
                <a:sym typeface="Helvetica"/>
              </a:defRPr>
            </a:lvl1pPr>
          </a:lstStyle>
          <a:p>
            <a:r>
              <a:rPr sz="25000" dirty="0"/>
              <a:t>”</a:t>
            </a:r>
          </a:p>
        </p:txBody>
      </p:sp>
    </p:spTree>
    <p:extLst>
      <p:ext uri="{BB962C8B-B14F-4D97-AF65-F5344CB8AC3E}">
        <p14:creationId xmlns:p14="http://schemas.microsoft.com/office/powerpoint/2010/main" val="129164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2C46"/>
        </a:solidFill>
        <a:effectLst/>
      </p:bgPr>
    </p:bg>
    <p:spTree>
      <p:nvGrpSpPr>
        <p:cNvPr id="1" name=""/>
        <p:cNvGrpSpPr/>
        <p:nvPr/>
      </p:nvGrpSpPr>
      <p:grpSpPr>
        <a:xfrm>
          <a:off x="0" y="0"/>
          <a:ext cx="0" cy="0"/>
          <a:chOff x="0" y="0"/>
          <a:chExt cx="0" cy="0"/>
        </a:xfrm>
      </p:grpSpPr>
      <p:sp>
        <p:nvSpPr>
          <p:cNvPr id="37" name="Puzzle Piece">
            <a:extLst>
              <a:ext uri="{FF2B5EF4-FFF2-40B4-BE49-F238E27FC236}">
                <a16:creationId xmlns:a16="http://schemas.microsoft.com/office/drawing/2014/main" id="{3025703A-623C-DD49-B743-9875F44D8C5E}"/>
              </a:ext>
            </a:extLst>
          </p:cNvPr>
          <p:cNvSpPr/>
          <p:nvPr/>
        </p:nvSpPr>
        <p:spPr>
          <a:xfrm>
            <a:off x="1517743" y="1637340"/>
            <a:ext cx="2046637" cy="1288373"/>
          </a:xfrm>
          <a:custGeom>
            <a:avLst/>
            <a:gdLst/>
            <a:ahLst/>
            <a:cxnLst>
              <a:cxn ang="0">
                <a:pos x="wd2" y="hd2"/>
              </a:cxn>
              <a:cxn ang="5400000">
                <a:pos x="wd2" y="hd2"/>
              </a:cxn>
              <a:cxn ang="10800000">
                <a:pos x="wd2" y="hd2"/>
              </a:cxn>
              <a:cxn ang="16200000">
                <a:pos x="wd2" y="hd2"/>
              </a:cxn>
            </a:cxnLst>
            <a:rect l="0" t="0" r="r" b="b"/>
            <a:pathLst>
              <a:path w="21600" h="21600" extrusionOk="0">
                <a:moveTo>
                  <a:pt x="4970" y="0"/>
                </a:moveTo>
                <a:cubicBezTo>
                  <a:pt x="4727" y="0"/>
                  <a:pt x="4529" y="339"/>
                  <a:pt x="4529" y="754"/>
                </a:cubicBezTo>
                <a:lnTo>
                  <a:pt x="4529" y="7491"/>
                </a:lnTo>
                <a:cubicBezTo>
                  <a:pt x="4382" y="8825"/>
                  <a:pt x="3672" y="8999"/>
                  <a:pt x="3672" y="8999"/>
                </a:cubicBezTo>
                <a:cubicBezTo>
                  <a:pt x="3377" y="9059"/>
                  <a:pt x="2943" y="8562"/>
                  <a:pt x="2783" y="8363"/>
                </a:cubicBezTo>
                <a:cubicBezTo>
                  <a:pt x="2489" y="7923"/>
                  <a:pt x="2110" y="7658"/>
                  <a:pt x="1698" y="7658"/>
                </a:cubicBezTo>
                <a:cubicBezTo>
                  <a:pt x="760" y="7658"/>
                  <a:pt x="0" y="9026"/>
                  <a:pt x="0" y="10717"/>
                </a:cubicBezTo>
                <a:cubicBezTo>
                  <a:pt x="0" y="12407"/>
                  <a:pt x="760" y="13778"/>
                  <a:pt x="1698" y="13778"/>
                </a:cubicBezTo>
                <a:cubicBezTo>
                  <a:pt x="2082" y="13778"/>
                  <a:pt x="2436" y="13545"/>
                  <a:pt x="2720" y="13157"/>
                </a:cubicBezTo>
                <a:lnTo>
                  <a:pt x="2720" y="13160"/>
                </a:lnTo>
                <a:cubicBezTo>
                  <a:pt x="2746" y="13124"/>
                  <a:pt x="3313" y="12370"/>
                  <a:pt x="3672" y="12443"/>
                </a:cubicBezTo>
                <a:cubicBezTo>
                  <a:pt x="3672" y="12443"/>
                  <a:pt x="4382" y="12617"/>
                  <a:pt x="4529" y="13951"/>
                </a:cubicBezTo>
                <a:lnTo>
                  <a:pt x="4529" y="20846"/>
                </a:lnTo>
                <a:cubicBezTo>
                  <a:pt x="4529" y="21260"/>
                  <a:pt x="4727" y="21600"/>
                  <a:pt x="4970" y="21600"/>
                </a:cubicBezTo>
                <a:lnTo>
                  <a:pt x="9322" y="21600"/>
                </a:lnTo>
                <a:cubicBezTo>
                  <a:pt x="9749" y="21162"/>
                  <a:pt x="9815" y="20388"/>
                  <a:pt x="9815" y="20388"/>
                </a:cubicBezTo>
                <a:cubicBezTo>
                  <a:pt x="9857" y="19778"/>
                  <a:pt x="9419" y="18814"/>
                  <a:pt x="9396" y="18765"/>
                </a:cubicBezTo>
                <a:lnTo>
                  <a:pt x="9394" y="18763"/>
                </a:lnTo>
                <a:cubicBezTo>
                  <a:pt x="9168" y="18278"/>
                  <a:pt x="9032" y="17676"/>
                  <a:pt x="9032" y="17022"/>
                </a:cubicBezTo>
                <a:cubicBezTo>
                  <a:pt x="9032" y="15422"/>
                  <a:pt x="9836" y="14124"/>
                  <a:pt x="10827" y="14124"/>
                </a:cubicBezTo>
                <a:cubicBezTo>
                  <a:pt x="11818" y="14124"/>
                  <a:pt x="12621" y="15422"/>
                  <a:pt x="12621" y="17022"/>
                </a:cubicBezTo>
                <a:cubicBezTo>
                  <a:pt x="12621" y="17724"/>
                  <a:pt x="12467" y="18368"/>
                  <a:pt x="12209" y="18869"/>
                </a:cubicBezTo>
                <a:cubicBezTo>
                  <a:pt x="12092" y="19143"/>
                  <a:pt x="11799" y="19886"/>
                  <a:pt x="11834" y="20388"/>
                </a:cubicBezTo>
                <a:cubicBezTo>
                  <a:pt x="11834" y="20388"/>
                  <a:pt x="11900" y="21162"/>
                  <a:pt x="12327" y="21600"/>
                </a:cubicBezTo>
                <a:lnTo>
                  <a:pt x="16679" y="21600"/>
                </a:lnTo>
                <a:cubicBezTo>
                  <a:pt x="16922" y="21600"/>
                  <a:pt x="17120" y="21261"/>
                  <a:pt x="17120" y="20846"/>
                </a:cubicBezTo>
                <a:lnTo>
                  <a:pt x="17120" y="13499"/>
                </a:lnTo>
                <a:cubicBezTo>
                  <a:pt x="17332" y="12447"/>
                  <a:pt x="17928" y="12299"/>
                  <a:pt x="17928" y="12299"/>
                </a:cubicBezTo>
                <a:cubicBezTo>
                  <a:pt x="18223" y="12239"/>
                  <a:pt x="18657" y="12736"/>
                  <a:pt x="18817" y="12935"/>
                </a:cubicBezTo>
                <a:cubicBezTo>
                  <a:pt x="19111" y="13375"/>
                  <a:pt x="19490" y="13640"/>
                  <a:pt x="19902" y="13640"/>
                </a:cubicBezTo>
                <a:cubicBezTo>
                  <a:pt x="20840" y="13640"/>
                  <a:pt x="21600" y="12272"/>
                  <a:pt x="21600" y="10581"/>
                </a:cubicBezTo>
                <a:cubicBezTo>
                  <a:pt x="21600" y="8891"/>
                  <a:pt x="20840" y="7519"/>
                  <a:pt x="19902" y="7519"/>
                </a:cubicBezTo>
                <a:cubicBezTo>
                  <a:pt x="19518" y="7519"/>
                  <a:pt x="19164" y="7753"/>
                  <a:pt x="18880" y="8141"/>
                </a:cubicBezTo>
                <a:lnTo>
                  <a:pt x="18880" y="8138"/>
                </a:lnTo>
                <a:cubicBezTo>
                  <a:pt x="18854" y="8174"/>
                  <a:pt x="18287" y="8928"/>
                  <a:pt x="17928" y="8855"/>
                </a:cubicBezTo>
                <a:cubicBezTo>
                  <a:pt x="17928" y="8855"/>
                  <a:pt x="17332" y="8707"/>
                  <a:pt x="17120" y="7655"/>
                </a:cubicBezTo>
                <a:lnTo>
                  <a:pt x="17120" y="6814"/>
                </a:lnTo>
                <a:lnTo>
                  <a:pt x="17120" y="754"/>
                </a:lnTo>
                <a:cubicBezTo>
                  <a:pt x="17120" y="340"/>
                  <a:pt x="16921" y="0"/>
                  <a:pt x="16678" y="0"/>
                </a:cubicBezTo>
                <a:lnTo>
                  <a:pt x="12109" y="0"/>
                </a:lnTo>
                <a:cubicBezTo>
                  <a:pt x="11780" y="445"/>
                  <a:pt x="11725" y="1085"/>
                  <a:pt x="11725" y="1085"/>
                </a:cubicBezTo>
                <a:cubicBezTo>
                  <a:pt x="11682" y="1697"/>
                  <a:pt x="12124" y="2664"/>
                  <a:pt x="12145" y="2708"/>
                </a:cubicBezTo>
                <a:lnTo>
                  <a:pt x="12142" y="2708"/>
                </a:lnTo>
                <a:cubicBezTo>
                  <a:pt x="12369" y="3193"/>
                  <a:pt x="12506" y="3796"/>
                  <a:pt x="12506" y="4452"/>
                </a:cubicBezTo>
                <a:cubicBezTo>
                  <a:pt x="12506" y="6051"/>
                  <a:pt x="11704" y="7347"/>
                  <a:pt x="10712" y="7347"/>
                </a:cubicBezTo>
                <a:cubicBezTo>
                  <a:pt x="9721" y="7347"/>
                  <a:pt x="8917" y="6051"/>
                  <a:pt x="8917" y="4452"/>
                </a:cubicBezTo>
                <a:cubicBezTo>
                  <a:pt x="8917" y="3749"/>
                  <a:pt x="9072" y="3103"/>
                  <a:pt x="9330" y="2601"/>
                </a:cubicBezTo>
                <a:cubicBezTo>
                  <a:pt x="9447" y="2328"/>
                  <a:pt x="9738" y="1588"/>
                  <a:pt x="9703" y="1085"/>
                </a:cubicBezTo>
                <a:cubicBezTo>
                  <a:pt x="9703" y="1085"/>
                  <a:pt x="9648" y="445"/>
                  <a:pt x="9318" y="0"/>
                </a:cubicBezTo>
                <a:lnTo>
                  <a:pt x="4970" y="0"/>
                </a:lnTo>
                <a:close/>
              </a:path>
            </a:pathLst>
          </a:custGeom>
          <a:blipFill>
            <a:blip r:embed="rId3"/>
          </a:blipFill>
          <a:ln w="3175">
            <a:miter lim="400000"/>
          </a:ln>
          <a:effectLst>
            <a:outerShdw blurRad="25400" dist="12700" dir="5400000" rotWithShape="0">
              <a:srgbClr val="000000">
                <a:alpha val="50000"/>
              </a:srgbClr>
            </a:outerShdw>
          </a:effectLst>
        </p:spPr>
        <p:txBody>
          <a:bodyPr lIns="41341" tIns="41341" rIns="41341" bIns="41341" anchor="ctr"/>
          <a:lstStyle/>
          <a:p>
            <a:pPr marL="0" marR="0" lvl="0" indent="0" algn="l" defTabSz="457200" rtl="0" eaLnBrk="1" fontAlgn="auto" latinLnBrk="0" hangingPunct="1">
              <a:lnSpc>
                <a:spcPct val="100000"/>
              </a:lnSpc>
              <a:spcBef>
                <a:spcPts val="0"/>
              </a:spcBef>
              <a:spcAft>
                <a:spcPts val="0"/>
              </a:spcAft>
              <a:buClrTx/>
              <a:buSzTx/>
              <a:buFontTx/>
              <a:buNone/>
              <a:tabLst/>
              <a:defRPr b="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dirty="0">
              <a:ln>
                <a:noFill/>
              </a:ln>
              <a:solidFill>
                <a:srgbClr val="FFFFFF"/>
              </a:solidFill>
              <a:effectLst/>
              <a:uLnTx/>
              <a:uFillTx/>
              <a:latin typeface="Helvetica Light"/>
              <a:sym typeface="Helvetica Light"/>
            </a:endParaRPr>
          </a:p>
        </p:txBody>
      </p:sp>
      <p:sp>
        <p:nvSpPr>
          <p:cNvPr id="215" name="A Disclosure Decision-Making Framework (DDM) explaining stigmatized disclosures and support seeking on social media (CHI 18)"/>
          <p:cNvSpPr txBox="1"/>
          <p:nvPr/>
        </p:nvSpPr>
        <p:spPr>
          <a:xfrm>
            <a:off x="4866778" y="2024416"/>
            <a:ext cx="2835197" cy="43839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800" b="0" i="0" u="none" strike="noStrike" kern="0" cap="none" spc="0" normalizeH="0" baseline="0" noProof="0" dirty="0">
                <a:ln>
                  <a:noFill/>
                </a:ln>
                <a:solidFill>
                  <a:srgbClr val="FFFFFF"/>
                </a:solidFill>
                <a:effectLst/>
                <a:uLnTx/>
                <a:uFillTx/>
                <a:latin typeface="Avenir Next"/>
                <a:sym typeface="Avenir Next"/>
              </a:rPr>
              <a:t>Transparency =&gt;</a:t>
            </a:r>
            <a:endParaRPr kumimoji="0" sz="2800" b="0" i="0" u="none" strike="noStrike" kern="0" cap="none" spc="0" normalizeH="0" baseline="0" noProof="0" dirty="0">
              <a:ln>
                <a:noFill/>
              </a:ln>
              <a:solidFill>
                <a:srgbClr val="FFFFFF"/>
              </a:solidFill>
              <a:effectLst/>
              <a:uLnTx/>
              <a:uFillTx/>
              <a:latin typeface="Avenir Next"/>
              <a:sym typeface="Avenir Next"/>
            </a:endParaRPr>
          </a:p>
        </p:txBody>
      </p:sp>
      <p:sp>
        <p:nvSpPr>
          <p:cNvPr id="222" name="disclosure"/>
          <p:cNvSpPr txBox="1"/>
          <p:nvPr/>
        </p:nvSpPr>
        <p:spPr>
          <a:xfrm>
            <a:off x="1816712" y="2060792"/>
            <a:ext cx="1399422" cy="44146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500">
                <a:solidFill>
                  <a:srgbClr val="F39019"/>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39019"/>
                </a:solidFill>
                <a:effectLst/>
                <a:uLnTx/>
                <a:uFillTx/>
                <a:latin typeface="Avenir Next"/>
                <a:sym typeface="Avenir Next"/>
              </a:rPr>
              <a:t>attitudes</a:t>
            </a:r>
            <a:endParaRPr kumimoji="0" sz="2000" b="1" i="0" u="none" strike="noStrike" kern="0" cap="none" spc="0" normalizeH="0" baseline="0" noProof="0" dirty="0">
              <a:ln>
                <a:noFill/>
              </a:ln>
              <a:solidFill>
                <a:srgbClr val="F39019"/>
              </a:solidFill>
              <a:effectLst/>
              <a:uLnTx/>
              <a:uFillTx/>
              <a:latin typeface="Avenir Next"/>
              <a:sym typeface="Avenir Next"/>
            </a:endParaRPr>
          </a:p>
        </p:txBody>
      </p:sp>
      <p:sp>
        <p:nvSpPr>
          <p:cNvPr id="225" name="Study 1"/>
          <p:cNvSpPr txBox="1"/>
          <p:nvPr/>
        </p:nvSpPr>
        <p:spPr>
          <a:xfrm rot="16200000">
            <a:off x="501094" y="1674533"/>
            <a:ext cx="931345" cy="35131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814" b="1" i="0" u="none" strike="noStrike" kern="0" cap="none" spc="0" normalizeH="0" baseline="0" noProof="0" dirty="0">
                <a:ln>
                  <a:noFill/>
                </a:ln>
                <a:solidFill>
                  <a:srgbClr val="FFFFFF"/>
                </a:solidFill>
                <a:effectLst/>
                <a:uLnTx/>
                <a:uFillTx/>
                <a:latin typeface="Avenir Next"/>
                <a:sym typeface="Avenir Next"/>
              </a:rPr>
              <a:t>Study 1</a:t>
            </a:r>
          </a:p>
        </p:txBody>
      </p:sp>
      <p:sp>
        <p:nvSpPr>
          <p:cNvPr id="227" name="Rectangle"/>
          <p:cNvSpPr/>
          <p:nvPr/>
        </p:nvSpPr>
        <p:spPr>
          <a:xfrm>
            <a:off x="931267" y="869710"/>
            <a:ext cx="73710" cy="514808"/>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28" name="Rectangle"/>
          <p:cNvSpPr/>
          <p:nvPr/>
        </p:nvSpPr>
        <p:spPr>
          <a:xfrm rot="16200000">
            <a:off x="934275" y="717186"/>
            <a:ext cx="64982" cy="389649"/>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29" name="Rectangle"/>
          <p:cNvSpPr/>
          <p:nvPr/>
        </p:nvSpPr>
        <p:spPr>
          <a:xfrm>
            <a:off x="931267" y="2363030"/>
            <a:ext cx="73710" cy="931345"/>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30" name="Rectangle"/>
          <p:cNvSpPr/>
          <p:nvPr/>
        </p:nvSpPr>
        <p:spPr>
          <a:xfrm rot="16200000">
            <a:off x="924755" y="3117766"/>
            <a:ext cx="64982" cy="389650"/>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 name="Up Arrow 1">
            <a:extLst>
              <a:ext uri="{FF2B5EF4-FFF2-40B4-BE49-F238E27FC236}">
                <a16:creationId xmlns:a16="http://schemas.microsoft.com/office/drawing/2014/main" id="{EBC0BCE0-D164-2C4C-8774-77700EEADD13}"/>
              </a:ext>
            </a:extLst>
          </p:cNvPr>
          <p:cNvSpPr/>
          <p:nvPr/>
        </p:nvSpPr>
        <p:spPr>
          <a:xfrm>
            <a:off x="4453536" y="1944153"/>
            <a:ext cx="235974" cy="416270"/>
          </a:xfrm>
          <a:prstGeom prst="upArrow">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lvl="0" indent="0" algn="ctr" defTabSz="475423" rtl="0" eaLnBrk="1" fontAlgn="auto" latinLnBrk="0" hangingPunct="0">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4" name="A Disclosure Decision-Making Framework (DDM) explaining stigmatized disclosures and support seeking on social media (CHI 18)">
            <a:extLst>
              <a:ext uri="{FF2B5EF4-FFF2-40B4-BE49-F238E27FC236}">
                <a16:creationId xmlns:a16="http://schemas.microsoft.com/office/drawing/2014/main" id="{60376E15-4B3B-BA49-8E0F-E0999BF1501B}"/>
              </a:ext>
            </a:extLst>
          </p:cNvPr>
          <p:cNvSpPr txBox="1"/>
          <p:nvPr/>
        </p:nvSpPr>
        <p:spPr>
          <a:xfrm>
            <a:off x="7879243" y="1850190"/>
            <a:ext cx="3522498" cy="78309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800" b="0" i="0" u="none" strike="noStrike" kern="0" cap="none" spc="0" normalizeH="0" baseline="0" noProof="0" dirty="0">
                <a:ln>
                  <a:noFill/>
                </a:ln>
                <a:solidFill>
                  <a:srgbClr val="FFFFFF"/>
                </a:solidFill>
                <a:effectLst/>
                <a:uLnTx/>
                <a:uFillTx/>
                <a:latin typeface="Avenir Next"/>
                <a:sym typeface="Avenir Next"/>
              </a:rPr>
              <a:t>Improvements in fairness perceptions</a:t>
            </a:r>
            <a:endParaRPr kumimoji="0" sz="2800" b="0" i="0" u="none" strike="noStrike" kern="0" cap="none" spc="0" normalizeH="0" baseline="0" noProof="0" dirty="0">
              <a:ln>
                <a:noFill/>
              </a:ln>
              <a:solidFill>
                <a:srgbClr val="FFFFFF"/>
              </a:solidFill>
              <a:effectLst/>
              <a:uLnTx/>
              <a:uFillTx/>
              <a:latin typeface="Avenir Next"/>
              <a:sym typeface="Avenir Next"/>
            </a:endParaRPr>
          </a:p>
        </p:txBody>
      </p:sp>
      <p:sp>
        <p:nvSpPr>
          <p:cNvPr id="34" name="Content Placeholder 2">
            <a:extLst>
              <a:ext uri="{FF2B5EF4-FFF2-40B4-BE49-F238E27FC236}">
                <a16:creationId xmlns:a16="http://schemas.microsoft.com/office/drawing/2014/main" id="{D66BD118-9B4F-D34B-B0D2-FFD860D5C22A}"/>
              </a:ext>
            </a:extLst>
          </p:cNvPr>
          <p:cNvSpPr txBox="1">
            <a:spLocks/>
          </p:cNvSpPr>
          <p:nvPr/>
        </p:nvSpPr>
        <p:spPr>
          <a:xfrm>
            <a:off x="3945734" y="4493782"/>
            <a:ext cx="7013211" cy="145375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341" tIns="41341" rIns="41341" bIns="41341" anchor="ctr">
            <a:noAutofit/>
          </a:bodyPr>
          <a:lstStyle>
            <a:lvl1pPr marL="312039"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1pPr>
            <a:lvl2pPr marL="696087"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2pPr>
            <a:lvl3pPr marL="1080135"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3pPr>
            <a:lvl4pPr marL="1464183"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4pPr>
            <a:lvl5pPr marL="1848231"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5pPr>
            <a:lvl6pPr marL="2232279"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6pPr>
            <a:lvl7pPr marL="2616327"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7pPr>
            <a:lvl8pPr marL="3000375"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8pPr>
            <a:lvl9pPr marL="3384423"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9pPr>
          </a:lstStyle>
          <a:p>
            <a:pPr marL="0" indent="0" algn="ctr">
              <a:buFontTx/>
              <a:buNone/>
            </a:pPr>
            <a:r>
              <a:rPr lang="en-US" sz="3200" kern="0" dirty="0">
                <a:solidFill>
                  <a:schemeClr val="bg1"/>
                </a:solidFill>
                <a:latin typeface="Avenir Next" panose="020B0503020202020204" pitchFamily="34" charset="0"/>
              </a:rPr>
              <a:t>How is transparency associated with improvements in  future behaviors? </a:t>
            </a:r>
          </a:p>
        </p:txBody>
      </p:sp>
      <p:sp>
        <p:nvSpPr>
          <p:cNvPr id="35" name="Puzzle Piece">
            <a:extLst>
              <a:ext uri="{FF2B5EF4-FFF2-40B4-BE49-F238E27FC236}">
                <a16:creationId xmlns:a16="http://schemas.microsoft.com/office/drawing/2014/main" id="{C84226BA-833B-1B42-88B6-6D88B0EB0EC4}"/>
              </a:ext>
            </a:extLst>
          </p:cNvPr>
          <p:cNvSpPr/>
          <p:nvPr/>
        </p:nvSpPr>
        <p:spPr>
          <a:xfrm rot="16200000">
            <a:off x="1532016" y="4449080"/>
            <a:ext cx="2018090" cy="1543160"/>
          </a:xfrm>
          <a:custGeom>
            <a:avLst/>
            <a:gdLst/>
            <a:ahLst/>
            <a:cxnLst>
              <a:cxn ang="0">
                <a:pos x="wd2" y="hd2"/>
              </a:cxn>
              <a:cxn ang="5400000">
                <a:pos x="wd2" y="hd2"/>
              </a:cxn>
              <a:cxn ang="10800000">
                <a:pos x="wd2" y="hd2"/>
              </a:cxn>
              <a:cxn ang="16200000">
                <a:pos x="wd2" y="hd2"/>
              </a:cxn>
            </a:cxnLst>
            <a:rect l="0" t="0" r="r" b="b"/>
            <a:pathLst>
              <a:path w="21600" h="21600" extrusionOk="0">
                <a:moveTo>
                  <a:pt x="4970" y="0"/>
                </a:moveTo>
                <a:cubicBezTo>
                  <a:pt x="4727" y="0"/>
                  <a:pt x="4529" y="339"/>
                  <a:pt x="4529" y="754"/>
                </a:cubicBezTo>
                <a:lnTo>
                  <a:pt x="4529" y="7491"/>
                </a:lnTo>
                <a:cubicBezTo>
                  <a:pt x="4382" y="8825"/>
                  <a:pt x="3672" y="8999"/>
                  <a:pt x="3672" y="8999"/>
                </a:cubicBezTo>
                <a:cubicBezTo>
                  <a:pt x="3377" y="9059"/>
                  <a:pt x="2943" y="8562"/>
                  <a:pt x="2783" y="8363"/>
                </a:cubicBezTo>
                <a:cubicBezTo>
                  <a:pt x="2489" y="7923"/>
                  <a:pt x="2110" y="7658"/>
                  <a:pt x="1698" y="7658"/>
                </a:cubicBezTo>
                <a:cubicBezTo>
                  <a:pt x="760" y="7658"/>
                  <a:pt x="0" y="9026"/>
                  <a:pt x="0" y="10717"/>
                </a:cubicBezTo>
                <a:cubicBezTo>
                  <a:pt x="0" y="12407"/>
                  <a:pt x="760" y="13778"/>
                  <a:pt x="1698" y="13778"/>
                </a:cubicBezTo>
                <a:cubicBezTo>
                  <a:pt x="2082" y="13778"/>
                  <a:pt x="2436" y="13545"/>
                  <a:pt x="2720" y="13157"/>
                </a:cubicBezTo>
                <a:lnTo>
                  <a:pt x="2720" y="13160"/>
                </a:lnTo>
                <a:cubicBezTo>
                  <a:pt x="2746" y="13124"/>
                  <a:pt x="3313" y="12370"/>
                  <a:pt x="3672" y="12443"/>
                </a:cubicBezTo>
                <a:cubicBezTo>
                  <a:pt x="3672" y="12443"/>
                  <a:pt x="4382" y="12617"/>
                  <a:pt x="4529" y="13951"/>
                </a:cubicBezTo>
                <a:lnTo>
                  <a:pt x="4529" y="20846"/>
                </a:lnTo>
                <a:cubicBezTo>
                  <a:pt x="4529" y="21260"/>
                  <a:pt x="4727" y="21600"/>
                  <a:pt x="4970" y="21600"/>
                </a:cubicBezTo>
                <a:lnTo>
                  <a:pt x="9322" y="21600"/>
                </a:lnTo>
                <a:cubicBezTo>
                  <a:pt x="9749" y="21162"/>
                  <a:pt x="9815" y="20388"/>
                  <a:pt x="9815" y="20388"/>
                </a:cubicBezTo>
                <a:cubicBezTo>
                  <a:pt x="9857" y="19778"/>
                  <a:pt x="9419" y="18814"/>
                  <a:pt x="9396" y="18765"/>
                </a:cubicBezTo>
                <a:lnTo>
                  <a:pt x="9394" y="18763"/>
                </a:lnTo>
                <a:cubicBezTo>
                  <a:pt x="9168" y="18278"/>
                  <a:pt x="9032" y="17676"/>
                  <a:pt x="9032" y="17022"/>
                </a:cubicBezTo>
                <a:cubicBezTo>
                  <a:pt x="9032" y="15422"/>
                  <a:pt x="9836" y="14124"/>
                  <a:pt x="10827" y="14124"/>
                </a:cubicBezTo>
                <a:cubicBezTo>
                  <a:pt x="11818" y="14124"/>
                  <a:pt x="12621" y="15422"/>
                  <a:pt x="12621" y="17022"/>
                </a:cubicBezTo>
                <a:cubicBezTo>
                  <a:pt x="12621" y="17724"/>
                  <a:pt x="12467" y="18368"/>
                  <a:pt x="12209" y="18869"/>
                </a:cubicBezTo>
                <a:cubicBezTo>
                  <a:pt x="12092" y="19143"/>
                  <a:pt x="11799" y="19886"/>
                  <a:pt x="11834" y="20388"/>
                </a:cubicBezTo>
                <a:cubicBezTo>
                  <a:pt x="11834" y="20388"/>
                  <a:pt x="11900" y="21162"/>
                  <a:pt x="12327" y="21600"/>
                </a:cubicBezTo>
                <a:lnTo>
                  <a:pt x="16679" y="21600"/>
                </a:lnTo>
                <a:cubicBezTo>
                  <a:pt x="16922" y="21600"/>
                  <a:pt x="17120" y="21261"/>
                  <a:pt x="17120" y="20846"/>
                </a:cubicBezTo>
                <a:lnTo>
                  <a:pt x="17120" y="13499"/>
                </a:lnTo>
                <a:cubicBezTo>
                  <a:pt x="17332" y="12447"/>
                  <a:pt x="17928" y="12299"/>
                  <a:pt x="17928" y="12299"/>
                </a:cubicBezTo>
                <a:cubicBezTo>
                  <a:pt x="18223" y="12239"/>
                  <a:pt x="18657" y="12736"/>
                  <a:pt x="18817" y="12935"/>
                </a:cubicBezTo>
                <a:cubicBezTo>
                  <a:pt x="19111" y="13375"/>
                  <a:pt x="19490" y="13640"/>
                  <a:pt x="19902" y="13640"/>
                </a:cubicBezTo>
                <a:cubicBezTo>
                  <a:pt x="20840" y="13640"/>
                  <a:pt x="21600" y="12272"/>
                  <a:pt x="21600" y="10581"/>
                </a:cubicBezTo>
                <a:cubicBezTo>
                  <a:pt x="21600" y="8891"/>
                  <a:pt x="20840" y="7519"/>
                  <a:pt x="19902" y="7519"/>
                </a:cubicBezTo>
                <a:cubicBezTo>
                  <a:pt x="19518" y="7519"/>
                  <a:pt x="19164" y="7753"/>
                  <a:pt x="18880" y="8141"/>
                </a:cubicBezTo>
                <a:lnTo>
                  <a:pt x="18880" y="8138"/>
                </a:lnTo>
                <a:cubicBezTo>
                  <a:pt x="18854" y="8174"/>
                  <a:pt x="18287" y="8928"/>
                  <a:pt x="17928" y="8855"/>
                </a:cubicBezTo>
                <a:cubicBezTo>
                  <a:pt x="17928" y="8855"/>
                  <a:pt x="17332" y="8707"/>
                  <a:pt x="17120" y="7655"/>
                </a:cubicBezTo>
                <a:lnTo>
                  <a:pt x="17120" y="6814"/>
                </a:lnTo>
                <a:lnTo>
                  <a:pt x="17120" y="754"/>
                </a:lnTo>
                <a:cubicBezTo>
                  <a:pt x="17120" y="340"/>
                  <a:pt x="16921" y="0"/>
                  <a:pt x="16678" y="0"/>
                </a:cubicBezTo>
                <a:lnTo>
                  <a:pt x="12109" y="0"/>
                </a:lnTo>
                <a:cubicBezTo>
                  <a:pt x="11780" y="445"/>
                  <a:pt x="11725" y="1085"/>
                  <a:pt x="11725" y="1085"/>
                </a:cubicBezTo>
                <a:cubicBezTo>
                  <a:pt x="11682" y="1697"/>
                  <a:pt x="12124" y="2664"/>
                  <a:pt x="12145" y="2708"/>
                </a:cubicBezTo>
                <a:lnTo>
                  <a:pt x="12142" y="2708"/>
                </a:lnTo>
                <a:cubicBezTo>
                  <a:pt x="12369" y="3193"/>
                  <a:pt x="12506" y="3796"/>
                  <a:pt x="12506" y="4452"/>
                </a:cubicBezTo>
                <a:cubicBezTo>
                  <a:pt x="12506" y="6051"/>
                  <a:pt x="11704" y="7347"/>
                  <a:pt x="10712" y="7347"/>
                </a:cubicBezTo>
                <a:cubicBezTo>
                  <a:pt x="9721" y="7347"/>
                  <a:pt x="8917" y="6051"/>
                  <a:pt x="8917" y="4452"/>
                </a:cubicBezTo>
                <a:cubicBezTo>
                  <a:pt x="8917" y="3749"/>
                  <a:pt x="9072" y="3103"/>
                  <a:pt x="9330" y="2601"/>
                </a:cubicBezTo>
                <a:cubicBezTo>
                  <a:pt x="9447" y="2328"/>
                  <a:pt x="9738" y="1588"/>
                  <a:pt x="9703" y="1085"/>
                </a:cubicBezTo>
                <a:cubicBezTo>
                  <a:pt x="9703" y="1085"/>
                  <a:pt x="9648" y="445"/>
                  <a:pt x="9318" y="0"/>
                </a:cubicBezTo>
                <a:lnTo>
                  <a:pt x="4970" y="0"/>
                </a:lnTo>
                <a:close/>
              </a:path>
            </a:pathLst>
          </a:custGeom>
          <a:solidFill>
            <a:schemeClr val="accent1">
              <a:hueOff val="114395"/>
              <a:lumOff val="-24975"/>
            </a:schemeClr>
          </a:solidFill>
          <a:ln w="3175">
            <a:miter lim="400000"/>
          </a:ln>
          <a:effectLst>
            <a:outerShdw blurRad="25400" dist="12700" dir="5400000" rotWithShape="0">
              <a:srgbClr val="000000">
                <a:alpha val="50000"/>
              </a:srgbClr>
            </a:outerShdw>
          </a:effectLst>
        </p:spPr>
        <p:txBody>
          <a:bodyPr lIns="41341" tIns="41341" rIns="41341" bIns="41341" anchor="ctr"/>
          <a:lstStyle/>
          <a:p>
            <a:pPr marL="0" marR="0" lvl="0" indent="0" algn="l" defTabSz="457200" rtl="0" eaLnBrk="1" fontAlgn="auto" latinLnBrk="0" hangingPunct="1">
              <a:lnSpc>
                <a:spcPct val="100000"/>
              </a:lnSpc>
              <a:spcBef>
                <a:spcPts val="0"/>
              </a:spcBef>
              <a:spcAft>
                <a:spcPts val="0"/>
              </a:spcAft>
              <a:buClrTx/>
              <a:buSzTx/>
              <a:buFontTx/>
              <a:buNone/>
              <a:tabLst/>
              <a:defRPr b="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Helvetica Light"/>
              <a:sym typeface="Helvetica Light"/>
            </a:endParaRPr>
          </a:p>
        </p:txBody>
      </p:sp>
      <p:sp>
        <p:nvSpPr>
          <p:cNvPr id="36" name="disclosure">
            <a:extLst>
              <a:ext uri="{FF2B5EF4-FFF2-40B4-BE49-F238E27FC236}">
                <a16:creationId xmlns:a16="http://schemas.microsoft.com/office/drawing/2014/main" id="{1CC07583-889A-0345-831D-6870635B1073}"/>
              </a:ext>
            </a:extLst>
          </p:cNvPr>
          <p:cNvSpPr txBox="1"/>
          <p:nvPr/>
        </p:nvSpPr>
        <p:spPr>
          <a:xfrm>
            <a:off x="1741372" y="4651597"/>
            <a:ext cx="1550105" cy="44146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500">
                <a:solidFill>
                  <a:srgbClr val="F39019"/>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39019"/>
                </a:solidFill>
                <a:effectLst/>
                <a:uLnTx/>
                <a:uFillTx/>
                <a:latin typeface="Avenir Next"/>
                <a:sym typeface="Avenir Next"/>
              </a:rPr>
              <a:t>behaviors</a:t>
            </a:r>
            <a:endParaRPr kumimoji="0" sz="2000" b="1" i="0" u="none" strike="noStrike" kern="0" cap="none" spc="0" normalizeH="0" baseline="0" noProof="0" dirty="0">
              <a:ln>
                <a:noFill/>
              </a:ln>
              <a:solidFill>
                <a:srgbClr val="F39019"/>
              </a:solidFill>
              <a:effectLst/>
              <a:uLnTx/>
              <a:uFillTx/>
              <a:latin typeface="Avenir Next"/>
              <a:sym typeface="Avenir Next"/>
            </a:endParaRPr>
          </a:p>
        </p:txBody>
      </p:sp>
    </p:spTree>
    <p:extLst>
      <p:ext uri="{BB962C8B-B14F-4D97-AF65-F5344CB8AC3E}">
        <p14:creationId xmlns:p14="http://schemas.microsoft.com/office/powerpoint/2010/main" val="13116005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 grpId="0" animBg="1"/>
      <p:bldP spid="24" grpId="0" animBg="1"/>
      <p:bldP spid="34" grpId="0" animBg="1"/>
      <p:bldP spid="35" grpId="0" animBg="1"/>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fence, outdoor, building, sitting&#10;&#10;Description automatically generated">
            <a:extLst>
              <a:ext uri="{FF2B5EF4-FFF2-40B4-BE49-F238E27FC236}">
                <a16:creationId xmlns:a16="http://schemas.microsoft.com/office/drawing/2014/main" id="{1A31C750-0FFE-C447-B58D-B8C2194CDF9F}"/>
              </a:ext>
            </a:extLst>
          </p:cNvPr>
          <p:cNvPicPr>
            <a:picLocks noChangeAspect="1"/>
          </p:cNvPicPr>
          <p:nvPr/>
        </p:nvPicPr>
        <p:blipFill rotWithShape="1">
          <a:blip r:embed="rId3">
            <a:alphaModFix amt="50000"/>
          </a:blip>
          <a:srcRect t="13801" b="1929"/>
          <a:stretch/>
        </p:blipFill>
        <p:spPr>
          <a:xfrm>
            <a:off x="20" y="10"/>
            <a:ext cx="12191980" cy="6857990"/>
          </a:xfrm>
          <a:prstGeom prst="rect">
            <a:avLst/>
          </a:prstGeom>
        </p:spPr>
      </p:pic>
      <p:sp>
        <p:nvSpPr>
          <p:cNvPr id="4" name="Slide Number Placeholder 3">
            <a:extLst>
              <a:ext uri="{FF2B5EF4-FFF2-40B4-BE49-F238E27FC236}">
                <a16:creationId xmlns:a16="http://schemas.microsoft.com/office/drawing/2014/main" id="{90962A45-E98B-314C-B2C4-01E3A03899F0}"/>
              </a:ext>
            </a:extLst>
          </p:cNvPr>
          <p:cNvSpPr>
            <a:spLocks noGrp="1"/>
          </p:cNvSpPr>
          <p:nvPr>
            <p:ph type="sldNum" sz="quarter" idx="12"/>
          </p:nvPr>
        </p:nvSpPr>
        <p:spPr>
          <a:xfrm>
            <a:off x="8610600" y="6356350"/>
            <a:ext cx="2743200" cy="365125"/>
          </a:xfrm>
        </p:spPr>
        <p:txBody>
          <a:bodyPr>
            <a:normAutofit/>
          </a:bodyPr>
          <a:lstStyle/>
          <a:p>
            <a:pPr>
              <a:spcAft>
                <a:spcPts val="600"/>
              </a:spcAft>
            </a:pPr>
            <a:fld id="{EEBB84EA-720A-924D-995C-2965551D1999}" type="slidenum">
              <a:rPr lang="en-US">
                <a:solidFill>
                  <a:srgbClr val="FFFFFF"/>
                </a:solidFill>
              </a:rPr>
              <a:pPr>
                <a:spcAft>
                  <a:spcPts val="600"/>
                </a:spcAft>
              </a:pPr>
              <a:t>7</a:t>
            </a:fld>
            <a:endParaRPr lang="en-US">
              <a:solidFill>
                <a:srgbClr val="FFFFFF"/>
              </a:solidFill>
            </a:endParaRPr>
          </a:p>
        </p:txBody>
      </p:sp>
      <p:sp>
        <p:nvSpPr>
          <p:cNvPr id="7" name="Rectangle">
            <a:extLst>
              <a:ext uri="{FF2B5EF4-FFF2-40B4-BE49-F238E27FC236}">
                <a16:creationId xmlns:a16="http://schemas.microsoft.com/office/drawing/2014/main" id="{FAE872D3-5AFF-B545-ADC3-C6170918462F}"/>
              </a:ext>
            </a:extLst>
          </p:cNvPr>
          <p:cNvSpPr/>
          <p:nvPr/>
        </p:nvSpPr>
        <p:spPr>
          <a:xfrm>
            <a:off x="-1105904" y="2418343"/>
            <a:ext cx="14403807" cy="2021314"/>
          </a:xfrm>
          <a:prstGeom prst="rect">
            <a:avLst/>
          </a:prstGeom>
          <a:solidFill>
            <a:srgbClr val="002C46"/>
          </a:solidFill>
          <a:ln w="3175">
            <a:miter lim="400000"/>
          </a:ln>
        </p:spPr>
        <p:txBody>
          <a:bodyPr lIns="41341" tIns="41341" rIns="41341" bIns="41341" anchor="ctr"/>
          <a:lstStyle/>
          <a:p>
            <a:pPr>
              <a:defRPr sz="1600" b="0">
                <a:solidFill>
                  <a:srgbClr val="FFFFFF"/>
                </a:solidFill>
                <a:latin typeface="+mn-lt"/>
                <a:ea typeface="+mn-ea"/>
                <a:cs typeface="+mn-cs"/>
                <a:sym typeface="Helvetica Neue Medium"/>
              </a:defRPr>
            </a:pPr>
            <a:endParaRPr dirty="0"/>
          </a:p>
        </p:txBody>
      </p:sp>
      <p:sp>
        <p:nvSpPr>
          <p:cNvPr id="8" name="How can we design social technologies that facilitate beneficial disclosures of difficult human experiences, supportive interactions, and other positive outcomes?">
            <a:extLst>
              <a:ext uri="{FF2B5EF4-FFF2-40B4-BE49-F238E27FC236}">
                <a16:creationId xmlns:a16="http://schemas.microsoft.com/office/drawing/2014/main" id="{E93C05D6-AC65-014F-96F1-678CB6C4ECAB}"/>
              </a:ext>
            </a:extLst>
          </p:cNvPr>
          <p:cNvSpPr txBox="1"/>
          <p:nvPr/>
        </p:nvSpPr>
        <p:spPr>
          <a:xfrm>
            <a:off x="142098" y="2868102"/>
            <a:ext cx="11940013" cy="131459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341" tIns="41341" rIns="41341" bIns="41341" anchor="ctr">
            <a:spAutoFit/>
          </a:bodyPr>
          <a:lstStyle/>
          <a:p>
            <a:pPr algn="ctr">
              <a:defRPr sz="3600" b="0">
                <a:solidFill>
                  <a:srgbClr val="FFFFFF"/>
                </a:solidFill>
                <a:latin typeface="Avenir Next"/>
                <a:ea typeface="Avenir Next"/>
                <a:cs typeface="Avenir Next"/>
                <a:sym typeface="Avenir Next"/>
              </a:defRPr>
            </a:pPr>
            <a:r>
              <a:rPr lang="en-US" sz="4000" dirty="0"/>
              <a:t>Build a foundation for designing </a:t>
            </a:r>
          </a:p>
          <a:p>
            <a:pPr algn="ctr">
              <a:defRPr sz="3600" b="0">
                <a:solidFill>
                  <a:srgbClr val="FFFFFF"/>
                </a:solidFill>
                <a:latin typeface="Avenir Next"/>
                <a:ea typeface="Avenir Next"/>
                <a:cs typeface="Avenir Next"/>
                <a:sym typeface="Avenir Next"/>
              </a:defRPr>
            </a:pPr>
            <a:r>
              <a:rPr lang="en-US" sz="4000" b="1" dirty="0"/>
              <a:t>fair and efficient</a:t>
            </a:r>
            <a:r>
              <a:rPr lang="en-US" sz="4000" dirty="0"/>
              <a:t> content </a:t>
            </a:r>
            <a:r>
              <a:rPr lang="en-US" sz="4000" b="1" dirty="0"/>
              <a:t>moderation</a:t>
            </a:r>
            <a:r>
              <a:rPr lang="en-US" sz="4000" dirty="0"/>
              <a:t> systems</a:t>
            </a:r>
            <a:endParaRPr sz="4000" dirty="0"/>
          </a:p>
        </p:txBody>
      </p:sp>
      <p:sp>
        <p:nvSpPr>
          <p:cNvPr id="12" name="©Brainy_bee">
            <a:extLst>
              <a:ext uri="{FF2B5EF4-FFF2-40B4-BE49-F238E27FC236}">
                <a16:creationId xmlns:a16="http://schemas.microsoft.com/office/drawing/2014/main" id="{60DDF500-D210-2F44-B019-789EE62B175C}"/>
              </a:ext>
            </a:extLst>
          </p:cNvPr>
          <p:cNvSpPr txBox="1"/>
          <p:nvPr/>
        </p:nvSpPr>
        <p:spPr>
          <a:xfrm>
            <a:off x="8610600" y="6295893"/>
            <a:ext cx="1826531" cy="31432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1341" tIns="41341" rIns="41341" bIns="41341" anchor="ctr">
            <a:spAutoFit/>
          </a:bodyPr>
          <a:lstStyle>
            <a:lvl1pPr>
              <a:defRPr sz="1500" b="0">
                <a:solidFill>
                  <a:srgbClr val="DCDEE0"/>
                </a:solidFill>
                <a:latin typeface="Avenir Next"/>
                <a:ea typeface="Avenir Next"/>
                <a:cs typeface="Avenir Next"/>
                <a:sym typeface="Avenir Next"/>
              </a:defRPr>
            </a:lvl1pPr>
          </a:lstStyle>
          <a:p>
            <a:r>
              <a:rPr dirty="0"/>
              <a:t>©</a:t>
            </a:r>
            <a:r>
              <a:rPr lang="en-US" dirty="0"/>
              <a:t>Francesco </a:t>
            </a:r>
            <a:r>
              <a:rPr lang="en-US" dirty="0" err="1"/>
              <a:t>Ungaro</a:t>
            </a:r>
            <a:endParaRPr dirty="0"/>
          </a:p>
        </p:txBody>
      </p:sp>
    </p:spTree>
    <p:extLst>
      <p:ext uri="{BB962C8B-B14F-4D97-AF65-F5344CB8AC3E}">
        <p14:creationId xmlns:p14="http://schemas.microsoft.com/office/powerpoint/2010/main" val="41539513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2C46"/>
        </a:solidFill>
        <a:effectLst/>
      </p:bgPr>
    </p:bg>
    <p:spTree>
      <p:nvGrpSpPr>
        <p:cNvPr id="1" name=""/>
        <p:cNvGrpSpPr/>
        <p:nvPr/>
      </p:nvGrpSpPr>
      <p:grpSpPr>
        <a:xfrm>
          <a:off x="0" y="0"/>
          <a:ext cx="0" cy="0"/>
          <a:chOff x="0" y="0"/>
          <a:chExt cx="0" cy="0"/>
        </a:xfrm>
      </p:grpSpPr>
      <p:sp>
        <p:nvSpPr>
          <p:cNvPr id="238" name="Agenda"/>
          <p:cNvSpPr txBox="1"/>
          <p:nvPr/>
        </p:nvSpPr>
        <p:spPr>
          <a:xfrm>
            <a:off x="1622850" y="343797"/>
            <a:ext cx="9440213" cy="52411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lnSpc>
                <a:spcPct val="80000"/>
              </a:lnSpc>
              <a:defRPr sz="4000">
                <a:solidFill>
                  <a:srgbClr val="FFFFFF"/>
                </a:solidFill>
                <a:latin typeface="Avenir Next"/>
                <a:ea typeface="Avenir Next"/>
                <a:cs typeface="Avenir Next"/>
                <a:sym typeface="Avenir Next"/>
              </a:defRPr>
            </a:lvl1pPr>
          </a:lstStyle>
          <a:p>
            <a:pPr marL="0" marR="0" lvl="0" indent="0" algn="l" defTabSz="410765" rtl="0" eaLnBrk="1" fontAlgn="auto" latinLnBrk="0" hangingPunct="0">
              <a:lnSpc>
                <a:spcPct val="80000"/>
              </a:lnSpc>
              <a:spcBef>
                <a:spcPts val="0"/>
              </a:spcBef>
              <a:spcAft>
                <a:spcPts val="0"/>
              </a:spcAft>
              <a:buClrTx/>
              <a:buSzTx/>
              <a:buFontTx/>
              <a:buNone/>
              <a:tabLst/>
              <a:defRPr/>
            </a:pPr>
            <a:r>
              <a:rPr kumimoji="0" sz="3456" b="1" i="0" u="none" strike="noStrike" kern="0" cap="none" spc="0" normalizeH="0" baseline="0" noProof="0" dirty="0">
                <a:ln>
                  <a:noFill/>
                </a:ln>
                <a:solidFill>
                  <a:srgbClr val="FFFFFF"/>
                </a:solidFill>
                <a:effectLst/>
                <a:uLnTx/>
                <a:uFillTx/>
                <a:latin typeface="Avenir Next"/>
                <a:sym typeface="Avenir Next"/>
              </a:rPr>
              <a:t>Agenda</a:t>
            </a:r>
          </a:p>
        </p:txBody>
      </p:sp>
      <p:pic>
        <p:nvPicPr>
          <p:cNvPr id="239" name="leaves.jpeg.jpg"/>
          <p:cNvPicPr>
            <a:picLocks noChangeAspect="1"/>
          </p:cNvPicPr>
          <p:nvPr/>
        </p:nvPicPr>
        <p:blipFill>
          <a:blip r:embed="rId3"/>
          <a:srcRect/>
          <a:stretch/>
        </p:blipFill>
        <p:spPr>
          <a:xfrm>
            <a:off x="1925200" y="961745"/>
            <a:ext cx="1003557" cy="860561"/>
          </a:xfrm>
          <a:prstGeom prst="rect">
            <a:avLst/>
          </a:prstGeom>
          <a:ln w="3175">
            <a:miter lim="400000"/>
          </a:ln>
        </p:spPr>
      </p:pic>
      <p:pic>
        <p:nvPicPr>
          <p:cNvPr id="240" name="secret3.jpg"/>
          <p:cNvPicPr>
            <a:picLocks noChangeAspect="1"/>
          </p:cNvPicPr>
          <p:nvPr/>
        </p:nvPicPr>
        <p:blipFill rotWithShape="1">
          <a:blip r:embed="rId4"/>
          <a:srcRect b="9459"/>
          <a:stretch/>
        </p:blipFill>
        <p:spPr>
          <a:xfrm>
            <a:off x="1925199" y="2043555"/>
            <a:ext cx="1019361" cy="860559"/>
          </a:xfrm>
          <a:prstGeom prst="rect">
            <a:avLst/>
          </a:prstGeom>
          <a:ln w="3175">
            <a:miter lim="400000"/>
          </a:ln>
        </p:spPr>
      </p:pic>
      <p:pic>
        <p:nvPicPr>
          <p:cNvPr id="241" name="anonymity_johnsuler.jpg"/>
          <p:cNvPicPr>
            <a:picLocks noChangeAspect="1"/>
          </p:cNvPicPr>
          <p:nvPr/>
        </p:nvPicPr>
        <p:blipFill>
          <a:blip r:embed="rId5"/>
          <a:srcRect/>
          <a:stretch/>
        </p:blipFill>
        <p:spPr>
          <a:xfrm>
            <a:off x="1925199" y="5288987"/>
            <a:ext cx="1053949" cy="860559"/>
          </a:xfrm>
          <a:prstGeom prst="rect">
            <a:avLst/>
          </a:prstGeom>
          <a:ln w="3175">
            <a:miter lim="400000"/>
          </a:ln>
        </p:spPr>
      </p:pic>
      <p:sp>
        <p:nvSpPr>
          <p:cNvPr id="242" name="Background"/>
          <p:cNvSpPr txBox="1"/>
          <p:nvPr/>
        </p:nvSpPr>
        <p:spPr>
          <a:xfrm>
            <a:off x="3300489" y="1069474"/>
            <a:ext cx="3557065"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Avenir Next"/>
                <a:sym typeface="Avenir Next"/>
              </a:rPr>
              <a:t>Research overview</a:t>
            </a:r>
            <a:endParaRPr kumimoji="0" sz="3200" b="0" i="0" u="none" strike="noStrike" kern="0" cap="none" spc="0" normalizeH="0" baseline="0" noProof="0" dirty="0">
              <a:ln>
                <a:noFill/>
              </a:ln>
              <a:solidFill>
                <a:srgbClr val="FFFFFF"/>
              </a:solidFill>
              <a:effectLst/>
              <a:uLnTx/>
              <a:uFillTx/>
              <a:latin typeface="Avenir Next"/>
              <a:sym typeface="Avenir Next"/>
            </a:endParaRPr>
          </a:p>
        </p:txBody>
      </p:sp>
      <p:sp>
        <p:nvSpPr>
          <p:cNvPr id="243" name="Three research contributions"/>
          <p:cNvSpPr txBox="1"/>
          <p:nvPr/>
        </p:nvSpPr>
        <p:spPr>
          <a:xfrm>
            <a:off x="3361404" y="2191546"/>
            <a:ext cx="6873678"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marL="0" marR="0" lvl="0" indent="0" algn="l" defTabSz="410765"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Avenir Next"/>
                <a:sym typeface="Avenir Next"/>
              </a:rPr>
              <a:t>Transparency in content moderation</a:t>
            </a:r>
            <a:endParaRPr kumimoji="0" sz="3200" b="0" i="0" u="none" strike="noStrike" kern="0" cap="none" spc="0" normalizeH="0" baseline="0" noProof="0" dirty="0">
              <a:ln>
                <a:noFill/>
              </a:ln>
              <a:solidFill>
                <a:srgbClr val="FFFFFF"/>
              </a:solidFill>
              <a:effectLst/>
              <a:uLnTx/>
              <a:uFillTx/>
              <a:latin typeface="Avenir Next"/>
              <a:sym typeface="Avenir Next"/>
            </a:endParaRPr>
          </a:p>
        </p:txBody>
      </p:sp>
      <p:sp>
        <p:nvSpPr>
          <p:cNvPr id="244" name="Ongoing and future work"/>
          <p:cNvSpPr txBox="1"/>
          <p:nvPr/>
        </p:nvSpPr>
        <p:spPr>
          <a:xfrm>
            <a:off x="3361404" y="5436978"/>
            <a:ext cx="2308325"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marL="0" marR="0" lvl="0" indent="0" defTabSz="410765"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Avenir Next"/>
                <a:sym typeface="Avenir Next"/>
              </a:rPr>
              <a:t>Future work</a:t>
            </a:r>
            <a:endParaRPr kumimoji="0" sz="3200" b="0" i="0" u="none" strike="noStrike" kern="0" cap="none" spc="0" normalizeH="0" baseline="0" noProof="0" dirty="0">
              <a:ln>
                <a:noFill/>
              </a:ln>
              <a:solidFill>
                <a:srgbClr val="FFFFFF"/>
              </a:solidFill>
              <a:effectLst/>
              <a:uLnTx/>
              <a:uFillTx/>
              <a:latin typeface="Avenir Next"/>
              <a:sym typeface="Avenir Next"/>
            </a:endParaRPr>
          </a:p>
        </p:txBody>
      </p:sp>
      <p:pic>
        <p:nvPicPr>
          <p:cNvPr id="13" name="leaves.jpeg.jpg">
            <a:extLst>
              <a:ext uri="{FF2B5EF4-FFF2-40B4-BE49-F238E27FC236}">
                <a16:creationId xmlns:a16="http://schemas.microsoft.com/office/drawing/2014/main" id="{DAC9EB9E-F6E7-F949-9189-4D3ECD072FA7}"/>
              </a:ext>
            </a:extLst>
          </p:cNvPr>
          <p:cNvPicPr>
            <a:picLocks noChangeAspect="1"/>
          </p:cNvPicPr>
          <p:nvPr/>
        </p:nvPicPr>
        <p:blipFill rotWithShape="1">
          <a:blip r:embed="rId6"/>
          <a:srcRect r="29421"/>
          <a:stretch/>
        </p:blipFill>
        <p:spPr>
          <a:xfrm>
            <a:off x="1925199" y="3125367"/>
            <a:ext cx="1038035" cy="860559"/>
          </a:xfrm>
          <a:prstGeom prst="rect">
            <a:avLst/>
          </a:prstGeom>
          <a:ln w="3175">
            <a:miter lim="400000"/>
          </a:ln>
        </p:spPr>
      </p:pic>
      <p:pic>
        <p:nvPicPr>
          <p:cNvPr id="14" name="secret3.jpg">
            <a:extLst>
              <a:ext uri="{FF2B5EF4-FFF2-40B4-BE49-F238E27FC236}">
                <a16:creationId xmlns:a16="http://schemas.microsoft.com/office/drawing/2014/main" id="{666E339C-4561-8840-940D-FAC867396A33}"/>
              </a:ext>
            </a:extLst>
          </p:cNvPr>
          <p:cNvPicPr>
            <a:picLocks noChangeAspect="1"/>
          </p:cNvPicPr>
          <p:nvPr/>
        </p:nvPicPr>
        <p:blipFill rotWithShape="1">
          <a:blip r:embed="rId7"/>
          <a:srcRect l="12797" r="17497"/>
          <a:stretch/>
        </p:blipFill>
        <p:spPr>
          <a:xfrm>
            <a:off x="1941113" y="4207177"/>
            <a:ext cx="1038035" cy="860559"/>
          </a:xfrm>
          <a:prstGeom prst="rect">
            <a:avLst/>
          </a:prstGeom>
          <a:ln w="3175">
            <a:miter lim="400000"/>
          </a:ln>
        </p:spPr>
      </p:pic>
      <p:sp>
        <p:nvSpPr>
          <p:cNvPr id="15" name="Background">
            <a:extLst>
              <a:ext uri="{FF2B5EF4-FFF2-40B4-BE49-F238E27FC236}">
                <a16:creationId xmlns:a16="http://schemas.microsoft.com/office/drawing/2014/main" id="{FC8F9998-65DA-FA4C-9EDE-84EAD99EF07B}"/>
              </a:ext>
            </a:extLst>
          </p:cNvPr>
          <p:cNvSpPr txBox="1"/>
          <p:nvPr/>
        </p:nvSpPr>
        <p:spPr>
          <a:xfrm>
            <a:off x="3361404" y="3273357"/>
            <a:ext cx="4286431"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marL="0" marR="0" lvl="0" indent="0" algn="l" defTabSz="410765"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Avenir Next"/>
                <a:sym typeface="Avenir Next"/>
              </a:rPr>
              <a:t>Study 1: User attitudes</a:t>
            </a:r>
            <a:endParaRPr kumimoji="0" sz="3200" b="0" i="0" u="none" strike="noStrike" kern="0" cap="none" spc="0" normalizeH="0" baseline="0" noProof="0" dirty="0">
              <a:ln>
                <a:noFill/>
              </a:ln>
              <a:solidFill>
                <a:srgbClr val="FFFFFF"/>
              </a:solidFill>
              <a:effectLst/>
              <a:uLnTx/>
              <a:uFillTx/>
              <a:latin typeface="Avenir Next"/>
              <a:sym typeface="Avenir Next"/>
            </a:endParaRPr>
          </a:p>
        </p:txBody>
      </p:sp>
      <p:sp>
        <p:nvSpPr>
          <p:cNvPr id="16" name="Three research contributions">
            <a:extLst>
              <a:ext uri="{FF2B5EF4-FFF2-40B4-BE49-F238E27FC236}">
                <a16:creationId xmlns:a16="http://schemas.microsoft.com/office/drawing/2014/main" id="{4EADF6E7-61D0-9E4C-A476-837BD288241E}"/>
              </a:ext>
            </a:extLst>
          </p:cNvPr>
          <p:cNvSpPr txBox="1"/>
          <p:nvPr/>
        </p:nvSpPr>
        <p:spPr>
          <a:xfrm>
            <a:off x="3361404" y="4355168"/>
            <a:ext cx="4494821"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marL="0" marR="0" lvl="0" indent="0" algn="l" defTabSz="410765"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Avenir Next"/>
                <a:sym typeface="Avenir Next"/>
              </a:rPr>
              <a:t>Study 2: User behaviors</a:t>
            </a:r>
            <a:endParaRPr kumimoji="0" sz="3200" b="0" i="0" u="none" strike="noStrike" kern="0" cap="none" spc="0" normalizeH="0" baseline="0" noProof="0" dirty="0">
              <a:ln>
                <a:noFill/>
              </a:ln>
              <a:solidFill>
                <a:srgbClr val="FFFFFF"/>
              </a:solidFill>
              <a:effectLst/>
              <a:uLnTx/>
              <a:uFillTx/>
              <a:latin typeface="Avenir Next"/>
              <a:sym typeface="Avenir Next"/>
            </a:endParaRPr>
          </a:p>
        </p:txBody>
      </p:sp>
    </p:spTree>
    <p:extLst>
      <p:ext uri="{BB962C8B-B14F-4D97-AF65-F5344CB8AC3E}">
        <p14:creationId xmlns:p14="http://schemas.microsoft.com/office/powerpoint/2010/main" val="23965666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39"/>
                                        </p:tgtEl>
                                        <p:attrNameLst>
                                          <p:attrName>style.opacity</p:attrName>
                                        </p:attrNameLst>
                                      </p:cBhvr>
                                      <p:to>
                                        <p:strVal val="0.2"/>
                                      </p:to>
                                    </p:set>
                                    <p:animEffect filter="image" prLst="opacity: 0.2">
                                      <p:cBhvr rctx="IE">
                                        <p:cTn id="7" dur="indefinite"/>
                                        <p:tgtEl>
                                          <p:spTgt spid="239"/>
                                        </p:tgtEl>
                                      </p:cBhvr>
                                    </p:animEffect>
                                  </p:childTnLst>
                                </p:cTn>
                              </p:par>
                              <p:par>
                                <p:cTn id="8" presetID="9" presetClass="emph" presetSubtype="0" grpId="0" nodeType="withEffect">
                                  <p:stCondLst>
                                    <p:cond delay="0"/>
                                  </p:stCondLst>
                                  <p:childTnLst>
                                    <p:set>
                                      <p:cBhvr>
                                        <p:cTn id="9" dur="indefinite"/>
                                        <p:tgtEl>
                                          <p:spTgt spid="242"/>
                                        </p:tgtEl>
                                        <p:attrNameLst>
                                          <p:attrName>style.opacity</p:attrName>
                                        </p:attrNameLst>
                                      </p:cBhvr>
                                      <p:to>
                                        <p:strVal val="0.2"/>
                                      </p:to>
                                    </p:set>
                                    <p:animEffect filter="image" prLst="opacity: 0.2">
                                      <p:cBhvr rctx="IE">
                                        <p:cTn id="10" dur="indefinite"/>
                                        <p:tgtEl>
                                          <p:spTgt spid="242"/>
                                        </p:tgtEl>
                                      </p:cBhvr>
                                    </p:animEffect>
                                  </p:childTnLst>
                                </p:cTn>
                              </p:par>
                              <p:par>
                                <p:cTn id="11" presetID="9" presetClass="emph" presetSubtype="0" nodeType="withEffect">
                                  <p:stCondLst>
                                    <p:cond delay="0"/>
                                  </p:stCondLst>
                                  <p:childTnLst>
                                    <p:set>
                                      <p:cBhvr>
                                        <p:cTn id="12" dur="indefinite"/>
                                        <p:tgtEl>
                                          <p:spTgt spid="240"/>
                                        </p:tgtEl>
                                        <p:attrNameLst>
                                          <p:attrName>style.opacity</p:attrName>
                                        </p:attrNameLst>
                                      </p:cBhvr>
                                      <p:to>
                                        <p:strVal val="0.2"/>
                                      </p:to>
                                    </p:set>
                                    <p:animEffect filter="image" prLst="opacity: 0.2">
                                      <p:cBhvr rctx="IE">
                                        <p:cTn id="13" dur="indefinite"/>
                                        <p:tgtEl>
                                          <p:spTgt spid="240"/>
                                        </p:tgtEl>
                                      </p:cBhvr>
                                    </p:animEffect>
                                  </p:childTnLst>
                                </p:cTn>
                              </p:par>
                              <p:par>
                                <p:cTn id="14" presetID="9" presetClass="emph" presetSubtype="0" grpId="0" nodeType="withEffect">
                                  <p:stCondLst>
                                    <p:cond delay="0"/>
                                  </p:stCondLst>
                                  <p:childTnLst>
                                    <p:set>
                                      <p:cBhvr>
                                        <p:cTn id="15" dur="indefinite"/>
                                        <p:tgtEl>
                                          <p:spTgt spid="243"/>
                                        </p:tgtEl>
                                        <p:attrNameLst>
                                          <p:attrName>style.opacity</p:attrName>
                                        </p:attrNameLst>
                                      </p:cBhvr>
                                      <p:to>
                                        <p:strVal val="0.2"/>
                                      </p:to>
                                    </p:set>
                                    <p:animEffect filter="image" prLst="opacity: 0.2">
                                      <p:cBhvr rctx="IE">
                                        <p:cTn id="16" dur="indefinite"/>
                                        <p:tgtEl>
                                          <p:spTgt spid="243"/>
                                        </p:tgtEl>
                                      </p:cBhvr>
                                    </p:animEffect>
                                  </p:childTnLst>
                                </p:cTn>
                              </p:par>
                              <p:par>
                                <p:cTn id="17" presetID="9" presetClass="emph" presetSubtype="0" nodeType="withEffect">
                                  <p:stCondLst>
                                    <p:cond delay="0"/>
                                  </p:stCondLst>
                                  <p:childTnLst>
                                    <p:set>
                                      <p:cBhvr>
                                        <p:cTn id="18" dur="indefinite"/>
                                        <p:tgtEl>
                                          <p:spTgt spid="13"/>
                                        </p:tgtEl>
                                        <p:attrNameLst>
                                          <p:attrName>style.opacity</p:attrName>
                                        </p:attrNameLst>
                                      </p:cBhvr>
                                      <p:to>
                                        <p:strVal val="0.2"/>
                                      </p:to>
                                    </p:set>
                                    <p:animEffect filter="image" prLst="opacity: 0.2">
                                      <p:cBhvr rctx="IE">
                                        <p:cTn id="19" dur="indefinite"/>
                                        <p:tgtEl>
                                          <p:spTgt spid="13"/>
                                        </p:tgtEl>
                                      </p:cBhvr>
                                    </p:animEffect>
                                  </p:childTnLst>
                                </p:cTn>
                              </p:par>
                              <p:par>
                                <p:cTn id="20" presetID="9" presetClass="emph" presetSubtype="0" grpId="0" nodeType="withEffect">
                                  <p:stCondLst>
                                    <p:cond delay="0"/>
                                  </p:stCondLst>
                                  <p:childTnLst>
                                    <p:set>
                                      <p:cBhvr>
                                        <p:cTn id="21" dur="indefinite"/>
                                        <p:tgtEl>
                                          <p:spTgt spid="15"/>
                                        </p:tgtEl>
                                        <p:attrNameLst>
                                          <p:attrName>style.opacity</p:attrName>
                                        </p:attrNameLst>
                                      </p:cBhvr>
                                      <p:to>
                                        <p:strVal val="0.2"/>
                                      </p:to>
                                    </p:set>
                                    <p:animEffect filter="image" prLst="opacity: 0.2">
                                      <p:cBhvr rctx="IE">
                                        <p:cTn id="22" dur="indefinite"/>
                                        <p:tgtEl>
                                          <p:spTgt spid="15"/>
                                        </p:tgtEl>
                                      </p:cBhvr>
                                    </p:animEffect>
                                  </p:childTnLst>
                                </p:cTn>
                              </p:par>
                              <p:par>
                                <p:cTn id="23" presetID="9" presetClass="emph" presetSubtype="0" nodeType="withEffect">
                                  <p:stCondLst>
                                    <p:cond delay="0"/>
                                  </p:stCondLst>
                                  <p:childTnLst>
                                    <p:set>
                                      <p:cBhvr>
                                        <p:cTn id="24" dur="indefinite"/>
                                        <p:tgtEl>
                                          <p:spTgt spid="241"/>
                                        </p:tgtEl>
                                        <p:attrNameLst>
                                          <p:attrName>style.opacity</p:attrName>
                                        </p:attrNameLst>
                                      </p:cBhvr>
                                      <p:to>
                                        <p:strVal val="0.2"/>
                                      </p:to>
                                    </p:set>
                                    <p:animEffect filter="image" prLst="opacity: 0.2">
                                      <p:cBhvr rctx="IE">
                                        <p:cTn id="25" dur="indefinite"/>
                                        <p:tgtEl>
                                          <p:spTgt spid="241"/>
                                        </p:tgtEl>
                                      </p:cBhvr>
                                    </p:animEffect>
                                  </p:childTnLst>
                                </p:cTn>
                              </p:par>
                              <p:par>
                                <p:cTn id="26" presetID="9" presetClass="emph" presetSubtype="0" grpId="0" nodeType="withEffect">
                                  <p:stCondLst>
                                    <p:cond delay="0"/>
                                  </p:stCondLst>
                                  <p:childTnLst>
                                    <p:set>
                                      <p:cBhvr>
                                        <p:cTn id="27" dur="indefinite"/>
                                        <p:tgtEl>
                                          <p:spTgt spid="244"/>
                                        </p:tgtEl>
                                        <p:attrNameLst>
                                          <p:attrName>style.opacity</p:attrName>
                                        </p:attrNameLst>
                                      </p:cBhvr>
                                      <p:to>
                                        <p:strVal val="0.2"/>
                                      </p:to>
                                    </p:set>
                                    <p:animEffect filter="image" prLst="opacity: 0.2">
                                      <p:cBhvr rctx="IE">
                                        <p:cTn id="28" dur="indefinite"/>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p:bldP spid="243" grpId="0" animBg="1"/>
      <p:bldP spid="244" grpId="0" animBg="1"/>
      <p:bldP spid="1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2C46"/>
        </a:solidFill>
        <a:effectLst/>
      </p:bgPr>
    </p:bg>
    <p:spTree>
      <p:nvGrpSpPr>
        <p:cNvPr id="1" name=""/>
        <p:cNvGrpSpPr/>
        <p:nvPr/>
      </p:nvGrpSpPr>
      <p:grpSpPr>
        <a:xfrm>
          <a:off x="0" y="0"/>
          <a:ext cx="0" cy="0"/>
          <a:chOff x="0" y="0"/>
          <a:chExt cx="0" cy="0"/>
        </a:xfrm>
      </p:grpSpPr>
      <p:pic>
        <p:nvPicPr>
          <p:cNvPr id="216" name="miscarriage1.jpg"/>
          <p:cNvPicPr>
            <a:picLocks noChangeAspect="1"/>
          </p:cNvPicPr>
          <p:nvPr/>
        </p:nvPicPr>
        <p:blipFill>
          <a:blip r:embed="rId3"/>
          <a:srcRect/>
          <a:stretch/>
        </p:blipFill>
        <p:spPr>
          <a:xfrm>
            <a:off x="3744072" y="1467681"/>
            <a:ext cx="2169091" cy="1220114"/>
          </a:xfrm>
          <a:prstGeom prst="rect">
            <a:avLst/>
          </a:prstGeom>
          <a:ln w="3175">
            <a:miter lim="400000"/>
          </a:ln>
        </p:spPr>
      </p:pic>
      <p:sp>
        <p:nvSpPr>
          <p:cNvPr id="34" name="Title 1">
            <a:extLst>
              <a:ext uri="{FF2B5EF4-FFF2-40B4-BE49-F238E27FC236}">
                <a16:creationId xmlns:a16="http://schemas.microsoft.com/office/drawing/2014/main" id="{18E9AD15-23DA-D247-AF59-0A2DEA42C1F8}"/>
              </a:ext>
            </a:extLst>
          </p:cNvPr>
          <p:cNvSpPr txBox="1">
            <a:spLocks/>
          </p:cNvSpPr>
          <p:nvPr/>
        </p:nvSpPr>
        <p:spPr>
          <a:xfrm>
            <a:off x="545600" y="4219748"/>
            <a:ext cx="10774770" cy="2296178"/>
          </a:xfrm>
          <a:prstGeom prst="rect">
            <a:avLst/>
          </a:prstGeom>
          <a:noFill/>
        </p:spPr>
        <p:txBody>
          <a:bodyPr vert="horz" lIns="91440" tIns="45720" rIns="91440" bIns="45720" rtlCol="0" anchor="t">
            <a:normAutofit fontScale="97500" lnSpcReduction="10000"/>
          </a:bodyPr>
          <a:lstStyle>
            <a:lvl1pPr algn="ctr" defTabSz="914400" rtl="0" eaLnBrk="1" latinLnBrk="0" hangingPunct="1">
              <a:lnSpc>
                <a:spcPct val="90000"/>
              </a:lnSpc>
              <a:spcBef>
                <a:spcPct val="0"/>
              </a:spcBef>
              <a:buNone/>
              <a:defRPr sz="6000" b="1" i="0" kern="1200">
                <a:solidFill>
                  <a:schemeClr val="tx1"/>
                </a:solidFill>
                <a:latin typeface="Avenir Next" panose="020B0503020202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3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“Does Transparency in Moderation Really Matter?”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User Behavior after Content Removal Explanations on Reddit</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endParaRPr>
          </a:p>
          <a:p>
            <a:pPr lvl="0"/>
            <a:r>
              <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Shagun Jhaver, </a:t>
            </a:r>
            <a:r>
              <a:rPr lang="en-US" sz="2900" b="0" dirty="0">
                <a:solidFill>
                  <a:srgbClr val="FFFFFF"/>
                </a:solidFill>
              </a:rPr>
              <a:t>Amy </a:t>
            </a:r>
            <a:r>
              <a:rPr lang="en-US" sz="2900" b="0" dirty="0" err="1">
                <a:solidFill>
                  <a:srgbClr val="FFFFFF"/>
                </a:solidFill>
              </a:rPr>
              <a:t>Bruckman</a:t>
            </a:r>
            <a:r>
              <a:rPr lang="en-US" sz="2900" b="0" dirty="0">
                <a:solidFill>
                  <a:srgbClr val="FFFFFF"/>
                </a:solidFill>
              </a:rPr>
              <a:t> , Eric Gilbert</a:t>
            </a:r>
            <a:endPar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CSCW 2019</a:t>
            </a:r>
          </a:p>
        </p:txBody>
      </p:sp>
      <p:sp>
        <p:nvSpPr>
          <p:cNvPr id="35" name="Content Placeholder 2">
            <a:extLst>
              <a:ext uri="{FF2B5EF4-FFF2-40B4-BE49-F238E27FC236}">
                <a16:creationId xmlns:a16="http://schemas.microsoft.com/office/drawing/2014/main" id="{A7C309EA-8823-1547-A70F-033EF907D098}"/>
              </a:ext>
            </a:extLst>
          </p:cNvPr>
          <p:cNvSpPr txBox="1">
            <a:spLocks/>
          </p:cNvSpPr>
          <p:nvPr/>
        </p:nvSpPr>
        <p:spPr>
          <a:xfrm>
            <a:off x="6665270" y="1193142"/>
            <a:ext cx="5465613" cy="226327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341" tIns="41341" rIns="41341" bIns="41341" anchor="ctr">
            <a:normAutofit/>
          </a:bodyPr>
          <a:lstStyle>
            <a:lvl1pPr marL="312039"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1pPr>
            <a:lvl2pPr marL="696087"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2pPr>
            <a:lvl3pPr marL="1080135"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3pPr>
            <a:lvl4pPr marL="1464183"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4pPr>
            <a:lvl5pPr marL="1848231"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5pPr>
            <a:lvl6pPr marL="2232279"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6pPr>
            <a:lvl7pPr marL="2616327"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7pPr>
            <a:lvl8pPr marL="3000375"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8pPr>
            <a:lvl9pPr marL="3384423"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410765" rtl="0" eaLnBrk="1" fontAlgn="auto" latinLnBrk="0" hangingPunct="1">
              <a:lnSpc>
                <a:spcPts val="80"/>
              </a:lnSpc>
              <a:spcBef>
                <a:spcPts val="2938"/>
              </a:spcBef>
              <a:spcAft>
                <a:spcPts val="0"/>
              </a:spcAft>
              <a:buClrTx/>
              <a:buSzPct val="145000"/>
              <a:buFontTx/>
              <a:buNone/>
              <a:tabLst/>
              <a:defRPr/>
            </a:pPr>
            <a:r>
              <a:rPr kumimoji="0" lang="en-US" sz="2800" b="1" i="0" u="none" strike="noStrike" kern="0" cap="none" spc="0" normalizeH="0" baseline="0" noProof="0" dirty="0">
                <a:ln>
                  <a:noFill/>
                </a:ln>
                <a:solidFill>
                  <a:srgbClr val="FFFFFF"/>
                </a:solidFill>
                <a:effectLst/>
                <a:uLnTx/>
                <a:uFillTx/>
                <a:latin typeface="Avenir Next" panose="020B0503020202020204" pitchFamily="34" charset="0"/>
                <a:ea typeface="Helvetica Neue"/>
                <a:cs typeface="Helvetica Neue"/>
                <a:sym typeface="Helvetica Neue"/>
              </a:rPr>
              <a:t>RQ 2: Behaviors</a:t>
            </a:r>
          </a:p>
          <a:p>
            <a:pPr marL="0" marR="0" lvl="0" indent="0" algn="l" defTabSz="410765" rtl="0" eaLnBrk="1" fontAlgn="auto" latinLnBrk="0" hangingPunct="1">
              <a:lnSpc>
                <a:spcPct val="100000"/>
              </a:lnSpc>
              <a:spcBef>
                <a:spcPts val="2938"/>
              </a:spcBef>
              <a:spcAft>
                <a:spcPts val="0"/>
              </a:spcAft>
              <a:buClrTx/>
              <a:buSzPct val="145000"/>
              <a:buFontTx/>
              <a:buNone/>
              <a:tabLst/>
              <a:defRPr/>
            </a:pPr>
            <a:r>
              <a:rPr kumimoji="0" lang="en-US" sz="2800" b="0" i="0" u="none" strike="noStrike" kern="0" cap="none" spc="0" normalizeH="0" baseline="0" noProof="0" dirty="0">
                <a:ln>
                  <a:noFill/>
                </a:ln>
                <a:solidFill>
                  <a:srgbClr val="FFFFFF"/>
                </a:solidFill>
                <a:effectLst/>
                <a:uLnTx/>
                <a:uFillTx/>
                <a:latin typeface="Avenir Next" panose="020B0503020202020204" pitchFamily="34" charset="0"/>
                <a:ea typeface="Helvetica Neue"/>
                <a:cs typeface="Helvetica Neue"/>
                <a:sym typeface="Helvetica Neue"/>
              </a:rPr>
              <a:t>How is providing removal explanations associated with future behaviors?</a:t>
            </a:r>
          </a:p>
        </p:txBody>
      </p:sp>
      <p:pic>
        <p:nvPicPr>
          <p:cNvPr id="4" name="Picture 3">
            <a:extLst>
              <a:ext uri="{FF2B5EF4-FFF2-40B4-BE49-F238E27FC236}">
                <a16:creationId xmlns:a16="http://schemas.microsoft.com/office/drawing/2014/main" id="{77B9943A-49CB-8F4F-B1F4-1867150DE33F}"/>
              </a:ext>
            </a:extLst>
          </p:cNvPr>
          <p:cNvPicPr>
            <a:picLocks noChangeAspect="1"/>
          </p:cNvPicPr>
          <p:nvPr/>
        </p:nvPicPr>
        <p:blipFill>
          <a:blip r:embed="rId4"/>
          <a:srcRect/>
          <a:stretch/>
        </p:blipFill>
        <p:spPr>
          <a:xfrm>
            <a:off x="7331796" y="5807688"/>
            <a:ext cx="845382" cy="708238"/>
          </a:xfrm>
          <a:prstGeom prst="rect">
            <a:avLst/>
          </a:prstGeom>
        </p:spPr>
      </p:pic>
      <p:sp>
        <p:nvSpPr>
          <p:cNvPr id="36" name="Contributions">
            <a:extLst>
              <a:ext uri="{FF2B5EF4-FFF2-40B4-BE49-F238E27FC236}">
                <a16:creationId xmlns:a16="http://schemas.microsoft.com/office/drawing/2014/main" id="{E6F407AF-6451-3A43-B027-EE9F5B5DB828}"/>
              </a:ext>
            </a:extLst>
          </p:cNvPr>
          <p:cNvSpPr txBox="1"/>
          <p:nvPr/>
        </p:nvSpPr>
        <p:spPr>
          <a:xfrm>
            <a:off x="788684" y="100398"/>
            <a:ext cx="8396880" cy="60394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40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3456" b="1" i="0" u="none" strike="noStrike" kern="0" cap="none" spc="0" normalizeH="0" baseline="0" noProof="0" dirty="0">
                <a:ln>
                  <a:noFill/>
                </a:ln>
                <a:solidFill>
                  <a:srgbClr val="FFFFFF"/>
                </a:solidFill>
                <a:effectLst/>
                <a:uLnTx/>
                <a:uFillTx/>
                <a:latin typeface="Avenir Next"/>
                <a:sym typeface="Avenir Next"/>
              </a:rPr>
              <a:t>Study 2</a:t>
            </a:r>
            <a:endParaRPr kumimoji="0" sz="3456" b="1" i="0" u="none" strike="noStrike" kern="0" cap="none" spc="0" normalizeH="0" baseline="0" noProof="0" dirty="0">
              <a:ln>
                <a:noFill/>
              </a:ln>
              <a:solidFill>
                <a:srgbClr val="FFFFFF"/>
              </a:solidFill>
              <a:effectLst/>
              <a:uLnTx/>
              <a:uFillTx/>
              <a:latin typeface="Avenir Next"/>
              <a:sym typeface="Avenir Next"/>
            </a:endParaRPr>
          </a:p>
        </p:txBody>
      </p:sp>
      <p:sp>
        <p:nvSpPr>
          <p:cNvPr id="9" name="Puzzle Piece">
            <a:extLst>
              <a:ext uri="{FF2B5EF4-FFF2-40B4-BE49-F238E27FC236}">
                <a16:creationId xmlns:a16="http://schemas.microsoft.com/office/drawing/2014/main" id="{FB56659D-9960-684A-8DE8-6792928FD3FA}"/>
              </a:ext>
            </a:extLst>
          </p:cNvPr>
          <p:cNvSpPr/>
          <p:nvPr/>
        </p:nvSpPr>
        <p:spPr>
          <a:xfrm rot="16200000">
            <a:off x="786251" y="1181717"/>
            <a:ext cx="2471389" cy="1940045"/>
          </a:xfrm>
          <a:custGeom>
            <a:avLst/>
            <a:gdLst/>
            <a:ahLst/>
            <a:cxnLst>
              <a:cxn ang="0">
                <a:pos x="wd2" y="hd2"/>
              </a:cxn>
              <a:cxn ang="5400000">
                <a:pos x="wd2" y="hd2"/>
              </a:cxn>
              <a:cxn ang="10800000">
                <a:pos x="wd2" y="hd2"/>
              </a:cxn>
              <a:cxn ang="16200000">
                <a:pos x="wd2" y="hd2"/>
              </a:cxn>
            </a:cxnLst>
            <a:rect l="0" t="0" r="r" b="b"/>
            <a:pathLst>
              <a:path w="21600" h="21600" extrusionOk="0">
                <a:moveTo>
                  <a:pt x="4970" y="0"/>
                </a:moveTo>
                <a:cubicBezTo>
                  <a:pt x="4727" y="0"/>
                  <a:pt x="4529" y="339"/>
                  <a:pt x="4529" y="754"/>
                </a:cubicBezTo>
                <a:lnTo>
                  <a:pt x="4529" y="7491"/>
                </a:lnTo>
                <a:cubicBezTo>
                  <a:pt x="4382" y="8825"/>
                  <a:pt x="3672" y="8999"/>
                  <a:pt x="3672" y="8999"/>
                </a:cubicBezTo>
                <a:cubicBezTo>
                  <a:pt x="3377" y="9059"/>
                  <a:pt x="2943" y="8562"/>
                  <a:pt x="2783" y="8363"/>
                </a:cubicBezTo>
                <a:cubicBezTo>
                  <a:pt x="2489" y="7923"/>
                  <a:pt x="2110" y="7658"/>
                  <a:pt x="1698" y="7658"/>
                </a:cubicBezTo>
                <a:cubicBezTo>
                  <a:pt x="760" y="7658"/>
                  <a:pt x="0" y="9026"/>
                  <a:pt x="0" y="10717"/>
                </a:cubicBezTo>
                <a:cubicBezTo>
                  <a:pt x="0" y="12407"/>
                  <a:pt x="760" y="13778"/>
                  <a:pt x="1698" y="13778"/>
                </a:cubicBezTo>
                <a:cubicBezTo>
                  <a:pt x="2082" y="13778"/>
                  <a:pt x="2436" y="13545"/>
                  <a:pt x="2720" y="13157"/>
                </a:cubicBezTo>
                <a:lnTo>
                  <a:pt x="2720" y="13160"/>
                </a:lnTo>
                <a:cubicBezTo>
                  <a:pt x="2746" y="13124"/>
                  <a:pt x="3313" y="12370"/>
                  <a:pt x="3672" y="12443"/>
                </a:cubicBezTo>
                <a:cubicBezTo>
                  <a:pt x="3672" y="12443"/>
                  <a:pt x="4382" y="12617"/>
                  <a:pt x="4529" y="13951"/>
                </a:cubicBezTo>
                <a:lnTo>
                  <a:pt x="4529" y="20846"/>
                </a:lnTo>
                <a:cubicBezTo>
                  <a:pt x="4529" y="21260"/>
                  <a:pt x="4727" y="21600"/>
                  <a:pt x="4970" y="21600"/>
                </a:cubicBezTo>
                <a:lnTo>
                  <a:pt x="9322" y="21600"/>
                </a:lnTo>
                <a:cubicBezTo>
                  <a:pt x="9749" y="21162"/>
                  <a:pt x="9815" y="20388"/>
                  <a:pt x="9815" y="20388"/>
                </a:cubicBezTo>
                <a:cubicBezTo>
                  <a:pt x="9857" y="19778"/>
                  <a:pt x="9419" y="18814"/>
                  <a:pt x="9396" y="18765"/>
                </a:cubicBezTo>
                <a:lnTo>
                  <a:pt x="9394" y="18763"/>
                </a:lnTo>
                <a:cubicBezTo>
                  <a:pt x="9168" y="18278"/>
                  <a:pt x="9032" y="17676"/>
                  <a:pt x="9032" y="17022"/>
                </a:cubicBezTo>
                <a:cubicBezTo>
                  <a:pt x="9032" y="15422"/>
                  <a:pt x="9836" y="14124"/>
                  <a:pt x="10827" y="14124"/>
                </a:cubicBezTo>
                <a:cubicBezTo>
                  <a:pt x="11818" y="14124"/>
                  <a:pt x="12621" y="15422"/>
                  <a:pt x="12621" y="17022"/>
                </a:cubicBezTo>
                <a:cubicBezTo>
                  <a:pt x="12621" y="17724"/>
                  <a:pt x="12467" y="18368"/>
                  <a:pt x="12209" y="18869"/>
                </a:cubicBezTo>
                <a:cubicBezTo>
                  <a:pt x="12092" y="19143"/>
                  <a:pt x="11799" y="19886"/>
                  <a:pt x="11834" y="20388"/>
                </a:cubicBezTo>
                <a:cubicBezTo>
                  <a:pt x="11834" y="20388"/>
                  <a:pt x="11900" y="21162"/>
                  <a:pt x="12327" y="21600"/>
                </a:cubicBezTo>
                <a:lnTo>
                  <a:pt x="16679" y="21600"/>
                </a:lnTo>
                <a:cubicBezTo>
                  <a:pt x="16922" y="21600"/>
                  <a:pt x="17120" y="21261"/>
                  <a:pt x="17120" y="20846"/>
                </a:cubicBezTo>
                <a:lnTo>
                  <a:pt x="17120" y="13499"/>
                </a:lnTo>
                <a:cubicBezTo>
                  <a:pt x="17332" y="12447"/>
                  <a:pt x="17928" y="12299"/>
                  <a:pt x="17928" y="12299"/>
                </a:cubicBezTo>
                <a:cubicBezTo>
                  <a:pt x="18223" y="12239"/>
                  <a:pt x="18657" y="12736"/>
                  <a:pt x="18817" y="12935"/>
                </a:cubicBezTo>
                <a:cubicBezTo>
                  <a:pt x="19111" y="13375"/>
                  <a:pt x="19490" y="13640"/>
                  <a:pt x="19902" y="13640"/>
                </a:cubicBezTo>
                <a:cubicBezTo>
                  <a:pt x="20840" y="13640"/>
                  <a:pt x="21600" y="12272"/>
                  <a:pt x="21600" y="10581"/>
                </a:cubicBezTo>
                <a:cubicBezTo>
                  <a:pt x="21600" y="8891"/>
                  <a:pt x="20840" y="7519"/>
                  <a:pt x="19902" y="7519"/>
                </a:cubicBezTo>
                <a:cubicBezTo>
                  <a:pt x="19518" y="7519"/>
                  <a:pt x="19164" y="7753"/>
                  <a:pt x="18880" y="8141"/>
                </a:cubicBezTo>
                <a:lnTo>
                  <a:pt x="18880" y="8138"/>
                </a:lnTo>
                <a:cubicBezTo>
                  <a:pt x="18854" y="8174"/>
                  <a:pt x="18287" y="8928"/>
                  <a:pt x="17928" y="8855"/>
                </a:cubicBezTo>
                <a:cubicBezTo>
                  <a:pt x="17928" y="8855"/>
                  <a:pt x="17332" y="8707"/>
                  <a:pt x="17120" y="7655"/>
                </a:cubicBezTo>
                <a:lnTo>
                  <a:pt x="17120" y="6814"/>
                </a:lnTo>
                <a:lnTo>
                  <a:pt x="17120" y="754"/>
                </a:lnTo>
                <a:cubicBezTo>
                  <a:pt x="17120" y="340"/>
                  <a:pt x="16921" y="0"/>
                  <a:pt x="16678" y="0"/>
                </a:cubicBezTo>
                <a:lnTo>
                  <a:pt x="12109" y="0"/>
                </a:lnTo>
                <a:cubicBezTo>
                  <a:pt x="11780" y="445"/>
                  <a:pt x="11725" y="1085"/>
                  <a:pt x="11725" y="1085"/>
                </a:cubicBezTo>
                <a:cubicBezTo>
                  <a:pt x="11682" y="1697"/>
                  <a:pt x="12124" y="2664"/>
                  <a:pt x="12145" y="2708"/>
                </a:cubicBezTo>
                <a:lnTo>
                  <a:pt x="12142" y="2708"/>
                </a:lnTo>
                <a:cubicBezTo>
                  <a:pt x="12369" y="3193"/>
                  <a:pt x="12506" y="3796"/>
                  <a:pt x="12506" y="4452"/>
                </a:cubicBezTo>
                <a:cubicBezTo>
                  <a:pt x="12506" y="6051"/>
                  <a:pt x="11704" y="7347"/>
                  <a:pt x="10712" y="7347"/>
                </a:cubicBezTo>
                <a:cubicBezTo>
                  <a:pt x="9721" y="7347"/>
                  <a:pt x="8917" y="6051"/>
                  <a:pt x="8917" y="4452"/>
                </a:cubicBezTo>
                <a:cubicBezTo>
                  <a:pt x="8917" y="3749"/>
                  <a:pt x="9072" y="3103"/>
                  <a:pt x="9330" y="2601"/>
                </a:cubicBezTo>
                <a:cubicBezTo>
                  <a:pt x="9447" y="2328"/>
                  <a:pt x="9738" y="1588"/>
                  <a:pt x="9703" y="1085"/>
                </a:cubicBezTo>
                <a:cubicBezTo>
                  <a:pt x="9703" y="1085"/>
                  <a:pt x="9648" y="445"/>
                  <a:pt x="9318" y="0"/>
                </a:cubicBezTo>
                <a:lnTo>
                  <a:pt x="4970" y="0"/>
                </a:lnTo>
                <a:close/>
              </a:path>
            </a:pathLst>
          </a:custGeom>
          <a:solidFill>
            <a:schemeClr val="accent1">
              <a:hueOff val="114395"/>
              <a:lumOff val="-24975"/>
            </a:schemeClr>
          </a:solidFill>
          <a:ln w="3175">
            <a:miter lim="400000"/>
          </a:ln>
          <a:effectLst>
            <a:outerShdw blurRad="25400" dist="12700" dir="5400000" rotWithShape="0">
              <a:srgbClr val="000000">
                <a:alpha val="50000"/>
              </a:srgbClr>
            </a:outerShdw>
          </a:effectLst>
        </p:spPr>
        <p:txBody>
          <a:bodyPr lIns="41341" tIns="41341" rIns="41341" bIns="41341" anchor="ctr"/>
          <a:lstStyle/>
          <a:p>
            <a:pPr marL="0" marR="0" lvl="0" indent="0" algn="l" defTabSz="457200" rtl="0" eaLnBrk="1" fontAlgn="auto" latinLnBrk="0" hangingPunct="1">
              <a:lnSpc>
                <a:spcPct val="100000"/>
              </a:lnSpc>
              <a:spcBef>
                <a:spcPts val="0"/>
              </a:spcBef>
              <a:spcAft>
                <a:spcPts val="0"/>
              </a:spcAft>
              <a:buClrTx/>
              <a:buSzTx/>
              <a:buFontTx/>
              <a:buNone/>
              <a:tabLst/>
              <a:defRPr b="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Helvetica Light"/>
              <a:sym typeface="Helvetica Light"/>
            </a:endParaRPr>
          </a:p>
        </p:txBody>
      </p:sp>
      <p:sp>
        <p:nvSpPr>
          <p:cNvPr id="10" name="response">
            <a:extLst>
              <a:ext uri="{FF2B5EF4-FFF2-40B4-BE49-F238E27FC236}">
                <a16:creationId xmlns:a16="http://schemas.microsoft.com/office/drawing/2014/main" id="{E1720FD4-B6BB-3F41-BC67-9E79B90EA6A4}"/>
              </a:ext>
            </a:extLst>
          </p:cNvPr>
          <p:cNvSpPr txBox="1"/>
          <p:nvPr/>
        </p:nvSpPr>
        <p:spPr>
          <a:xfrm>
            <a:off x="1074187" y="1415213"/>
            <a:ext cx="1829826" cy="50302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1500">
                <a:solidFill>
                  <a:srgbClr val="F39019"/>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39019"/>
                </a:solidFill>
                <a:effectLst/>
                <a:uLnTx/>
                <a:uFillTx/>
                <a:latin typeface="Avenir Next"/>
                <a:sym typeface="Avenir Next"/>
              </a:rPr>
              <a:t>behaviors</a:t>
            </a:r>
            <a:endParaRPr kumimoji="0" sz="2800" b="1" i="0" u="none" strike="noStrike" kern="0" cap="none" spc="0" normalizeH="0" baseline="0" noProof="0" dirty="0">
              <a:ln>
                <a:noFill/>
              </a:ln>
              <a:solidFill>
                <a:srgbClr val="F39019"/>
              </a:solidFill>
              <a:effectLst/>
              <a:uLnTx/>
              <a:uFillTx/>
              <a:latin typeface="Avenir Next"/>
              <a:sym typeface="Avenir Next"/>
            </a:endParaRPr>
          </a:p>
        </p:txBody>
      </p:sp>
    </p:spTree>
    <p:extLst>
      <p:ext uri="{BB962C8B-B14F-4D97-AF65-F5344CB8AC3E}">
        <p14:creationId xmlns:p14="http://schemas.microsoft.com/office/powerpoint/2010/main" val="1922545056"/>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448BB3-5482-FB45-BFE1-5CB20738848B}"/>
              </a:ext>
            </a:extLst>
          </p:cNvPr>
          <p:cNvSpPr>
            <a:spLocks noGrp="1"/>
          </p:cNvSpPr>
          <p:nvPr>
            <p:ph type="title"/>
          </p:nvPr>
        </p:nvSpPr>
        <p:spPr/>
        <p:txBody>
          <a:bodyPr/>
          <a:lstStyle/>
          <a:p>
            <a:r>
              <a:rPr lang="en-US" dirty="0"/>
              <a:t>Data Preparation</a:t>
            </a:r>
          </a:p>
        </p:txBody>
      </p:sp>
      <p:sp>
        <p:nvSpPr>
          <p:cNvPr id="5" name="Text Placeholder 4">
            <a:extLst>
              <a:ext uri="{FF2B5EF4-FFF2-40B4-BE49-F238E27FC236}">
                <a16:creationId xmlns:a16="http://schemas.microsoft.com/office/drawing/2014/main" id="{0E8BF404-EB89-AF4F-9F3C-3D46B1DB8AB8}"/>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E67C5102-267C-6348-9982-9F923841725F}"/>
              </a:ext>
            </a:extLst>
          </p:cNvPr>
          <p:cNvSpPr>
            <a:spLocks noGrp="1"/>
          </p:cNvSpPr>
          <p:nvPr>
            <p:ph type="sldNum" sz="quarter" idx="12"/>
          </p:nvPr>
        </p:nvSpPr>
        <p:spPr/>
        <p:txBody>
          <a:bodyPr/>
          <a:lstStyle/>
          <a:p>
            <a:fld id="{23ED692C-C0E5-C743-B0FC-E11C0885EE4E}" type="slidenum">
              <a:rPr lang="en-US" smtClean="0"/>
              <a:t>72</a:t>
            </a:fld>
            <a:endParaRPr lang="en-US"/>
          </a:p>
        </p:txBody>
      </p:sp>
    </p:spTree>
    <p:extLst>
      <p:ext uri="{BB962C8B-B14F-4D97-AF65-F5344CB8AC3E}">
        <p14:creationId xmlns:p14="http://schemas.microsoft.com/office/powerpoint/2010/main" val="3131472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C5A0DE-9E1D-884B-A44E-97E595BCD1A2}"/>
              </a:ext>
            </a:extLst>
          </p:cNvPr>
          <p:cNvSpPr>
            <a:spLocks noGrp="1"/>
          </p:cNvSpPr>
          <p:nvPr>
            <p:ph type="sldNum" sz="quarter" idx="12"/>
          </p:nvPr>
        </p:nvSpPr>
        <p:spPr/>
        <p:txBody>
          <a:bodyPr/>
          <a:lstStyle/>
          <a:p>
            <a:fld id="{EEBB84EA-720A-924D-995C-2965551D1999}" type="slidenum">
              <a:rPr lang="en-US" smtClean="0"/>
              <a:t>73</a:t>
            </a:fld>
            <a:endParaRPr lang="en-US"/>
          </a:p>
        </p:txBody>
      </p:sp>
      <p:sp>
        <p:nvSpPr>
          <p:cNvPr id="3" name="Rectangle 2">
            <a:extLst>
              <a:ext uri="{FF2B5EF4-FFF2-40B4-BE49-F238E27FC236}">
                <a16:creationId xmlns:a16="http://schemas.microsoft.com/office/drawing/2014/main" id="{9C716C9B-D645-3344-912C-8B1D64141979}"/>
              </a:ext>
            </a:extLst>
          </p:cNvPr>
          <p:cNvSpPr/>
          <p:nvPr/>
        </p:nvSpPr>
        <p:spPr>
          <a:xfrm>
            <a:off x="1690257" y="1580517"/>
            <a:ext cx="2917682" cy="1426919"/>
          </a:xfrm>
          <a:prstGeom prst="rect">
            <a:avLst/>
          </a:prstGeom>
          <a:solidFill>
            <a:schemeClr val="bg1">
              <a:lumMod val="6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latin typeface="Avenir Next" panose="020B0503020202020204" pitchFamily="34" charset="0"/>
              </a:rPr>
              <a:t>Reddit Corpus</a:t>
            </a:r>
          </a:p>
          <a:p>
            <a:pPr algn="ctr"/>
            <a:r>
              <a:rPr lang="en-US" sz="2400" dirty="0">
                <a:latin typeface="Avenir Next" panose="020B0503020202020204" pitchFamily="34" charset="0"/>
              </a:rPr>
              <a:t>Mar – Oct 2018</a:t>
            </a:r>
          </a:p>
          <a:p>
            <a:pPr algn="ctr"/>
            <a:r>
              <a:rPr lang="en-US" sz="2000" dirty="0">
                <a:latin typeface="Avenir Next" panose="020B0503020202020204" pitchFamily="34" charset="0"/>
              </a:rPr>
              <a:t>80M posts</a:t>
            </a:r>
          </a:p>
        </p:txBody>
      </p:sp>
      <p:sp>
        <p:nvSpPr>
          <p:cNvPr id="4" name="Rectangle 3">
            <a:extLst>
              <a:ext uri="{FF2B5EF4-FFF2-40B4-BE49-F238E27FC236}">
                <a16:creationId xmlns:a16="http://schemas.microsoft.com/office/drawing/2014/main" id="{491FC635-9FBD-4444-A925-D613FBC6C34E}"/>
              </a:ext>
            </a:extLst>
          </p:cNvPr>
          <p:cNvSpPr/>
          <p:nvPr/>
        </p:nvSpPr>
        <p:spPr>
          <a:xfrm>
            <a:off x="6668565" y="1467519"/>
            <a:ext cx="4068708" cy="1652914"/>
          </a:xfrm>
          <a:prstGeom prst="rect">
            <a:avLst/>
          </a:prstGeom>
          <a:solidFill>
            <a:srgbClr val="F58486"/>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a:latin typeface="Avenir Next" panose="020B0503020202020204" pitchFamily="34" charset="0"/>
              </a:rPr>
              <a:t>&lt;</a:t>
            </a:r>
            <a:r>
              <a:rPr lang="en-US" sz="2800" i="1" dirty="0">
                <a:latin typeface="Avenir Next" panose="020B0503020202020204" pitchFamily="34" charset="0"/>
              </a:rPr>
              <a:t>user</a:t>
            </a:r>
            <a:r>
              <a:rPr lang="en-US" sz="2800" dirty="0">
                <a:latin typeface="Avenir Next" panose="020B0503020202020204" pitchFamily="34" charset="0"/>
              </a:rPr>
              <a:t>, </a:t>
            </a:r>
            <a:r>
              <a:rPr lang="en-US" sz="2800" i="1" dirty="0">
                <a:latin typeface="Avenir Next" panose="020B0503020202020204" pitchFamily="34" charset="0"/>
              </a:rPr>
              <a:t>subreddit</a:t>
            </a:r>
            <a:r>
              <a:rPr lang="en-US" sz="2800" dirty="0">
                <a:latin typeface="Avenir Next" panose="020B0503020202020204" pitchFamily="34" charset="0"/>
              </a:rPr>
              <a:t>&gt; Pairs</a:t>
            </a:r>
          </a:p>
          <a:p>
            <a:pPr algn="ctr"/>
            <a:r>
              <a:rPr lang="en-US" sz="2400" dirty="0">
                <a:latin typeface="Avenir Next" panose="020B0503020202020204" pitchFamily="34" charset="0"/>
              </a:rPr>
              <a:t>4.7M pairs</a:t>
            </a:r>
          </a:p>
        </p:txBody>
      </p:sp>
      <p:cxnSp>
        <p:nvCxnSpPr>
          <p:cNvPr id="5" name="Straight Arrow Connector 4">
            <a:extLst>
              <a:ext uri="{FF2B5EF4-FFF2-40B4-BE49-F238E27FC236}">
                <a16:creationId xmlns:a16="http://schemas.microsoft.com/office/drawing/2014/main" id="{D8F5C4A0-96E3-654B-8BB5-230ED41D4053}"/>
              </a:ext>
            </a:extLst>
          </p:cNvPr>
          <p:cNvCxnSpPr>
            <a:cxnSpLocks/>
            <a:stCxn id="3" idx="3"/>
            <a:endCxn id="4" idx="1"/>
          </p:cNvCxnSpPr>
          <p:nvPr/>
        </p:nvCxnSpPr>
        <p:spPr>
          <a:xfrm flipV="1">
            <a:off x="4607939" y="2293976"/>
            <a:ext cx="2060626" cy="1"/>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6FF8015-FB8A-2349-BD82-E8A560EE7CC1}"/>
              </a:ext>
            </a:extLst>
          </p:cNvPr>
          <p:cNvSpPr txBox="1"/>
          <p:nvPr/>
        </p:nvSpPr>
        <p:spPr>
          <a:xfrm>
            <a:off x="4801625" y="1844009"/>
            <a:ext cx="1755609" cy="461665"/>
          </a:xfrm>
          <a:prstGeom prst="rect">
            <a:avLst/>
          </a:prstGeom>
          <a:noFill/>
        </p:spPr>
        <p:txBody>
          <a:bodyPr wrap="none" rtlCol="0">
            <a:spAutoFit/>
          </a:bodyPr>
          <a:lstStyle/>
          <a:p>
            <a:r>
              <a:rPr lang="en-US" sz="2400" dirty="0">
                <a:latin typeface="Avenir Next" panose="020B0503020202020204" pitchFamily="34" charset="0"/>
              </a:rPr>
              <a:t>subsample</a:t>
            </a:r>
          </a:p>
        </p:txBody>
      </p:sp>
      <p:cxnSp>
        <p:nvCxnSpPr>
          <p:cNvPr id="9" name="Straight Arrow Connector 8">
            <a:extLst>
              <a:ext uri="{FF2B5EF4-FFF2-40B4-BE49-F238E27FC236}">
                <a16:creationId xmlns:a16="http://schemas.microsoft.com/office/drawing/2014/main" id="{C8C32E0A-B0AA-D144-B224-3F372C959AC1}"/>
              </a:ext>
            </a:extLst>
          </p:cNvPr>
          <p:cNvCxnSpPr>
            <a:cxnSpLocks/>
            <a:stCxn id="4" idx="2"/>
            <a:endCxn id="11" idx="0"/>
          </p:cNvCxnSpPr>
          <p:nvPr/>
        </p:nvCxnSpPr>
        <p:spPr>
          <a:xfrm>
            <a:off x="8702919" y="3120433"/>
            <a:ext cx="0" cy="1211816"/>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AF071E1-BCA8-7E49-9521-EE332CCABBE2}"/>
              </a:ext>
            </a:extLst>
          </p:cNvPr>
          <p:cNvSpPr txBox="1"/>
          <p:nvPr/>
        </p:nvSpPr>
        <p:spPr>
          <a:xfrm>
            <a:off x="8801340" y="3510646"/>
            <a:ext cx="2018181" cy="461665"/>
          </a:xfrm>
          <a:prstGeom prst="rect">
            <a:avLst/>
          </a:prstGeom>
          <a:noFill/>
        </p:spPr>
        <p:txBody>
          <a:bodyPr wrap="none" rtlCol="0">
            <a:spAutoFit/>
          </a:bodyPr>
          <a:lstStyle/>
          <a:p>
            <a:r>
              <a:rPr lang="en-US" sz="2400" dirty="0">
                <a:latin typeface="Avenir Next" panose="020B0503020202020204" pitchFamily="34" charset="0"/>
              </a:rPr>
              <a:t>For each pair</a:t>
            </a:r>
          </a:p>
        </p:txBody>
      </p:sp>
      <p:sp>
        <p:nvSpPr>
          <p:cNvPr id="11" name="Rectangle 10">
            <a:extLst>
              <a:ext uri="{FF2B5EF4-FFF2-40B4-BE49-F238E27FC236}">
                <a16:creationId xmlns:a16="http://schemas.microsoft.com/office/drawing/2014/main" id="{2DF6681A-1C72-0A45-8789-BF5DE0D35F44}"/>
              </a:ext>
            </a:extLst>
          </p:cNvPr>
          <p:cNvSpPr/>
          <p:nvPr/>
        </p:nvSpPr>
        <p:spPr>
          <a:xfrm>
            <a:off x="6911216" y="4332249"/>
            <a:ext cx="3583405" cy="1652915"/>
          </a:xfrm>
          <a:prstGeom prst="rect">
            <a:avLst/>
          </a:prstGeom>
          <a:solidFill>
            <a:srgbClr val="75B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Next" panose="020B0503020202020204" pitchFamily="34" charset="0"/>
              </a:rPr>
              <a:t>H(</a:t>
            </a:r>
            <a:r>
              <a:rPr lang="en-US" sz="2400" i="1" dirty="0">
                <a:solidFill>
                  <a:schemeClr val="tx1"/>
                </a:solidFill>
                <a:latin typeface="Avenir Next" panose="020B0503020202020204" pitchFamily="34" charset="0"/>
              </a:rPr>
              <a:t>user, subreddit)</a:t>
            </a:r>
            <a:endParaRPr lang="en-US" sz="2400" dirty="0">
              <a:solidFill>
                <a:schemeClr val="tx1"/>
              </a:solidFill>
              <a:latin typeface="Avenir Next" panose="020B0503020202020204" pitchFamily="34" charset="0"/>
            </a:endParaRPr>
          </a:p>
          <a:p>
            <a:pPr algn="ctr"/>
            <a:r>
              <a:rPr lang="en-US" sz="2400" dirty="0">
                <a:solidFill>
                  <a:schemeClr val="tx1"/>
                </a:solidFill>
                <a:latin typeface="Avenir Next" panose="020B0503020202020204" pitchFamily="34" charset="0"/>
              </a:rPr>
              <a:t>Post History</a:t>
            </a:r>
          </a:p>
          <a:p>
            <a:pPr algn="ctr"/>
            <a:r>
              <a:rPr lang="en-US" sz="2400" dirty="0">
                <a:solidFill>
                  <a:schemeClr val="tx1"/>
                </a:solidFill>
                <a:latin typeface="Avenir Next" panose="020B0503020202020204" pitchFamily="34" charset="0"/>
              </a:rPr>
              <a:t>Mar – Oct 2018</a:t>
            </a:r>
          </a:p>
        </p:txBody>
      </p:sp>
    </p:spTree>
    <p:extLst>
      <p:ext uri="{BB962C8B-B14F-4D97-AF65-F5344CB8AC3E}">
        <p14:creationId xmlns:p14="http://schemas.microsoft.com/office/powerpoint/2010/main" val="167878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10" grpId="0"/>
      <p:bldP spid="1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893FA8-6CDC-5443-88CF-23318116D209}"/>
              </a:ext>
            </a:extLst>
          </p:cNvPr>
          <p:cNvSpPr>
            <a:spLocks noGrp="1"/>
          </p:cNvSpPr>
          <p:nvPr>
            <p:ph type="sldNum" sz="quarter" idx="12"/>
          </p:nvPr>
        </p:nvSpPr>
        <p:spPr/>
        <p:txBody>
          <a:bodyPr/>
          <a:lstStyle/>
          <a:p>
            <a:fld id="{EEBB84EA-720A-924D-995C-2965551D1999}" type="slidenum">
              <a:rPr lang="en-US" smtClean="0"/>
              <a:t>74</a:t>
            </a:fld>
            <a:endParaRPr lang="en-US"/>
          </a:p>
        </p:txBody>
      </p:sp>
      <p:sp>
        <p:nvSpPr>
          <p:cNvPr id="7" name="Content Placeholder 2">
            <a:extLst>
              <a:ext uri="{FF2B5EF4-FFF2-40B4-BE49-F238E27FC236}">
                <a16:creationId xmlns:a16="http://schemas.microsoft.com/office/drawing/2014/main" id="{49A28B1A-A4B3-8142-A40D-58BE2D572CED}"/>
              </a:ext>
            </a:extLst>
          </p:cNvPr>
          <p:cNvSpPr txBox="1">
            <a:spLocks/>
          </p:cNvSpPr>
          <p:nvPr/>
        </p:nvSpPr>
        <p:spPr>
          <a:xfrm>
            <a:off x="2362210" y="-197143"/>
            <a:ext cx="7294408" cy="216448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RQ 2: Behaviors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How is providing removal explanations associated with </a:t>
            </a:r>
            <a: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user behavior</a:t>
            </a: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a:t>
            </a:r>
            <a:endPar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endParaRPr>
          </a:p>
        </p:txBody>
      </p:sp>
      <p:sp>
        <p:nvSpPr>
          <p:cNvPr id="8" name="Puzzle Piece">
            <a:extLst>
              <a:ext uri="{FF2B5EF4-FFF2-40B4-BE49-F238E27FC236}">
                <a16:creationId xmlns:a16="http://schemas.microsoft.com/office/drawing/2014/main" id="{CA2D0E5A-9A66-E34D-9B67-0400E02DD640}"/>
              </a:ext>
            </a:extLst>
          </p:cNvPr>
          <p:cNvSpPr/>
          <p:nvPr/>
        </p:nvSpPr>
        <p:spPr>
          <a:xfrm rot="16200000">
            <a:off x="-46151" y="323860"/>
            <a:ext cx="2017060" cy="1594297"/>
          </a:xfrm>
          <a:custGeom>
            <a:avLst/>
            <a:gdLst/>
            <a:ahLst/>
            <a:cxnLst>
              <a:cxn ang="0">
                <a:pos x="wd2" y="hd2"/>
              </a:cxn>
              <a:cxn ang="5400000">
                <a:pos x="wd2" y="hd2"/>
              </a:cxn>
              <a:cxn ang="10800000">
                <a:pos x="wd2" y="hd2"/>
              </a:cxn>
              <a:cxn ang="16200000">
                <a:pos x="wd2" y="hd2"/>
              </a:cxn>
            </a:cxnLst>
            <a:rect l="0" t="0" r="r" b="b"/>
            <a:pathLst>
              <a:path w="21600" h="21600" extrusionOk="0">
                <a:moveTo>
                  <a:pt x="4970" y="0"/>
                </a:moveTo>
                <a:cubicBezTo>
                  <a:pt x="4727" y="0"/>
                  <a:pt x="4529" y="339"/>
                  <a:pt x="4529" y="754"/>
                </a:cubicBezTo>
                <a:lnTo>
                  <a:pt x="4529" y="7491"/>
                </a:lnTo>
                <a:cubicBezTo>
                  <a:pt x="4382" y="8825"/>
                  <a:pt x="3672" y="8999"/>
                  <a:pt x="3672" y="8999"/>
                </a:cubicBezTo>
                <a:cubicBezTo>
                  <a:pt x="3377" y="9059"/>
                  <a:pt x="2943" y="8562"/>
                  <a:pt x="2783" y="8363"/>
                </a:cubicBezTo>
                <a:cubicBezTo>
                  <a:pt x="2489" y="7923"/>
                  <a:pt x="2110" y="7658"/>
                  <a:pt x="1698" y="7658"/>
                </a:cubicBezTo>
                <a:cubicBezTo>
                  <a:pt x="760" y="7658"/>
                  <a:pt x="0" y="9026"/>
                  <a:pt x="0" y="10717"/>
                </a:cubicBezTo>
                <a:cubicBezTo>
                  <a:pt x="0" y="12407"/>
                  <a:pt x="760" y="13778"/>
                  <a:pt x="1698" y="13778"/>
                </a:cubicBezTo>
                <a:cubicBezTo>
                  <a:pt x="2082" y="13778"/>
                  <a:pt x="2436" y="13545"/>
                  <a:pt x="2720" y="13157"/>
                </a:cubicBezTo>
                <a:lnTo>
                  <a:pt x="2720" y="13160"/>
                </a:lnTo>
                <a:cubicBezTo>
                  <a:pt x="2746" y="13124"/>
                  <a:pt x="3313" y="12370"/>
                  <a:pt x="3672" y="12443"/>
                </a:cubicBezTo>
                <a:cubicBezTo>
                  <a:pt x="3672" y="12443"/>
                  <a:pt x="4382" y="12617"/>
                  <a:pt x="4529" y="13951"/>
                </a:cubicBezTo>
                <a:lnTo>
                  <a:pt x="4529" y="20846"/>
                </a:lnTo>
                <a:cubicBezTo>
                  <a:pt x="4529" y="21260"/>
                  <a:pt x="4727" y="21600"/>
                  <a:pt x="4970" y="21600"/>
                </a:cubicBezTo>
                <a:lnTo>
                  <a:pt x="9322" y="21600"/>
                </a:lnTo>
                <a:cubicBezTo>
                  <a:pt x="9749" y="21162"/>
                  <a:pt x="9815" y="20388"/>
                  <a:pt x="9815" y="20388"/>
                </a:cubicBezTo>
                <a:cubicBezTo>
                  <a:pt x="9857" y="19778"/>
                  <a:pt x="9419" y="18814"/>
                  <a:pt x="9396" y="18765"/>
                </a:cubicBezTo>
                <a:lnTo>
                  <a:pt x="9394" y="18763"/>
                </a:lnTo>
                <a:cubicBezTo>
                  <a:pt x="9168" y="18278"/>
                  <a:pt x="9032" y="17676"/>
                  <a:pt x="9032" y="17022"/>
                </a:cubicBezTo>
                <a:cubicBezTo>
                  <a:pt x="9032" y="15422"/>
                  <a:pt x="9836" y="14124"/>
                  <a:pt x="10827" y="14124"/>
                </a:cubicBezTo>
                <a:cubicBezTo>
                  <a:pt x="11818" y="14124"/>
                  <a:pt x="12621" y="15422"/>
                  <a:pt x="12621" y="17022"/>
                </a:cubicBezTo>
                <a:cubicBezTo>
                  <a:pt x="12621" y="17724"/>
                  <a:pt x="12467" y="18368"/>
                  <a:pt x="12209" y="18869"/>
                </a:cubicBezTo>
                <a:cubicBezTo>
                  <a:pt x="12092" y="19143"/>
                  <a:pt x="11799" y="19886"/>
                  <a:pt x="11834" y="20388"/>
                </a:cubicBezTo>
                <a:cubicBezTo>
                  <a:pt x="11834" y="20388"/>
                  <a:pt x="11900" y="21162"/>
                  <a:pt x="12327" y="21600"/>
                </a:cubicBezTo>
                <a:lnTo>
                  <a:pt x="16679" y="21600"/>
                </a:lnTo>
                <a:cubicBezTo>
                  <a:pt x="16922" y="21600"/>
                  <a:pt x="17120" y="21261"/>
                  <a:pt x="17120" y="20846"/>
                </a:cubicBezTo>
                <a:lnTo>
                  <a:pt x="17120" y="13499"/>
                </a:lnTo>
                <a:cubicBezTo>
                  <a:pt x="17332" y="12447"/>
                  <a:pt x="17928" y="12299"/>
                  <a:pt x="17928" y="12299"/>
                </a:cubicBezTo>
                <a:cubicBezTo>
                  <a:pt x="18223" y="12239"/>
                  <a:pt x="18657" y="12736"/>
                  <a:pt x="18817" y="12935"/>
                </a:cubicBezTo>
                <a:cubicBezTo>
                  <a:pt x="19111" y="13375"/>
                  <a:pt x="19490" y="13640"/>
                  <a:pt x="19902" y="13640"/>
                </a:cubicBezTo>
                <a:cubicBezTo>
                  <a:pt x="20840" y="13640"/>
                  <a:pt x="21600" y="12272"/>
                  <a:pt x="21600" y="10581"/>
                </a:cubicBezTo>
                <a:cubicBezTo>
                  <a:pt x="21600" y="8891"/>
                  <a:pt x="20840" y="7519"/>
                  <a:pt x="19902" y="7519"/>
                </a:cubicBezTo>
                <a:cubicBezTo>
                  <a:pt x="19518" y="7519"/>
                  <a:pt x="19164" y="7753"/>
                  <a:pt x="18880" y="8141"/>
                </a:cubicBezTo>
                <a:lnTo>
                  <a:pt x="18880" y="8138"/>
                </a:lnTo>
                <a:cubicBezTo>
                  <a:pt x="18854" y="8174"/>
                  <a:pt x="18287" y="8928"/>
                  <a:pt x="17928" y="8855"/>
                </a:cubicBezTo>
                <a:cubicBezTo>
                  <a:pt x="17928" y="8855"/>
                  <a:pt x="17332" y="8707"/>
                  <a:pt x="17120" y="7655"/>
                </a:cubicBezTo>
                <a:lnTo>
                  <a:pt x="17120" y="6814"/>
                </a:lnTo>
                <a:lnTo>
                  <a:pt x="17120" y="754"/>
                </a:lnTo>
                <a:cubicBezTo>
                  <a:pt x="17120" y="340"/>
                  <a:pt x="16921" y="0"/>
                  <a:pt x="16678" y="0"/>
                </a:cubicBezTo>
                <a:lnTo>
                  <a:pt x="12109" y="0"/>
                </a:lnTo>
                <a:cubicBezTo>
                  <a:pt x="11780" y="445"/>
                  <a:pt x="11725" y="1085"/>
                  <a:pt x="11725" y="1085"/>
                </a:cubicBezTo>
                <a:cubicBezTo>
                  <a:pt x="11682" y="1697"/>
                  <a:pt x="12124" y="2664"/>
                  <a:pt x="12145" y="2708"/>
                </a:cubicBezTo>
                <a:lnTo>
                  <a:pt x="12142" y="2708"/>
                </a:lnTo>
                <a:cubicBezTo>
                  <a:pt x="12369" y="3193"/>
                  <a:pt x="12506" y="3796"/>
                  <a:pt x="12506" y="4452"/>
                </a:cubicBezTo>
                <a:cubicBezTo>
                  <a:pt x="12506" y="6051"/>
                  <a:pt x="11704" y="7347"/>
                  <a:pt x="10712" y="7347"/>
                </a:cubicBezTo>
                <a:cubicBezTo>
                  <a:pt x="9721" y="7347"/>
                  <a:pt x="8917" y="6051"/>
                  <a:pt x="8917" y="4452"/>
                </a:cubicBezTo>
                <a:cubicBezTo>
                  <a:pt x="8917" y="3749"/>
                  <a:pt x="9072" y="3103"/>
                  <a:pt x="9330" y="2601"/>
                </a:cubicBezTo>
                <a:cubicBezTo>
                  <a:pt x="9447" y="2328"/>
                  <a:pt x="9738" y="1588"/>
                  <a:pt x="9703" y="1085"/>
                </a:cubicBezTo>
                <a:cubicBezTo>
                  <a:pt x="9703" y="1085"/>
                  <a:pt x="9648" y="445"/>
                  <a:pt x="9318" y="0"/>
                </a:cubicBezTo>
                <a:lnTo>
                  <a:pt x="4970" y="0"/>
                </a:lnTo>
                <a:close/>
              </a:path>
            </a:pathLst>
          </a:custGeom>
          <a:solidFill>
            <a:schemeClr val="accent1">
              <a:hueOff val="114395"/>
              <a:lumOff val="-24975"/>
            </a:schemeClr>
          </a:solidFill>
          <a:ln w="3175">
            <a:miter lim="400000"/>
          </a:ln>
          <a:effectLst>
            <a:outerShdw blurRad="25400" dist="12700" dir="5400000" rotWithShape="0">
              <a:srgbClr val="000000">
                <a:alpha val="50000"/>
              </a:srgbClr>
            </a:outerShdw>
          </a:effectLst>
        </p:spPr>
        <p:txBody>
          <a:bodyPr lIns="41341" tIns="41341" rIns="41341" bIns="41341" anchor="ctr"/>
          <a:lstStyle/>
          <a:p>
            <a:pPr marL="0" marR="0" lvl="0" indent="0" algn="l" defTabSz="457200" rtl="0" eaLnBrk="1" fontAlgn="auto" latinLnBrk="0" hangingPunct="1">
              <a:lnSpc>
                <a:spcPct val="100000"/>
              </a:lnSpc>
              <a:spcBef>
                <a:spcPts val="0"/>
              </a:spcBef>
              <a:spcAft>
                <a:spcPts val="0"/>
              </a:spcAft>
              <a:buClrTx/>
              <a:buSzTx/>
              <a:buFontTx/>
              <a:buNone/>
              <a:tabLst/>
              <a:defRPr b="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Helvetica Light"/>
              <a:sym typeface="Helvetica Light"/>
            </a:endParaRPr>
          </a:p>
        </p:txBody>
      </p:sp>
      <p:sp>
        <p:nvSpPr>
          <p:cNvPr id="9" name="response">
            <a:extLst>
              <a:ext uri="{FF2B5EF4-FFF2-40B4-BE49-F238E27FC236}">
                <a16:creationId xmlns:a16="http://schemas.microsoft.com/office/drawing/2014/main" id="{5927673D-C13A-D249-94E8-978147854858}"/>
              </a:ext>
            </a:extLst>
          </p:cNvPr>
          <p:cNvSpPr txBox="1"/>
          <p:nvPr/>
        </p:nvSpPr>
        <p:spPr>
          <a:xfrm>
            <a:off x="187494" y="585401"/>
            <a:ext cx="1503721" cy="37991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1500">
                <a:solidFill>
                  <a:srgbClr val="F39019"/>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39019"/>
                </a:solidFill>
                <a:effectLst/>
                <a:uLnTx/>
                <a:uFillTx/>
                <a:latin typeface="Avenir Next"/>
                <a:sym typeface="Avenir Next"/>
              </a:rPr>
              <a:t>behaviors</a:t>
            </a:r>
            <a:endParaRPr kumimoji="0" sz="2800" b="1" i="0" u="none" strike="noStrike" kern="0" cap="none" spc="0" normalizeH="0" baseline="0" noProof="0" dirty="0">
              <a:ln>
                <a:noFill/>
              </a:ln>
              <a:solidFill>
                <a:srgbClr val="F39019"/>
              </a:solidFill>
              <a:effectLst/>
              <a:uLnTx/>
              <a:uFillTx/>
              <a:latin typeface="Avenir Next"/>
              <a:sym typeface="Avenir Next"/>
            </a:endParaRPr>
          </a:p>
        </p:txBody>
      </p:sp>
      <p:sp>
        <p:nvSpPr>
          <p:cNvPr id="10" name="Rectangle 9">
            <a:extLst>
              <a:ext uri="{FF2B5EF4-FFF2-40B4-BE49-F238E27FC236}">
                <a16:creationId xmlns:a16="http://schemas.microsoft.com/office/drawing/2014/main" id="{6127E64A-6C85-944F-AC36-20F3D55EF0AF}"/>
              </a:ext>
            </a:extLst>
          </p:cNvPr>
          <p:cNvSpPr/>
          <p:nvPr/>
        </p:nvSpPr>
        <p:spPr>
          <a:xfrm>
            <a:off x="3283514" y="4281054"/>
            <a:ext cx="2640373" cy="780465"/>
          </a:xfrm>
          <a:prstGeom prst="rect">
            <a:avLst/>
          </a:prstGeom>
          <a:solidFill>
            <a:schemeClr val="accent5">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latin typeface="Avenir Next" panose="020B0503020202020204" pitchFamily="34" charset="0"/>
              </a:rPr>
              <a:t>H</a:t>
            </a:r>
            <a:r>
              <a:rPr lang="en-US" sz="2000" i="1" dirty="0">
                <a:latin typeface="Avenir Next" panose="020B0503020202020204" pitchFamily="34" charset="0"/>
              </a:rPr>
              <a:t>(user, subreddit</a:t>
            </a:r>
            <a:r>
              <a:rPr lang="en-US" sz="2000" dirty="0">
                <a:latin typeface="Avenir Next" panose="020B0503020202020204" pitchFamily="34" charset="0"/>
              </a:rPr>
              <a:t>)</a:t>
            </a:r>
            <a:r>
              <a:rPr lang="en-US" sz="2000" baseline="-25000" dirty="0">
                <a:latin typeface="Avenir Next" panose="020B0503020202020204" pitchFamily="34" charset="0"/>
              </a:rPr>
              <a:t>past</a:t>
            </a:r>
          </a:p>
          <a:p>
            <a:pPr algn="ctr"/>
            <a:r>
              <a:rPr lang="en-US" sz="2000" dirty="0">
                <a:latin typeface="Avenir Next" panose="020B0503020202020204" pitchFamily="34" charset="0"/>
              </a:rPr>
              <a:t>Mar – June 2018</a:t>
            </a:r>
          </a:p>
        </p:txBody>
      </p:sp>
      <p:sp>
        <p:nvSpPr>
          <p:cNvPr id="11" name="Rectangle 10">
            <a:extLst>
              <a:ext uri="{FF2B5EF4-FFF2-40B4-BE49-F238E27FC236}">
                <a16:creationId xmlns:a16="http://schemas.microsoft.com/office/drawing/2014/main" id="{88BDD8BC-B288-1B4B-B4EE-A37FD31FDF18}"/>
              </a:ext>
            </a:extLst>
          </p:cNvPr>
          <p:cNvSpPr/>
          <p:nvPr/>
        </p:nvSpPr>
        <p:spPr>
          <a:xfrm>
            <a:off x="6619160" y="4281054"/>
            <a:ext cx="2743200" cy="780467"/>
          </a:xfrm>
          <a:prstGeom prst="rect">
            <a:avLst/>
          </a:prstGeom>
          <a:solidFill>
            <a:schemeClr val="accent5">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latin typeface="Avenir Next" panose="020B0503020202020204" pitchFamily="34" charset="0"/>
              </a:rPr>
              <a:t>H</a:t>
            </a:r>
            <a:r>
              <a:rPr lang="en-US" sz="2000" i="1" dirty="0">
                <a:latin typeface="Avenir Next" panose="020B0503020202020204" pitchFamily="34" charset="0"/>
              </a:rPr>
              <a:t>(user, subreddit</a:t>
            </a:r>
            <a:r>
              <a:rPr lang="en-US" sz="2000" dirty="0">
                <a:latin typeface="Avenir Next" panose="020B0503020202020204" pitchFamily="34" charset="0"/>
              </a:rPr>
              <a:t>)</a:t>
            </a:r>
            <a:r>
              <a:rPr lang="en-US" sz="2000" baseline="-25000" dirty="0">
                <a:latin typeface="Avenir Next" panose="020B0503020202020204" pitchFamily="34" charset="0"/>
              </a:rPr>
              <a:t>future</a:t>
            </a:r>
          </a:p>
          <a:p>
            <a:pPr algn="ctr"/>
            <a:r>
              <a:rPr lang="en-US" sz="2000" dirty="0">
                <a:latin typeface="Avenir Next" panose="020B0503020202020204" pitchFamily="34" charset="0"/>
              </a:rPr>
              <a:t>July – Oct 2018</a:t>
            </a:r>
          </a:p>
        </p:txBody>
      </p:sp>
      <p:sp>
        <p:nvSpPr>
          <p:cNvPr id="12" name="Rectangle 11">
            <a:extLst>
              <a:ext uri="{FF2B5EF4-FFF2-40B4-BE49-F238E27FC236}">
                <a16:creationId xmlns:a16="http://schemas.microsoft.com/office/drawing/2014/main" id="{97AB48A0-33D7-AE4B-9D7C-A3A50C112411}"/>
              </a:ext>
            </a:extLst>
          </p:cNvPr>
          <p:cNvSpPr/>
          <p:nvPr/>
        </p:nvSpPr>
        <p:spPr>
          <a:xfrm>
            <a:off x="4765957" y="1676390"/>
            <a:ext cx="2955132" cy="1245732"/>
          </a:xfrm>
          <a:prstGeom prst="rect">
            <a:avLst/>
          </a:prstGeom>
          <a:solidFill>
            <a:srgbClr val="75B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venir Next" panose="020B0503020202020204" pitchFamily="34" charset="0"/>
              </a:rPr>
              <a:t>H(</a:t>
            </a:r>
            <a:r>
              <a:rPr lang="en-US" sz="2000" i="1" dirty="0">
                <a:solidFill>
                  <a:schemeClr val="tx1"/>
                </a:solidFill>
                <a:latin typeface="Avenir Next" panose="020B0503020202020204" pitchFamily="34" charset="0"/>
              </a:rPr>
              <a:t>user, subreddit)</a:t>
            </a:r>
            <a:endParaRPr lang="en-US" sz="2000" dirty="0">
              <a:solidFill>
                <a:schemeClr val="tx1"/>
              </a:solidFill>
              <a:latin typeface="Avenir Next" panose="020B0503020202020204" pitchFamily="34" charset="0"/>
            </a:endParaRPr>
          </a:p>
          <a:p>
            <a:pPr algn="ctr"/>
            <a:r>
              <a:rPr lang="en-US" sz="2000" dirty="0">
                <a:solidFill>
                  <a:schemeClr val="tx1"/>
                </a:solidFill>
                <a:latin typeface="Avenir Next" panose="020B0503020202020204" pitchFamily="34" charset="0"/>
              </a:rPr>
              <a:t>Post History</a:t>
            </a:r>
          </a:p>
          <a:p>
            <a:pPr algn="ctr"/>
            <a:r>
              <a:rPr lang="en-US" sz="2000" dirty="0">
                <a:solidFill>
                  <a:schemeClr val="tx1"/>
                </a:solidFill>
                <a:latin typeface="Avenir Next" panose="020B0503020202020204" pitchFamily="34" charset="0"/>
              </a:rPr>
              <a:t>Mar – Oct 2018</a:t>
            </a:r>
          </a:p>
        </p:txBody>
      </p:sp>
      <p:cxnSp>
        <p:nvCxnSpPr>
          <p:cNvPr id="13" name="Straight Arrow Connector 12">
            <a:extLst>
              <a:ext uri="{FF2B5EF4-FFF2-40B4-BE49-F238E27FC236}">
                <a16:creationId xmlns:a16="http://schemas.microsoft.com/office/drawing/2014/main" id="{B8F0AA6C-BFFB-B246-B60F-FC839A0ED6AE}"/>
              </a:ext>
            </a:extLst>
          </p:cNvPr>
          <p:cNvCxnSpPr>
            <a:cxnSpLocks/>
            <a:stCxn id="12" idx="2"/>
            <a:endCxn id="5" idx="0"/>
          </p:cNvCxnSpPr>
          <p:nvPr/>
        </p:nvCxnSpPr>
        <p:spPr>
          <a:xfrm flipH="1">
            <a:off x="4603699" y="2922122"/>
            <a:ext cx="1639824" cy="972385"/>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EA4D9CE-ACB4-4E4C-9042-72480F77A6E6}"/>
              </a:ext>
            </a:extLst>
          </p:cNvPr>
          <p:cNvCxnSpPr>
            <a:cxnSpLocks/>
            <a:stCxn id="12" idx="2"/>
            <a:endCxn id="24" idx="0"/>
          </p:cNvCxnSpPr>
          <p:nvPr/>
        </p:nvCxnSpPr>
        <p:spPr>
          <a:xfrm>
            <a:off x="6243523" y="2922122"/>
            <a:ext cx="1924389" cy="947869"/>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4CDFBAE-609C-5947-A924-161E36AE7495}"/>
              </a:ext>
            </a:extLst>
          </p:cNvPr>
          <p:cNvSpPr txBox="1"/>
          <p:nvPr/>
        </p:nvSpPr>
        <p:spPr>
          <a:xfrm>
            <a:off x="2113821" y="3126312"/>
            <a:ext cx="3061800" cy="461665"/>
          </a:xfrm>
          <a:prstGeom prst="rect">
            <a:avLst/>
          </a:prstGeom>
          <a:noFill/>
        </p:spPr>
        <p:txBody>
          <a:bodyPr wrap="none" rtlCol="0">
            <a:spAutoFit/>
          </a:bodyPr>
          <a:lstStyle/>
          <a:p>
            <a:r>
              <a:rPr lang="en-US" sz="2400" dirty="0">
                <a:latin typeface="Avenir Next" panose="020B0503020202020204" pitchFamily="34" charset="0"/>
              </a:rPr>
              <a:t>Splitting Post History</a:t>
            </a:r>
          </a:p>
        </p:txBody>
      </p:sp>
      <p:sp>
        <p:nvSpPr>
          <p:cNvPr id="16" name="Oval 15">
            <a:extLst>
              <a:ext uri="{FF2B5EF4-FFF2-40B4-BE49-F238E27FC236}">
                <a16:creationId xmlns:a16="http://schemas.microsoft.com/office/drawing/2014/main" id="{0ED2A6B1-8030-F14E-A940-93003C43B47D}"/>
              </a:ext>
            </a:extLst>
          </p:cNvPr>
          <p:cNvSpPr/>
          <p:nvPr/>
        </p:nvSpPr>
        <p:spPr>
          <a:xfrm>
            <a:off x="3075757" y="5570796"/>
            <a:ext cx="3061800" cy="1215506"/>
          </a:xfrm>
          <a:prstGeom prst="ellipse">
            <a:avLst/>
          </a:prstGeom>
          <a:solidFill>
            <a:srgbClr val="F584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Independent Variables</a:t>
            </a:r>
          </a:p>
        </p:txBody>
      </p:sp>
      <p:sp>
        <p:nvSpPr>
          <p:cNvPr id="17" name="Right Arrow 16">
            <a:extLst>
              <a:ext uri="{FF2B5EF4-FFF2-40B4-BE49-F238E27FC236}">
                <a16:creationId xmlns:a16="http://schemas.microsoft.com/office/drawing/2014/main" id="{BB11FFCF-D03B-E141-9EF7-815C4659009F}"/>
              </a:ext>
            </a:extLst>
          </p:cNvPr>
          <p:cNvSpPr/>
          <p:nvPr/>
        </p:nvSpPr>
        <p:spPr>
          <a:xfrm rot="5400000">
            <a:off x="4380092" y="5139448"/>
            <a:ext cx="447215"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C58D7DAE-5BDD-324A-A21A-F98C0AB9710C}"/>
              </a:ext>
            </a:extLst>
          </p:cNvPr>
          <p:cNvSpPr/>
          <p:nvPr/>
        </p:nvSpPr>
        <p:spPr>
          <a:xfrm>
            <a:off x="6459860" y="5586605"/>
            <a:ext cx="3061800" cy="1215506"/>
          </a:xfrm>
          <a:prstGeom prst="ellipse">
            <a:avLst/>
          </a:prstGeom>
          <a:solidFill>
            <a:srgbClr val="F584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Dependent Variables</a:t>
            </a:r>
          </a:p>
        </p:txBody>
      </p:sp>
      <p:sp>
        <p:nvSpPr>
          <p:cNvPr id="19" name="Right Arrow 18">
            <a:extLst>
              <a:ext uri="{FF2B5EF4-FFF2-40B4-BE49-F238E27FC236}">
                <a16:creationId xmlns:a16="http://schemas.microsoft.com/office/drawing/2014/main" id="{5B369594-8125-5149-90AA-ED454082E68B}"/>
              </a:ext>
            </a:extLst>
          </p:cNvPr>
          <p:cNvSpPr/>
          <p:nvPr/>
        </p:nvSpPr>
        <p:spPr>
          <a:xfrm rot="5400000">
            <a:off x="7764195" y="5155257"/>
            <a:ext cx="447215"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4CD44D3-9DCB-CB45-881E-80B59C932541}"/>
              </a:ext>
            </a:extLst>
          </p:cNvPr>
          <p:cNvSpPr/>
          <p:nvPr/>
        </p:nvSpPr>
        <p:spPr>
          <a:xfrm>
            <a:off x="5175621" y="728655"/>
            <a:ext cx="3663579" cy="440380"/>
          </a:xfrm>
          <a:prstGeom prst="rect">
            <a:avLst/>
          </a:prstGeom>
          <a:noFill/>
          <a:ln w="57150">
            <a:solidFill>
              <a:srgbClr val="F584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C08F5C0-5EDD-604B-B032-16D8542D6E57}"/>
              </a:ext>
            </a:extLst>
          </p:cNvPr>
          <p:cNvSpPr/>
          <p:nvPr/>
        </p:nvSpPr>
        <p:spPr>
          <a:xfrm>
            <a:off x="4922180" y="1116218"/>
            <a:ext cx="2490002" cy="440380"/>
          </a:xfrm>
          <a:prstGeom prst="rect">
            <a:avLst/>
          </a:prstGeom>
          <a:noFill/>
          <a:ln w="57150">
            <a:solidFill>
              <a:srgbClr val="F584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B2AC9E4-EBFF-CE4F-88B2-C7339DFCDC2E}"/>
              </a:ext>
            </a:extLst>
          </p:cNvPr>
          <p:cNvSpPr/>
          <p:nvPr/>
        </p:nvSpPr>
        <p:spPr>
          <a:xfrm>
            <a:off x="3895428" y="3894507"/>
            <a:ext cx="1416542" cy="400110"/>
          </a:xfrm>
          <a:prstGeom prst="rect">
            <a:avLst/>
          </a:prstGeom>
        </p:spPr>
        <p:txBody>
          <a:bodyPr wrap="none">
            <a:spAutoFit/>
          </a:bodyPr>
          <a:lstStyle/>
          <a:p>
            <a:pPr algn="ctr"/>
            <a:r>
              <a:rPr lang="en-US" sz="2000" b="1" dirty="0">
                <a:latin typeface="Avenir Next" panose="020B0503020202020204" pitchFamily="34" charset="0"/>
              </a:rPr>
              <a:t>Past Posts</a:t>
            </a:r>
          </a:p>
        </p:txBody>
      </p:sp>
      <p:sp>
        <p:nvSpPr>
          <p:cNvPr id="24" name="Rectangle 23">
            <a:extLst>
              <a:ext uri="{FF2B5EF4-FFF2-40B4-BE49-F238E27FC236}">
                <a16:creationId xmlns:a16="http://schemas.microsoft.com/office/drawing/2014/main" id="{FEBF256D-0F69-AD48-AF33-B08EE4D2C1A5}"/>
              </a:ext>
            </a:extLst>
          </p:cNvPr>
          <p:cNvSpPr/>
          <p:nvPr/>
        </p:nvSpPr>
        <p:spPr>
          <a:xfrm>
            <a:off x="7394976" y="3869991"/>
            <a:ext cx="1545871" cy="369332"/>
          </a:xfrm>
          <a:prstGeom prst="rect">
            <a:avLst/>
          </a:prstGeom>
        </p:spPr>
        <p:txBody>
          <a:bodyPr wrap="none">
            <a:spAutoFit/>
          </a:bodyPr>
          <a:lstStyle/>
          <a:p>
            <a:pPr algn="ctr"/>
            <a:r>
              <a:rPr lang="en-US" b="1" dirty="0">
                <a:latin typeface="Avenir Next" panose="020B0503020202020204" pitchFamily="34" charset="0"/>
              </a:rPr>
              <a:t>Future Posts</a:t>
            </a:r>
          </a:p>
        </p:txBody>
      </p:sp>
    </p:spTree>
    <p:extLst>
      <p:ext uri="{BB962C8B-B14F-4D97-AF65-F5344CB8AC3E}">
        <p14:creationId xmlns:p14="http://schemas.microsoft.com/office/powerpoint/2010/main" val="322736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p:bldP spid="16" grpId="0" animBg="1"/>
      <p:bldP spid="17" grpId="0" animBg="1"/>
      <p:bldP spid="18" grpId="0" animBg="1"/>
      <p:bldP spid="19" grpId="0" animBg="1"/>
      <p:bldP spid="21" grpId="0" animBg="1"/>
      <p:bldP spid="22" grpId="0" animBg="1"/>
      <p:bldP spid="5" grpId="0"/>
      <p:bldP spid="2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C9F370-2BF6-4B44-B19C-1BA1D2B252A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5" name="Content Placeholder 2">
            <a:extLst>
              <a:ext uri="{FF2B5EF4-FFF2-40B4-BE49-F238E27FC236}">
                <a16:creationId xmlns:a16="http://schemas.microsoft.com/office/drawing/2014/main" id="{15EA498C-9ECE-A743-825F-55E82B5205A8}"/>
              </a:ext>
            </a:extLst>
          </p:cNvPr>
          <p:cNvSpPr txBox="1">
            <a:spLocks/>
          </p:cNvSpPr>
          <p:nvPr/>
        </p:nvSpPr>
        <p:spPr>
          <a:xfrm>
            <a:off x="2362210" y="-197143"/>
            <a:ext cx="7294408" cy="216448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RQ 2: Behaviors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How is providing removal explanations associated with </a:t>
            </a:r>
            <a: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user behavior</a:t>
            </a: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a:t>
            </a:r>
            <a:endPar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endParaRPr>
          </a:p>
        </p:txBody>
      </p:sp>
      <p:sp>
        <p:nvSpPr>
          <p:cNvPr id="9" name="Right Arrow 8">
            <a:extLst>
              <a:ext uri="{FF2B5EF4-FFF2-40B4-BE49-F238E27FC236}">
                <a16:creationId xmlns:a16="http://schemas.microsoft.com/office/drawing/2014/main" id="{BA263709-09E2-0547-8D0B-CB14B9853FB7}"/>
              </a:ext>
            </a:extLst>
          </p:cNvPr>
          <p:cNvSpPr/>
          <p:nvPr/>
        </p:nvSpPr>
        <p:spPr>
          <a:xfrm rot="5400000">
            <a:off x="5805697" y="1720875"/>
            <a:ext cx="584775"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3AA7638-FC3B-AD40-AA8E-EB1434988146}"/>
              </a:ext>
            </a:extLst>
          </p:cNvPr>
          <p:cNvSpPr/>
          <p:nvPr/>
        </p:nvSpPr>
        <p:spPr>
          <a:xfrm>
            <a:off x="2763982" y="2684900"/>
            <a:ext cx="6664031" cy="1000874"/>
          </a:xfrm>
          <a:prstGeom prst="rect">
            <a:avLst/>
          </a:prstGeom>
          <a:solidFill>
            <a:schemeClr val="bg2">
              <a:lumMod val="9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dirty="0">
                <a:solidFill>
                  <a:prstClr val="black"/>
                </a:solidFill>
                <a:latin typeface="Avenir Next" panose="020B0503020202020204" pitchFamily="34" charset="0"/>
                <a:ea typeface="Arial" charset="0"/>
                <a:cs typeface="Arial" charset="0"/>
              </a:rPr>
              <a:t>Does user u have a future post in subreddit s that is removed?</a:t>
            </a:r>
          </a:p>
        </p:txBody>
      </p:sp>
      <p:sp>
        <p:nvSpPr>
          <p:cNvPr id="2" name="Rectangle 1">
            <a:extLst>
              <a:ext uri="{FF2B5EF4-FFF2-40B4-BE49-F238E27FC236}">
                <a16:creationId xmlns:a16="http://schemas.microsoft.com/office/drawing/2014/main" id="{BC6FA993-9B85-DD40-9C1D-EC41730710CB}"/>
              </a:ext>
            </a:extLst>
          </p:cNvPr>
          <p:cNvSpPr/>
          <p:nvPr/>
        </p:nvSpPr>
        <p:spPr>
          <a:xfrm>
            <a:off x="4975035" y="1108913"/>
            <a:ext cx="2464855" cy="44038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4AD19CB-90A6-C845-B215-8176B33D520B}"/>
              </a:ext>
            </a:extLst>
          </p:cNvPr>
          <p:cNvSpPr txBox="1"/>
          <p:nvPr/>
        </p:nvSpPr>
        <p:spPr>
          <a:xfrm>
            <a:off x="3761656" y="2148237"/>
            <a:ext cx="4312642"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Future Removal (u,</a:t>
            </a:r>
            <a:r>
              <a:rPr kumimoji="0" lang="en-US" sz="3200" b="1" i="0" u="none" strike="noStrike" kern="1200" cap="none" spc="0" normalizeH="0" noProof="0" dirty="0">
                <a:ln>
                  <a:noFill/>
                </a:ln>
                <a:solidFill>
                  <a:prstClr val="black"/>
                </a:solidFill>
                <a:effectLst/>
                <a:uLnTx/>
                <a:uFillTx/>
                <a:latin typeface="Avenir Next" panose="020B0503020202020204" pitchFamily="34" charset="0"/>
                <a:ea typeface="+mn-ea"/>
                <a:cs typeface="+mn-cs"/>
              </a:rPr>
              <a:t> s)</a:t>
            </a:r>
            <a:endParaRPr kumimoji="0" lang="en-US" sz="3200" b="1"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endParaRPr>
          </a:p>
        </p:txBody>
      </p:sp>
      <p:sp>
        <p:nvSpPr>
          <p:cNvPr id="18" name="Rectangle 17">
            <a:extLst>
              <a:ext uri="{FF2B5EF4-FFF2-40B4-BE49-F238E27FC236}">
                <a16:creationId xmlns:a16="http://schemas.microsoft.com/office/drawing/2014/main" id="{432CF565-9342-624C-ACB7-D1571A447B20}"/>
              </a:ext>
            </a:extLst>
          </p:cNvPr>
          <p:cNvSpPr/>
          <p:nvPr/>
        </p:nvSpPr>
        <p:spPr>
          <a:xfrm>
            <a:off x="3266257" y="4941567"/>
            <a:ext cx="3417556" cy="816743"/>
          </a:xfrm>
          <a:prstGeom prst="rect">
            <a:avLst/>
          </a:prstGeom>
          <a:solidFill>
            <a:srgbClr val="75B7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Logistic Regression</a:t>
            </a:r>
          </a:p>
        </p:txBody>
      </p:sp>
      <p:sp>
        <p:nvSpPr>
          <p:cNvPr id="19" name="Rectangle 18">
            <a:extLst>
              <a:ext uri="{FF2B5EF4-FFF2-40B4-BE49-F238E27FC236}">
                <a16:creationId xmlns:a16="http://schemas.microsoft.com/office/drawing/2014/main" id="{9655DFD5-79CF-3B46-8CC9-C527B3CE5BF0}"/>
              </a:ext>
            </a:extLst>
          </p:cNvPr>
          <p:cNvSpPr/>
          <p:nvPr/>
        </p:nvSpPr>
        <p:spPr>
          <a:xfrm>
            <a:off x="3761654" y="2183400"/>
            <a:ext cx="4312641" cy="440380"/>
          </a:xfrm>
          <a:prstGeom prst="rect">
            <a:avLst/>
          </a:prstGeom>
          <a:noFill/>
          <a:ln w="57150">
            <a:solidFill>
              <a:srgbClr val="F584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Arrow Connector 21">
            <a:extLst>
              <a:ext uri="{FF2B5EF4-FFF2-40B4-BE49-F238E27FC236}">
                <a16:creationId xmlns:a16="http://schemas.microsoft.com/office/drawing/2014/main" id="{06E9B729-FB65-FF43-B66E-79F3B47DFEE9}"/>
              </a:ext>
            </a:extLst>
          </p:cNvPr>
          <p:cNvCxnSpPr>
            <a:cxnSpLocks/>
          </p:cNvCxnSpPr>
          <p:nvPr/>
        </p:nvCxnSpPr>
        <p:spPr>
          <a:xfrm flipV="1">
            <a:off x="8917080" y="3835495"/>
            <a:ext cx="0" cy="759570"/>
          </a:xfrm>
          <a:prstGeom prst="straightConnector1">
            <a:avLst/>
          </a:prstGeom>
          <a:ln w="38100">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Puzzle Piece">
            <a:extLst>
              <a:ext uri="{FF2B5EF4-FFF2-40B4-BE49-F238E27FC236}">
                <a16:creationId xmlns:a16="http://schemas.microsoft.com/office/drawing/2014/main" id="{0FAC8E82-47AE-1145-B77D-5E9D033170AC}"/>
              </a:ext>
            </a:extLst>
          </p:cNvPr>
          <p:cNvSpPr/>
          <p:nvPr/>
        </p:nvSpPr>
        <p:spPr>
          <a:xfrm rot="16200000">
            <a:off x="-46151" y="323860"/>
            <a:ext cx="2017060" cy="1594297"/>
          </a:xfrm>
          <a:custGeom>
            <a:avLst/>
            <a:gdLst/>
            <a:ahLst/>
            <a:cxnLst>
              <a:cxn ang="0">
                <a:pos x="wd2" y="hd2"/>
              </a:cxn>
              <a:cxn ang="5400000">
                <a:pos x="wd2" y="hd2"/>
              </a:cxn>
              <a:cxn ang="10800000">
                <a:pos x="wd2" y="hd2"/>
              </a:cxn>
              <a:cxn ang="16200000">
                <a:pos x="wd2" y="hd2"/>
              </a:cxn>
            </a:cxnLst>
            <a:rect l="0" t="0" r="r" b="b"/>
            <a:pathLst>
              <a:path w="21600" h="21600" extrusionOk="0">
                <a:moveTo>
                  <a:pt x="4970" y="0"/>
                </a:moveTo>
                <a:cubicBezTo>
                  <a:pt x="4727" y="0"/>
                  <a:pt x="4529" y="339"/>
                  <a:pt x="4529" y="754"/>
                </a:cubicBezTo>
                <a:lnTo>
                  <a:pt x="4529" y="7491"/>
                </a:lnTo>
                <a:cubicBezTo>
                  <a:pt x="4382" y="8825"/>
                  <a:pt x="3672" y="8999"/>
                  <a:pt x="3672" y="8999"/>
                </a:cubicBezTo>
                <a:cubicBezTo>
                  <a:pt x="3377" y="9059"/>
                  <a:pt x="2943" y="8562"/>
                  <a:pt x="2783" y="8363"/>
                </a:cubicBezTo>
                <a:cubicBezTo>
                  <a:pt x="2489" y="7923"/>
                  <a:pt x="2110" y="7658"/>
                  <a:pt x="1698" y="7658"/>
                </a:cubicBezTo>
                <a:cubicBezTo>
                  <a:pt x="760" y="7658"/>
                  <a:pt x="0" y="9026"/>
                  <a:pt x="0" y="10717"/>
                </a:cubicBezTo>
                <a:cubicBezTo>
                  <a:pt x="0" y="12407"/>
                  <a:pt x="760" y="13778"/>
                  <a:pt x="1698" y="13778"/>
                </a:cubicBezTo>
                <a:cubicBezTo>
                  <a:pt x="2082" y="13778"/>
                  <a:pt x="2436" y="13545"/>
                  <a:pt x="2720" y="13157"/>
                </a:cubicBezTo>
                <a:lnTo>
                  <a:pt x="2720" y="13160"/>
                </a:lnTo>
                <a:cubicBezTo>
                  <a:pt x="2746" y="13124"/>
                  <a:pt x="3313" y="12370"/>
                  <a:pt x="3672" y="12443"/>
                </a:cubicBezTo>
                <a:cubicBezTo>
                  <a:pt x="3672" y="12443"/>
                  <a:pt x="4382" y="12617"/>
                  <a:pt x="4529" y="13951"/>
                </a:cubicBezTo>
                <a:lnTo>
                  <a:pt x="4529" y="20846"/>
                </a:lnTo>
                <a:cubicBezTo>
                  <a:pt x="4529" y="21260"/>
                  <a:pt x="4727" y="21600"/>
                  <a:pt x="4970" y="21600"/>
                </a:cubicBezTo>
                <a:lnTo>
                  <a:pt x="9322" y="21600"/>
                </a:lnTo>
                <a:cubicBezTo>
                  <a:pt x="9749" y="21162"/>
                  <a:pt x="9815" y="20388"/>
                  <a:pt x="9815" y="20388"/>
                </a:cubicBezTo>
                <a:cubicBezTo>
                  <a:pt x="9857" y="19778"/>
                  <a:pt x="9419" y="18814"/>
                  <a:pt x="9396" y="18765"/>
                </a:cubicBezTo>
                <a:lnTo>
                  <a:pt x="9394" y="18763"/>
                </a:lnTo>
                <a:cubicBezTo>
                  <a:pt x="9168" y="18278"/>
                  <a:pt x="9032" y="17676"/>
                  <a:pt x="9032" y="17022"/>
                </a:cubicBezTo>
                <a:cubicBezTo>
                  <a:pt x="9032" y="15422"/>
                  <a:pt x="9836" y="14124"/>
                  <a:pt x="10827" y="14124"/>
                </a:cubicBezTo>
                <a:cubicBezTo>
                  <a:pt x="11818" y="14124"/>
                  <a:pt x="12621" y="15422"/>
                  <a:pt x="12621" y="17022"/>
                </a:cubicBezTo>
                <a:cubicBezTo>
                  <a:pt x="12621" y="17724"/>
                  <a:pt x="12467" y="18368"/>
                  <a:pt x="12209" y="18869"/>
                </a:cubicBezTo>
                <a:cubicBezTo>
                  <a:pt x="12092" y="19143"/>
                  <a:pt x="11799" y="19886"/>
                  <a:pt x="11834" y="20388"/>
                </a:cubicBezTo>
                <a:cubicBezTo>
                  <a:pt x="11834" y="20388"/>
                  <a:pt x="11900" y="21162"/>
                  <a:pt x="12327" y="21600"/>
                </a:cubicBezTo>
                <a:lnTo>
                  <a:pt x="16679" y="21600"/>
                </a:lnTo>
                <a:cubicBezTo>
                  <a:pt x="16922" y="21600"/>
                  <a:pt x="17120" y="21261"/>
                  <a:pt x="17120" y="20846"/>
                </a:cubicBezTo>
                <a:lnTo>
                  <a:pt x="17120" y="13499"/>
                </a:lnTo>
                <a:cubicBezTo>
                  <a:pt x="17332" y="12447"/>
                  <a:pt x="17928" y="12299"/>
                  <a:pt x="17928" y="12299"/>
                </a:cubicBezTo>
                <a:cubicBezTo>
                  <a:pt x="18223" y="12239"/>
                  <a:pt x="18657" y="12736"/>
                  <a:pt x="18817" y="12935"/>
                </a:cubicBezTo>
                <a:cubicBezTo>
                  <a:pt x="19111" y="13375"/>
                  <a:pt x="19490" y="13640"/>
                  <a:pt x="19902" y="13640"/>
                </a:cubicBezTo>
                <a:cubicBezTo>
                  <a:pt x="20840" y="13640"/>
                  <a:pt x="21600" y="12272"/>
                  <a:pt x="21600" y="10581"/>
                </a:cubicBezTo>
                <a:cubicBezTo>
                  <a:pt x="21600" y="8891"/>
                  <a:pt x="20840" y="7519"/>
                  <a:pt x="19902" y="7519"/>
                </a:cubicBezTo>
                <a:cubicBezTo>
                  <a:pt x="19518" y="7519"/>
                  <a:pt x="19164" y="7753"/>
                  <a:pt x="18880" y="8141"/>
                </a:cubicBezTo>
                <a:lnTo>
                  <a:pt x="18880" y="8138"/>
                </a:lnTo>
                <a:cubicBezTo>
                  <a:pt x="18854" y="8174"/>
                  <a:pt x="18287" y="8928"/>
                  <a:pt x="17928" y="8855"/>
                </a:cubicBezTo>
                <a:cubicBezTo>
                  <a:pt x="17928" y="8855"/>
                  <a:pt x="17332" y="8707"/>
                  <a:pt x="17120" y="7655"/>
                </a:cubicBezTo>
                <a:lnTo>
                  <a:pt x="17120" y="6814"/>
                </a:lnTo>
                <a:lnTo>
                  <a:pt x="17120" y="754"/>
                </a:lnTo>
                <a:cubicBezTo>
                  <a:pt x="17120" y="340"/>
                  <a:pt x="16921" y="0"/>
                  <a:pt x="16678" y="0"/>
                </a:cubicBezTo>
                <a:lnTo>
                  <a:pt x="12109" y="0"/>
                </a:lnTo>
                <a:cubicBezTo>
                  <a:pt x="11780" y="445"/>
                  <a:pt x="11725" y="1085"/>
                  <a:pt x="11725" y="1085"/>
                </a:cubicBezTo>
                <a:cubicBezTo>
                  <a:pt x="11682" y="1697"/>
                  <a:pt x="12124" y="2664"/>
                  <a:pt x="12145" y="2708"/>
                </a:cubicBezTo>
                <a:lnTo>
                  <a:pt x="12142" y="2708"/>
                </a:lnTo>
                <a:cubicBezTo>
                  <a:pt x="12369" y="3193"/>
                  <a:pt x="12506" y="3796"/>
                  <a:pt x="12506" y="4452"/>
                </a:cubicBezTo>
                <a:cubicBezTo>
                  <a:pt x="12506" y="6051"/>
                  <a:pt x="11704" y="7347"/>
                  <a:pt x="10712" y="7347"/>
                </a:cubicBezTo>
                <a:cubicBezTo>
                  <a:pt x="9721" y="7347"/>
                  <a:pt x="8917" y="6051"/>
                  <a:pt x="8917" y="4452"/>
                </a:cubicBezTo>
                <a:cubicBezTo>
                  <a:pt x="8917" y="3749"/>
                  <a:pt x="9072" y="3103"/>
                  <a:pt x="9330" y="2601"/>
                </a:cubicBezTo>
                <a:cubicBezTo>
                  <a:pt x="9447" y="2328"/>
                  <a:pt x="9738" y="1588"/>
                  <a:pt x="9703" y="1085"/>
                </a:cubicBezTo>
                <a:cubicBezTo>
                  <a:pt x="9703" y="1085"/>
                  <a:pt x="9648" y="445"/>
                  <a:pt x="9318" y="0"/>
                </a:cubicBezTo>
                <a:lnTo>
                  <a:pt x="4970" y="0"/>
                </a:lnTo>
                <a:close/>
              </a:path>
            </a:pathLst>
          </a:custGeom>
          <a:solidFill>
            <a:schemeClr val="accent1">
              <a:hueOff val="114395"/>
              <a:lumOff val="-24975"/>
            </a:schemeClr>
          </a:solidFill>
          <a:ln w="3175">
            <a:miter lim="400000"/>
          </a:ln>
          <a:effectLst>
            <a:outerShdw blurRad="25400" dist="12700" dir="5400000" rotWithShape="0">
              <a:srgbClr val="000000">
                <a:alpha val="50000"/>
              </a:srgbClr>
            </a:outerShdw>
          </a:effectLst>
        </p:spPr>
        <p:txBody>
          <a:bodyPr lIns="41341" tIns="41341" rIns="41341" bIns="41341" anchor="ctr"/>
          <a:lstStyle/>
          <a:p>
            <a:pPr marL="0" marR="0" lvl="0" indent="0" algn="l" defTabSz="457200" rtl="0" eaLnBrk="1" fontAlgn="auto" latinLnBrk="0" hangingPunct="1">
              <a:lnSpc>
                <a:spcPct val="100000"/>
              </a:lnSpc>
              <a:spcBef>
                <a:spcPts val="0"/>
              </a:spcBef>
              <a:spcAft>
                <a:spcPts val="0"/>
              </a:spcAft>
              <a:buClrTx/>
              <a:buSzTx/>
              <a:buFontTx/>
              <a:buNone/>
              <a:tabLst/>
              <a:defRPr b="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Helvetica Light"/>
              <a:sym typeface="Helvetica Light"/>
            </a:endParaRPr>
          </a:p>
        </p:txBody>
      </p:sp>
      <p:sp>
        <p:nvSpPr>
          <p:cNvPr id="25" name="response">
            <a:extLst>
              <a:ext uri="{FF2B5EF4-FFF2-40B4-BE49-F238E27FC236}">
                <a16:creationId xmlns:a16="http://schemas.microsoft.com/office/drawing/2014/main" id="{F65D1F43-BB6D-E845-8FF2-A28373D6B508}"/>
              </a:ext>
            </a:extLst>
          </p:cNvPr>
          <p:cNvSpPr txBox="1"/>
          <p:nvPr/>
        </p:nvSpPr>
        <p:spPr>
          <a:xfrm>
            <a:off x="187494" y="585401"/>
            <a:ext cx="1503721" cy="37991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1500">
                <a:solidFill>
                  <a:srgbClr val="F39019"/>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39019"/>
                </a:solidFill>
                <a:effectLst/>
                <a:uLnTx/>
                <a:uFillTx/>
                <a:latin typeface="Avenir Next"/>
                <a:sym typeface="Avenir Next"/>
              </a:rPr>
              <a:t>behaviors</a:t>
            </a:r>
            <a:endParaRPr kumimoji="0" sz="2800" b="1" i="0" u="none" strike="noStrike" kern="0" cap="none" spc="0" normalizeH="0" baseline="0" noProof="0" dirty="0">
              <a:ln>
                <a:noFill/>
              </a:ln>
              <a:solidFill>
                <a:srgbClr val="F39019"/>
              </a:solidFill>
              <a:effectLst/>
              <a:uLnTx/>
              <a:uFillTx/>
              <a:latin typeface="Avenir Next"/>
              <a:sym typeface="Avenir Next"/>
            </a:endParaRPr>
          </a:p>
        </p:txBody>
      </p:sp>
      <p:sp>
        <p:nvSpPr>
          <p:cNvPr id="40" name="Oval 39">
            <a:extLst>
              <a:ext uri="{FF2B5EF4-FFF2-40B4-BE49-F238E27FC236}">
                <a16:creationId xmlns:a16="http://schemas.microsoft.com/office/drawing/2014/main" id="{325E59E1-786E-5B40-B141-03C4A13394E1}"/>
              </a:ext>
            </a:extLst>
          </p:cNvPr>
          <p:cNvSpPr/>
          <p:nvPr/>
        </p:nvSpPr>
        <p:spPr>
          <a:xfrm>
            <a:off x="7386180" y="4744786"/>
            <a:ext cx="3061800" cy="1215506"/>
          </a:xfrm>
          <a:prstGeom prst="ellipse">
            <a:avLst/>
          </a:prstGeom>
          <a:solidFill>
            <a:srgbClr val="F584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Dependent Variable</a:t>
            </a:r>
          </a:p>
        </p:txBody>
      </p:sp>
    </p:spTree>
    <p:extLst>
      <p:ext uri="{BB962C8B-B14F-4D97-AF65-F5344CB8AC3E}">
        <p14:creationId xmlns:p14="http://schemas.microsoft.com/office/powerpoint/2010/main" val="291718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animBg="1"/>
      <p:bldP spid="2" grpId="0" animBg="1"/>
      <p:bldP spid="3" grpId="0"/>
      <p:bldP spid="18" grpId="0" animBg="1"/>
      <p:bldP spid="19" grpId="0" animBg="1"/>
      <p:bldP spid="23" grpId="0" animBg="1"/>
      <p:bldP spid="25" grpId="0" animBg="1"/>
      <p:bldP spid="4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B4F0D-1ABD-284E-8513-2B5BAC3962E1}"/>
              </a:ext>
            </a:extLst>
          </p:cNvPr>
          <p:cNvSpPr>
            <a:spLocks noGrp="1"/>
          </p:cNvSpPr>
          <p:nvPr>
            <p:ph type="title"/>
          </p:nvPr>
        </p:nvSpPr>
        <p:spPr/>
        <p:txBody>
          <a:bodyPr>
            <a:normAutofit/>
          </a:bodyPr>
          <a:lstStyle/>
          <a:p>
            <a:r>
              <a:rPr lang="en-US" dirty="0"/>
              <a:t>Control variables</a:t>
            </a:r>
          </a:p>
        </p:txBody>
      </p:sp>
      <p:sp>
        <p:nvSpPr>
          <p:cNvPr id="3" name="Content Placeholder 2">
            <a:extLst>
              <a:ext uri="{FF2B5EF4-FFF2-40B4-BE49-F238E27FC236}">
                <a16:creationId xmlns:a16="http://schemas.microsoft.com/office/drawing/2014/main" id="{94C8D024-DA1D-B645-9226-CCCA36F5D58F}"/>
              </a:ext>
            </a:extLst>
          </p:cNvPr>
          <p:cNvSpPr>
            <a:spLocks noGrp="1"/>
          </p:cNvSpPr>
          <p:nvPr>
            <p:ph idx="4294967295"/>
          </p:nvPr>
        </p:nvSpPr>
        <p:spPr>
          <a:xfrm>
            <a:off x="838200" y="1825625"/>
            <a:ext cx="10515600" cy="4351338"/>
          </a:xfrm>
        </p:spPr>
        <p:txBody>
          <a:bodyPr anchor="ctr"/>
          <a:lstStyle/>
          <a:p>
            <a:r>
              <a:rPr lang="en-US" dirty="0"/>
              <a:t>Subreddit Variables</a:t>
            </a:r>
          </a:p>
          <a:p>
            <a:pPr lvl="1"/>
            <a:r>
              <a:rPr lang="en-US" dirty="0"/>
              <a:t># Subreddit Subscribers</a:t>
            </a:r>
          </a:p>
          <a:p>
            <a:pPr lvl="1"/>
            <a:r>
              <a:rPr lang="en-US" dirty="0"/>
              <a:t># Subreddit Submissions</a:t>
            </a:r>
          </a:p>
          <a:p>
            <a:pPr lvl="1"/>
            <a:r>
              <a:rPr lang="en-US" dirty="0"/>
              <a:t>Net Subreddit Removal Rate</a:t>
            </a:r>
          </a:p>
          <a:p>
            <a:r>
              <a:rPr lang="en-US" dirty="0"/>
              <a:t>Post History Variables</a:t>
            </a:r>
          </a:p>
          <a:p>
            <a:pPr lvl="1"/>
            <a:r>
              <a:rPr lang="en-US" dirty="0"/>
              <a:t>Past Submissions by user </a:t>
            </a:r>
            <a:r>
              <a:rPr lang="en-US" i="1" dirty="0"/>
              <a:t>u</a:t>
            </a:r>
            <a:r>
              <a:rPr lang="en-US" dirty="0"/>
              <a:t> in subreddit </a:t>
            </a:r>
            <a:r>
              <a:rPr lang="en-US" i="1" dirty="0"/>
              <a:t>s</a:t>
            </a:r>
          </a:p>
          <a:p>
            <a:pPr lvl="1"/>
            <a:r>
              <a:rPr lang="en-US" dirty="0"/>
              <a:t>Avg. Past Score</a:t>
            </a:r>
          </a:p>
          <a:p>
            <a:pPr lvl="1"/>
            <a:r>
              <a:rPr lang="en-US" dirty="0"/>
              <a:t>Avg. Past Comments</a:t>
            </a:r>
          </a:p>
        </p:txBody>
      </p:sp>
      <p:sp>
        <p:nvSpPr>
          <p:cNvPr id="4" name="Slide Number Placeholder 3">
            <a:extLst>
              <a:ext uri="{FF2B5EF4-FFF2-40B4-BE49-F238E27FC236}">
                <a16:creationId xmlns:a16="http://schemas.microsoft.com/office/drawing/2014/main" id="{830AE81F-9507-504F-890D-A2F03A18B17F}"/>
              </a:ext>
            </a:extLst>
          </p:cNvPr>
          <p:cNvSpPr>
            <a:spLocks noGrp="1"/>
          </p:cNvSpPr>
          <p:nvPr>
            <p:ph type="sldNum" sz="quarter" idx="12"/>
          </p:nvPr>
        </p:nvSpPr>
        <p:spPr/>
        <p:txBody>
          <a:bodyPr/>
          <a:lstStyle/>
          <a:p>
            <a:fld id="{23ED692C-C0E5-C743-B0FC-E11C0885EE4E}" type="slidenum">
              <a:rPr lang="en-US" smtClean="0"/>
              <a:t>76</a:t>
            </a:fld>
            <a:endParaRPr lang="en-US"/>
          </a:p>
        </p:txBody>
      </p:sp>
    </p:spTree>
    <p:extLst>
      <p:ext uri="{BB962C8B-B14F-4D97-AF65-F5344CB8AC3E}">
        <p14:creationId xmlns:p14="http://schemas.microsoft.com/office/powerpoint/2010/main" val="20290265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88BD6-5167-6245-9F7E-54411E4B4336}"/>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B0834EEF-9BB9-9744-912B-1E8796DA2318}"/>
              </a:ext>
            </a:extLst>
          </p:cNvPr>
          <p:cNvSpPr>
            <a:spLocks noGrp="1"/>
          </p:cNvSpPr>
          <p:nvPr>
            <p:ph idx="4294967295"/>
          </p:nvPr>
        </p:nvSpPr>
        <p:spPr>
          <a:xfrm>
            <a:off x="838200" y="1825625"/>
            <a:ext cx="10515600" cy="4351338"/>
          </a:xfrm>
        </p:spPr>
        <p:txBody>
          <a:bodyPr anchor="ctr">
            <a:normAutofit/>
          </a:bodyPr>
          <a:lstStyle/>
          <a:p>
            <a:r>
              <a:rPr lang="en-US" sz="3600" dirty="0"/>
              <a:t>32 Million Submissions</a:t>
            </a:r>
          </a:p>
          <a:p>
            <a:r>
              <a:rPr lang="en-US" sz="3600" dirty="0"/>
              <a:t>Extracted removal explanations for removed posts:</a:t>
            </a:r>
          </a:p>
          <a:p>
            <a:pPr lvl="1"/>
            <a:r>
              <a:rPr lang="en-US" sz="3200" dirty="0"/>
              <a:t>213K explanation messages</a:t>
            </a:r>
          </a:p>
        </p:txBody>
      </p:sp>
      <p:sp>
        <p:nvSpPr>
          <p:cNvPr id="4" name="Slide Number Placeholder 3">
            <a:extLst>
              <a:ext uri="{FF2B5EF4-FFF2-40B4-BE49-F238E27FC236}">
                <a16:creationId xmlns:a16="http://schemas.microsoft.com/office/drawing/2014/main" id="{37BBE658-21C8-CC44-A11A-45109FDD586A}"/>
              </a:ext>
            </a:extLst>
          </p:cNvPr>
          <p:cNvSpPr>
            <a:spLocks noGrp="1"/>
          </p:cNvSpPr>
          <p:nvPr>
            <p:ph type="sldNum" sz="quarter" idx="12"/>
          </p:nvPr>
        </p:nvSpPr>
        <p:spPr/>
        <p:txBody>
          <a:bodyPr/>
          <a:lstStyle/>
          <a:p>
            <a:fld id="{23ED692C-C0E5-C743-B0FC-E11C0885EE4E}" type="slidenum">
              <a:rPr lang="en-US" smtClean="0"/>
              <a:t>77</a:t>
            </a:fld>
            <a:endParaRPr lang="en-US"/>
          </a:p>
        </p:txBody>
      </p:sp>
    </p:spTree>
    <p:extLst>
      <p:ext uri="{BB962C8B-B14F-4D97-AF65-F5344CB8AC3E}">
        <p14:creationId xmlns:p14="http://schemas.microsoft.com/office/powerpoint/2010/main" val="302255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man, toy, people, standing&#10;&#10;Description automatically generated">
            <a:extLst>
              <a:ext uri="{FF2B5EF4-FFF2-40B4-BE49-F238E27FC236}">
                <a16:creationId xmlns:a16="http://schemas.microsoft.com/office/drawing/2014/main" id="{D948746C-0901-4B45-A486-C9A43EC098FD}"/>
              </a:ext>
            </a:extLst>
          </p:cNvPr>
          <p:cNvPicPr>
            <a:picLocks noGrp="1" noChangeAspect="1"/>
          </p:cNvPicPr>
          <p:nvPr>
            <p:ph idx="1"/>
          </p:nvPr>
        </p:nvPicPr>
        <p:blipFill rotWithShape="1">
          <a:blip r:embed="rId3"/>
          <a:srcRect t="27510" b="7835"/>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sp>
        <p:nvSpPr>
          <p:cNvPr id="3" name="Title 2">
            <a:extLst>
              <a:ext uri="{FF2B5EF4-FFF2-40B4-BE49-F238E27FC236}">
                <a16:creationId xmlns:a16="http://schemas.microsoft.com/office/drawing/2014/main" id="{00F929C3-DA79-A24A-9F5E-5AD7E7445A99}"/>
              </a:ext>
            </a:extLst>
          </p:cNvPr>
          <p:cNvSpPr>
            <a:spLocks noGrp="1"/>
          </p:cNvSpPr>
          <p:nvPr>
            <p:ph type="title"/>
          </p:nvPr>
        </p:nvSpPr>
        <p:spPr>
          <a:xfrm>
            <a:off x="1" y="5317240"/>
            <a:ext cx="12192000" cy="744836"/>
          </a:xfrm>
        </p:spPr>
        <p:txBody>
          <a:bodyPr vert="horz" lIns="91440" tIns="45720" rIns="91440" bIns="45720" rtlCol="0" anchor="ctr">
            <a:normAutofit/>
          </a:bodyPr>
          <a:lstStyle/>
          <a:p>
            <a:pPr algn="ctr"/>
            <a:r>
              <a:rPr lang="en-US" sz="3600" dirty="0"/>
              <a:t>Who provides explanations?</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C41123D-E5FB-644C-9248-05FC70D2345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EBB84EA-720A-924D-995C-2965551D1999}" type="slidenum">
              <a:rPr lang="en-US">
                <a:solidFill>
                  <a:srgbClr val="FFFFFF"/>
                </a:solidFill>
                <a:latin typeface="Avenir Next" panose="020B0503020202020204" pitchFamily="34" charset="0"/>
              </a:rPr>
              <a:pPr>
                <a:spcAft>
                  <a:spcPts val="600"/>
                </a:spcAft>
              </a:pPr>
              <a:t>78</a:t>
            </a:fld>
            <a:endParaRPr lang="en-US" dirty="0">
              <a:solidFill>
                <a:srgbClr val="FFFFFF"/>
              </a:solidFill>
              <a:latin typeface="Avenir Next" panose="020B0503020202020204" pitchFamily="34" charset="0"/>
            </a:endParaRPr>
          </a:p>
        </p:txBody>
      </p:sp>
      <p:sp>
        <p:nvSpPr>
          <p:cNvPr id="7" name="Rectangle 6">
            <a:extLst>
              <a:ext uri="{FF2B5EF4-FFF2-40B4-BE49-F238E27FC236}">
                <a16:creationId xmlns:a16="http://schemas.microsoft.com/office/drawing/2014/main" id="{5F51A583-C121-D84D-AB7D-88390CB27C0D}"/>
              </a:ext>
            </a:extLst>
          </p:cNvPr>
          <p:cNvSpPr/>
          <p:nvPr/>
        </p:nvSpPr>
        <p:spPr>
          <a:xfrm>
            <a:off x="481479" y="1394519"/>
            <a:ext cx="1953491" cy="9144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Next" panose="020B0503020202020204" pitchFamily="34" charset="0"/>
              </a:rPr>
              <a:t>Human</a:t>
            </a:r>
          </a:p>
          <a:p>
            <a:pPr algn="ctr"/>
            <a:r>
              <a:rPr lang="en-US" sz="2400" dirty="0">
                <a:latin typeface="Avenir Next" panose="020B0503020202020204" pitchFamily="34" charset="0"/>
              </a:rPr>
              <a:t>Moderators</a:t>
            </a:r>
          </a:p>
        </p:txBody>
      </p:sp>
      <p:sp>
        <p:nvSpPr>
          <p:cNvPr id="12" name="Rectangle 11">
            <a:extLst>
              <a:ext uri="{FF2B5EF4-FFF2-40B4-BE49-F238E27FC236}">
                <a16:creationId xmlns:a16="http://schemas.microsoft.com/office/drawing/2014/main" id="{72175681-2373-3E4A-9D11-8BCBD2FD99A3}"/>
              </a:ext>
            </a:extLst>
          </p:cNvPr>
          <p:cNvSpPr/>
          <p:nvPr/>
        </p:nvSpPr>
        <p:spPr>
          <a:xfrm>
            <a:off x="9982200" y="1706597"/>
            <a:ext cx="1953491" cy="717942"/>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Next" panose="020B0503020202020204" pitchFamily="34" charset="0"/>
              </a:rPr>
              <a:t>Bots</a:t>
            </a:r>
          </a:p>
        </p:txBody>
      </p:sp>
      <p:sp>
        <p:nvSpPr>
          <p:cNvPr id="8" name="Down Arrow 7">
            <a:extLst>
              <a:ext uri="{FF2B5EF4-FFF2-40B4-BE49-F238E27FC236}">
                <a16:creationId xmlns:a16="http://schemas.microsoft.com/office/drawing/2014/main" id="{4272FE8E-1230-2B43-B4BC-2C73E9691B2C}"/>
              </a:ext>
            </a:extLst>
          </p:cNvPr>
          <p:cNvSpPr/>
          <p:nvPr/>
        </p:nvSpPr>
        <p:spPr>
          <a:xfrm>
            <a:off x="10716629" y="2530416"/>
            <a:ext cx="484632" cy="614560"/>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sp>
        <p:nvSpPr>
          <p:cNvPr id="14" name="Rectangle 13">
            <a:extLst>
              <a:ext uri="{FF2B5EF4-FFF2-40B4-BE49-F238E27FC236}">
                <a16:creationId xmlns:a16="http://schemas.microsoft.com/office/drawing/2014/main" id="{03939A4F-0809-0B4D-87FF-83E0D15C5D29}"/>
              </a:ext>
            </a:extLst>
          </p:cNvPr>
          <p:cNvSpPr/>
          <p:nvPr/>
        </p:nvSpPr>
        <p:spPr>
          <a:xfrm>
            <a:off x="10328632" y="3250853"/>
            <a:ext cx="1260625" cy="717942"/>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Next" panose="020B0503020202020204" pitchFamily="34" charset="0"/>
              </a:rPr>
              <a:t>58%</a:t>
            </a:r>
          </a:p>
        </p:txBody>
      </p:sp>
      <p:sp>
        <p:nvSpPr>
          <p:cNvPr id="16" name="Down Arrow 15">
            <a:extLst>
              <a:ext uri="{FF2B5EF4-FFF2-40B4-BE49-F238E27FC236}">
                <a16:creationId xmlns:a16="http://schemas.microsoft.com/office/drawing/2014/main" id="{704F550D-0874-8746-8740-130EF9B30BAD}"/>
              </a:ext>
            </a:extLst>
          </p:cNvPr>
          <p:cNvSpPr/>
          <p:nvPr/>
        </p:nvSpPr>
        <p:spPr>
          <a:xfrm>
            <a:off x="1215910" y="2530416"/>
            <a:ext cx="484632" cy="614560"/>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sp>
        <p:nvSpPr>
          <p:cNvPr id="17" name="Rectangle 16">
            <a:extLst>
              <a:ext uri="{FF2B5EF4-FFF2-40B4-BE49-F238E27FC236}">
                <a16:creationId xmlns:a16="http://schemas.microsoft.com/office/drawing/2014/main" id="{F7C257FE-3179-924C-AADA-D74D456AB5D7}"/>
              </a:ext>
            </a:extLst>
          </p:cNvPr>
          <p:cNvSpPr/>
          <p:nvPr/>
        </p:nvSpPr>
        <p:spPr>
          <a:xfrm>
            <a:off x="827913" y="3250853"/>
            <a:ext cx="1260625" cy="717942"/>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Next" panose="020B0503020202020204" pitchFamily="34" charset="0"/>
              </a:rPr>
              <a:t>42%</a:t>
            </a:r>
          </a:p>
        </p:txBody>
      </p:sp>
    </p:spTree>
    <p:extLst>
      <p:ext uri="{BB962C8B-B14F-4D97-AF65-F5344CB8AC3E}">
        <p14:creationId xmlns:p14="http://schemas.microsoft.com/office/powerpoint/2010/main" val="361258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6" grpId="0" animBg="1"/>
      <p:bldP spid="1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D7F248-C63A-F146-B2DD-F17864C98DCD}"/>
              </a:ext>
            </a:extLst>
          </p:cNvPr>
          <p:cNvSpPr>
            <a:spLocks noGrp="1"/>
          </p:cNvSpPr>
          <p:nvPr>
            <p:ph type="title"/>
          </p:nvPr>
        </p:nvSpPr>
        <p:spPr/>
        <p:txBody>
          <a:bodyPr/>
          <a:lstStyle/>
          <a:p>
            <a:r>
              <a:rPr lang="en-US" dirty="0"/>
              <a:t>Reporting the results</a:t>
            </a:r>
          </a:p>
        </p:txBody>
      </p:sp>
      <p:sp>
        <p:nvSpPr>
          <p:cNvPr id="6" name="Content Placeholder 5">
            <a:extLst>
              <a:ext uri="{FF2B5EF4-FFF2-40B4-BE49-F238E27FC236}">
                <a16:creationId xmlns:a16="http://schemas.microsoft.com/office/drawing/2014/main" id="{D9F09E8C-43A8-C345-AC3A-1B929830D9F9}"/>
              </a:ext>
            </a:extLst>
          </p:cNvPr>
          <p:cNvSpPr>
            <a:spLocks noGrp="1"/>
          </p:cNvSpPr>
          <p:nvPr>
            <p:ph idx="4294967295"/>
          </p:nvPr>
        </p:nvSpPr>
        <p:spPr>
          <a:xfrm>
            <a:off x="838200" y="1825625"/>
            <a:ext cx="10515600" cy="4351338"/>
          </a:xfrm>
        </p:spPr>
        <p:txBody>
          <a:bodyPr anchor="ctr"/>
          <a:lstStyle/>
          <a:p>
            <a:r>
              <a:rPr lang="en-US" dirty="0"/>
              <a:t>Odds ratios percentage</a:t>
            </a:r>
          </a:p>
          <a:p>
            <a:pPr lvl="1"/>
            <a:r>
              <a:rPr lang="en-US" dirty="0"/>
              <a:t>Percentage change in the odds of DV when an IV is increased by one SD</a:t>
            </a:r>
          </a:p>
          <a:p>
            <a:pPr marL="0" indent="0">
              <a:buNone/>
            </a:pPr>
            <a:endParaRPr lang="en-US" dirty="0"/>
          </a:p>
        </p:txBody>
      </p:sp>
      <p:sp>
        <p:nvSpPr>
          <p:cNvPr id="4" name="Slide Number Placeholder 3">
            <a:extLst>
              <a:ext uri="{FF2B5EF4-FFF2-40B4-BE49-F238E27FC236}">
                <a16:creationId xmlns:a16="http://schemas.microsoft.com/office/drawing/2014/main" id="{117017EA-E78F-F74E-AA78-780919FB2AE3}"/>
              </a:ext>
            </a:extLst>
          </p:cNvPr>
          <p:cNvSpPr>
            <a:spLocks noGrp="1"/>
          </p:cNvSpPr>
          <p:nvPr>
            <p:ph type="sldNum" sz="quarter" idx="12"/>
          </p:nvPr>
        </p:nvSpPr>
        <p:spPr/>
        <p:txBody>
          <a:bodyPr/>
          <a:lstStyle/>
          <a:p>
            <a:fld id="{23ED692C-C0E5-C743-B0FC-E11C0885EE4E}" type="slidenum">
              <a:rPr lang="en-US" smtClean="0"/>
              <a:t>79</a:t>
            </a:fld>
            <a:endParaRPr lang="en-US"/>
          </a:p>
        </p:txBody>
      </p:sp>
    </p:spTree>
    <p:extLst>
      <p:ext uri="{BB962C8B-B14F-4D97-AF65-F5344CB8AC3E}">
        <p14:creationId xmlns:p14="http://schemas.microsoft.com/office/powerpoint/2010/main" val="3270327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C46"/>
        </a:solidFill>
        <a:effectLst/>
      </p:bgPr>
    </p:bg>
    <p:spTree>
      <p:nvGrpSpPr>
        <p:cNvPr id="1" name=""/>
        <p:cNvGrpSpPr/>
        <p:nvPr/>
      </p:nvGrpSpPr>
      <p:grpSpPr>
        <a:xfrm>
          <a:off x="0" y="0"/>
          <a:ext cx="0" cy="0"/>
          <a:chOff x="0" y="0"/>
          <a:chExt cx="0" cy="0"/>
        </a:xfrm>
      </p:grpSpPr>
      <p:sp>
        <p:nvSpPr>
          <p:cNvPr id="38" name="Puzzle Piece">
            <a:extLst>
              <a:ext uri="{FF2B5EF4-FFF2-40B4-BE49-F238E27FC236}">
                <a16:creationId xmlns:a16="http://schemas.microsoft.com/office/drawing/2014/main" id="{2D976A25-7B48-2F4B-AA09-151B3B1DEB5B}"/>
              </a:ext>
            </a:extLst>
          </p:cNvPr>
          <p:cNvSpPr/>
          <p:nvPr/>
        </p:nvSpPr>
        <p:spPr>
          <a:xfrm rot="16200000">
            <a:off x="1637346" y="4169755"/>
            <a:ext cx="2018090" cy="1543160"/>
          </a:xfrm>
          <a:custGeom>
            <a:avLst/>
            <a:gdLst/>
            <a:ahLst/>
            <a:cxnLst>
              <a:cxn ang="0">
                <a:pos x="wd2" y="hd2"/>
              </a:cxn>
              <a:cxn ang="5400000">
                <a:pos x="wd2" y="hd2"/>
              </a:cxn>
              <a:cxn ang="10800000">
                <a:pos x="wd2" y="hd2"/>
              </a:cxn>
              <a:cxn ang="16200000">
                <a:pos x="wd2" y="hd2"/>
              </a:cxn>
            </a:cxnLst>
            <a:rect l="0" t="0" r="r" b="b"/>
            <a:pathLst>
              <a:path w="21600" h="21600" extrusionOk="0">
                <a:moveTo>
                  <a:pt x="4970" y="0"/>
                </a:moveTo>
                <a:cubicBezTo>
                  <a:pt x="4727" y="0"/>
                  <a:pt x="4529" y="339"/>
                  <a:pt x="4529" y="754"/>
                </a:cubicBezTo>
                <a:lnTo>
                  <a:pt x="4529" y="7491"/>
                </a:lnTo>
                <a:cubicBezTo>
                  <a:pt x="4382" y="8825"/>
                  <a:pt x="3672" y="8999"/>
                  <a:pt x="3672" y="8999"/>
                </a:cubicBezTo>
                <a:cubicBezTo>
                  <a:pt x="3377" y="9059"/>
                  <a:pt x="2943" y="8562"/>
                  <a:pt x="2783" y="8363"/>
                </a:cubicBezTo>
                <a:cubicBezTo>
                  <a:pt x="2489" y="7923"/>
                  <a:pt x="2110" y="7658"/>
                  <a:pt x="1698" y="7658"/>
                </a:cubicBezTo>
                <a:cubicBezTo>
                  <a:pt x="760" y="7658"/>
                  <a:pt x="0" y="9026"/>
                  <a:pt x="0" y="10717"/>
                </a:cubicBezTo>
                <a:cubicBezTo>
                  <a:pt x="0" y="12407"/>
                  <a:pt x="760" y="13778"/>
                  <a:pt x="1698" y="13778"/>
                </a:cubicBezTo>
                <a:cubicBezTo>
                  <a:pt x="2082" y="13778"/>
                  <a:pt x="2436" y="13545"/>
                  <a:pt x="2720" y="13157"/>
                </a:cubicBezTo>
                <a:lnTo>
                  <a:pt x="2720" y="13160"/>
                </a:lnTo>
                <a:cubicBezTo>
                  <a:pt x="2746" y="13124"/>
                  <a:pt x="3313" y="12370"/>
                  <a:pt x="3672" y="12443"/>
                </a:cubicBezTo>
                <a:cubicBezTo>
                  <a:pt x="3672" y="12443"/>
                  <a:pt x="4382" y="12617"/>
                  <a:pt x="4529" y="13951"/>
                </a:cubicBezTo>
                <a:lnTo>
                  <a:pt x="4529" y="20846"/>
                </a:lnTo>
                <a:cubicBezTo>
                  <a:pt x="4529" y="21260"/>
                  <a:pt x="4727" y="21600"/>
                  <a:pt x="4970" y="21600"/>
                </a:cubicBezTo>
                <a:lnTo>
                  <a:pt x="9322" y="21600"/>
                </a:lnTo>
                <a:cubicBezTo>
                  <a:pt x="9749" y="21162"/>
                  <a:pt x="9815" y="20388"/>
                  <a:pt x="9815" y="20388"/>
                </a:cubicBezTo>
                <a:cubicBezTo>
                  <a:pt x="9857" y="19778"/>
                  <a:pt x="9419" y="18814"/>
                  <a:pt x="9396" y="18765"/>
                </a:cubicBezTo>
                <a:lnTo>
                  <a:pt x="9394" y="18763"/>
                </a:lnTo>
                <a:cubicBezTo>
                  <a:pt x="9168" y="18278"/>
                  <a:pt x="9032" y="17676"/>
                  <a:pt x="9032" y="17022"/>
                </a:cubicBezTo>
                <a:cubicBezTo>
                  <a:pt x="9032" y="15422"/>
                  <a:pt x="9836" y="14124"/>
                  <a:pt x="10827" y="14124"/>
                </a:cubicBezTo>
                <a:cubicBezTo>
                  <a:pt x="11818" y="14124"/>
                  <a:pt x="12621" y="15422"/>
                  <a:pt x="12621" y="17022"/>
                </a:cubicBezTo>
                <a:cubicBezTo>
                  <a:pt x="12621" y="17724"/>
                  <a:pt x="12467" y="18368"/>
                  <a:pt x="12209" y="18869"/>
                </a:cubicBezTo>
                <a:cubicBezTo>
                  <a:pt x="12092" y="19143"/>
                  <a:pt x="11799" y="19886"/>
                  <a:pt x="11834" y="20388"/>
                </a:cubicBezTo>
                <a:cubicBezTo>
                  <a:pt x="11834" y="20388"/>
                  <a:pt x="11900" y="21162"/>
                  <a:pt x="12327" y="21600"/>
                </a:cubicBezTo>
                <a:lnTo>
                  <a:pt x="16679" y="21600"/>
                </a:lnTo>
                <a:cubicBezTo>
                  <a:pt x="16922" y="21600"/>
                  <a:pt x="17120" y="21261"/>
                  <a:pt x="17120" y="20846"/>
                </a:cubicBezTo>
                <a:lnTo>
                  <a:pt x="17120" y="13499"/>
                </a:lnTo>
                <a:cubicBezTo>
                  <a:pt x="17332" y="12447"/>
                  <a:pt x="17928" y="12299"/>
                  <a:pt x="17928" y="12299"/>
                </a:cubicBezTo>
                <a:cubicBezTo>
                  <a:pt x="18223" y="12239"/>
                  <a:pt x="18657" y="12736"/>
                  <a:pt x="18817" y="12935"/>
                </a:cubicBezTo>
                <a:cubicBezTo>
                  <a:pt x="19111" y="13375"/>
                  <a:pt x="19490" y="13640"/>
                  <a:pt x="19902" y="13640"/>
                </a:cubicBezTo>
                <a:cubicBezTo>
                  <a:pt x="20840" y="13640"/>
                  <a:pt x="21600" y="12272"/>
                  <a:pt x="21600" y="10581"/>
                </a:cubicBezTo>
                <a:cubicBezTo>
                  <a:pt x="21600" y="8891"/>
                  <a:pt x="20840" y="7519"/>
                  <a:pt x="19902" y="7519"/>
                </a:cubicBezTo>
                <a:cubicBezTo>
                  <a:pt x="19518" y="7519"/>
                  <a:pt x="19164" y="7753"/>
                  <a:pt x="18880" y="8141"/>
                </a:cubicBezTo>
                <a:lnTo>
                  <a:pt x="18880" y="8138"/>
                </a:lnTo>
                <a:cubicBezTo>
                  <a:pt x="18854" y="8174"/>
                  <a:pt x="18287" y="8928"/>
                  <a:pt x="17928" y="8855"/>
                </a:cubicBezTo>
                <a:cubicBezTo>
                  <a:pt x="17928" y="8855"/>
                  <a:pt x="17332" y="8707"/>
                  <a:pt x="17120" y="7655"/>
                </a:cubicBezTo>
                <a:lnTo>
                  <a:pt x="17120" y="6814"/>
                </a:lnTo>
                <a:lnTo>
                  <a:pt x="17120" y="754"/>
                </a:lnTo>
                <a:cubicBezTo>
                  <a:pt x="17120" y="340"/>
                  <a:pt x="16921" y="0"/>
                  <a:pt x="16678" y="0"/>
                </a:cubicBezTo>
                <a:lnTo>
                  <a:pt x="12109" y="0"/>
                </a:lnTo>
                <a:cubicBezTo>
                  <a:pt x="11780" y="445"/>
                  <a:pt x="11725" y="1085"/>
                  <a:pt x="11725" y="1085"/>
                </a:cubicBezTo>
                <a:cubicBezTo>
                  <a:pt x="11682" y="1697"/>
                  <a:pt x="12124" y="2664"/>
                  <a:pt x="12145" y="2708"/>
                </a:cubicBezTo>
                <a:lnTo>
                  <a:pt x="12142" y="2708"/>
                </a:lnTo>
                <a:cubicBezTo>
                  <a:pt x="12369" y="3193"/>
                  <a:pt x="12506" y="3796"/>
                  <a:pt x="12506" y="4452"/>
                </a:cubicBezTo>
                <a:cubicBezTo>
                  <a:pt x="12506" y="6051"/>
                  <a:pt x="11704" y="7347"/>
                  <a:pt x="10712" y="7347"/>
                </a:cubicBezTo>
                <a:cubicBezTo>
                  <a:pt x="9721" y="7347"/>
                  <a:pt x="8917" y="6051"/>
                  <a:pt x="8917" y="4452"/>
                </a:cubicBezTo>
                <a:cubicBezTo>
                  <a:pt x="8917" y="3749"/>
                  <a:pt x="9072" y="3103"/>
                  <a:pt x="9330" y="2601"/>
                </a:cubicBezTo>
                <a:cubicBezTo>
                  <a:pt x="9447" y="2328"/>
                  <a:pt x="9738" y="1588"/>
                  <a:pt x="9703" y="1085"/>
                </a:cubicBezTo>
                <a:cubicBezTo>
                  <a:pt x="9703" y="1085"/>
                  <a:pt x="9648" y="445"/>
                  <a:pt x="9318" y="0"/>
                </a:cubicBezTo>
                <a:lnTo>
                  <a:pt x="4970" y="0"/>
                </a:lnTo>
                <a:close/>
              </a:path>
            </a:pathLst>
          </a:custGeom>
          <a:solidFill>
            <a:schemeClr val="accent1">
              <a:hueOff val="114395"/>
              <a:lumOff val="-24975"/>
            </a:schemeClr>
          </a:solidFill>
          <a:ln w="3175">
            <a:miter lim="400000"/>
          </a:ln>
          <a:effectLst>
            <a:outerShdw blurRad="25400" dist="12700" dir="5400000" rotWithShape="0">
              <a:srgbClr val="000000">
                <a:alpha val="50000"/>
              </a:srgbClr>
            </a:outerShdw>
          </a:effectLst>
        </p:spPr>
        <p:txBody>
          <a:bodyPr lIns="41341" tIns="41341" rIns="41341" bIns="41341" anchor="ctr"/>
          <a:lstStyle/>
          <a:p>
            <a:pPr>
              <a:defRPr b="0">
                <a:solidFill>
                  <a:srgbClr val="FFFFFF"/>
                </a:solidFill>
                <a:latin typeface="Helvetica Light"/>
                <a:ea typeface="Helvetica Light"/>
                <a:cs typeface="Helvetica Light"/>
                <a:sym typeface="Helvetica Light"/>
              </a:defRPr>
            </a:pPr>
            <a:endParaRPr/>
          </a:p>
        </p:txBody>
      </p:sp>
      <p:sp>
        <p:nvSpPr>
          <p:cNvPr id="37" name="Puzzle Piece">
            <a:extLst>
              <a:ext uri="{FF2B5EF4-FFF2-40B4-BE49-F238E27FC236}">
                <a16:creationId xmlns:a16="http://schemas.microsoft.com/office/drawing/2014/main" id="{3025703A-623C-DD49-B743-9875F44D8C5E}"/>
              </a:ext>
            </a:extLst>
          </p:cNvPr>
          <p:cNvSpPr/>
          <p:nvPr/>
        </p:nvSpPr>
        <p:spPr>
          <a:xfrm>
            <a:off x="1517743" y="1637340"/>
            <a:ext cx="2046637" cy="1288373"/>
          </a:xfrm>
          <a:custGeom>
            <a:avLst/>
            <a:gdLst/>
            <a:ahLst/>
            <a:cxnLst>
              <a:cxn ang="0">
                <a:pos x="wd2" y="hd2"/>
              </a:cxn>
              <a:cxn ang="5400000">
                <a:pos x="wd2" y="hd2"/>
              </a:cxn>
              <a:cxn ang="10800000">
                <a:pos x="wd2" y="hd2"/>
              </a:cxn>
              <a:cxn ang="16200000">
                <a:pos x="wd2" y="hd2"/>
              </a:cxn>
            </a:cxnLst>
            <a:rect l="0" t="0" r="r" b="b"/>
            <a:pathLst>
              <a:path w="21600" h="21600" extrusionOk="0">
                <a:moveTo>
                  <a:pt x="4970" y="0"/>
                </a:moveTo>
                <a:cubicBezTo>
                  <a:pt x="4727" y="0"/>
                  <a:pt x="4529" y="339"/>
                  <a:pt x="4529" y="754"/>
                </a:cubicBezTo>
                <a:lnTo>
                  <a:pt x="4529" y="7491"/>
                </a:lnTo>
                <a:cubicBezTo>
                  <a:pt x="4382" y="8825"/>
                  <a:pt x="3672" y="8999"/>
                  <a:pt x="3672" y="8999"/>
                </a:cubicBezTo>
                <a:cubicBezTo>
                  <a:pt x="3377" y="9059"/>
                  <a:pt x="2943" y="8562"/>
                  <a:pt x="2783" y="8363"/>
                </a:cubicBezTo>
                <a:cubicBezTo>
                  <a:pt x="2489" y="7923"/>
                  <a:pt x="2110" y="7658"/>
                  <a:pt x="1698" y="7658"/>
                </a:cubicBezTo>
                <a:cubicBezTo>
                  <a:pt x="760" y="7658"/>
                  <a:pt x="0" y="9026"/>
                  <a:pt x="0" y="10717"/>
                </a:cubicBezTo>
                <a:cubicBezTo>
                  <a:pt x="0" y="12407"/>
                  <a:pt x="760" y="13778"/>
                  <a:pt x="1698" y="13778"/>
                </a:cubicBezTo>
                <a:cubicBezTo>
                  <a:pt x="2082" y="13778"/>
                  <a:pt x="2436" y="13545"/>
                  <a:pt x="2720" y="13157"/>
                </a:cubicBezTo>
                <a:lnTo>
                  <a:pt x="2720" y="13160"/>
                </a:lnTo>
                <a:cubicBezTo>
                  <a:pt x="2746" y="13124"/>
                  <a:pt x="3313" y="12370"/>
                  <a:pt x="3672" y="12443"/>
                </a:cubicBezTo>
                <a:cubicBezTo>
                  <a:pt x="3672" y="12443"/>
                  <a:pt x="4382" y="12617"/>
                  <a:pt x="4529" y="13951"/>
                </a:cubicBezTo>
                <a:lnTo>
                  <a:pt x="4529" y="20846"/>
                </a:lnTo>
                <a:cubicBezTo>
                  <a:pt x="4529" y="21260"/>
                  <a:pt x="4727" y="21600"/>
                  <a:pt x="4970" y="21600"/>
                </a:cubicBezTo>
                <a:lnTo>
                  <a:pt x="9322" y="21600"/>
                </a:lnTo>
                <a:cubicBezTo>
                  <a:pt x="9749" y="21162"/>
                  <a:pt x="9815" y="20388"/>
                  <a:pt x="9815" y="20388"/>
                </a:cubicBezTo>
                <a:cubicBezTo>
                  <a:pt x="9857" y="19778"/>
                  <a:pt x="9419" y="18814"/>
                  <a:pt x="9396" y="18765"/>
                </a:cubicBezTo>
                <a:lnTo>
                  <a:pt x="9394" y="18763"/>
                </a:lnTo>
                <a:cubicBezTo>
                  <a:pt x="9168" y="18278"/>
                  <a:pt x="9032" y="17676"/>
                  <a:pt x="9032" y="17022"/>
                </a:cubicBezTo>
                <a:cubicBezTo>
                  <a:pt x="9032" y="15422"/>
                  <a:pt x="9836" y="14124"/>
                  <a:pt x="10827" y="14124"/>
                </a:cubicBezTo>
                <a:cubicBezTo>
                  <a:pt x="11818" y="14124"/>
                  <a:pt x="12621" y="15422"/>
                  <a:pt x="12621" y="17022"/>
                </a:cubicBezTo>
                <a:cubicBezTo>
                  <a:pt x="12621" y="17724"/>
                  <a:pt x="12467" y="18368"/>
                  <a:pt x="12209" y="18869"/>
                </a:cubicBezTo>
                <a:cubicBezTo>
                  <a:pt x="12092" y="19143"/>
                  <a:pt x="11799" y="19886"/>
                  <a:pt x="11834" y="20388"/>
                </a:cubicBezTo>
                <a:cubicBezTo>
                  <a:pt x="11834" y="20388"/>
                  <a:pt x="11900" y="21162"/>
                  <a:pt x="12327" y="21600"/>
                </a:cubicBezTo>
                <a:lnTo>
                  <a:pt x="16679" y="21600"/>
                </a:lnTo>
                <a:cubicBezTo>
                  <a:pt x="16922" y="21600"/>
                  <a:pt x="17120" y="21261"/>
                  <a:pt x="17120" y="20846"/>
                </a:cubicBezTo>
                <a:lnTo>
                  <a:pt x="17120" y="13499"/>
                </a:lnTo>
                <a:cubicBezTo>
                  <a:pt x="17332" y="12447"/>
                  <a:pt x="17928" y="12299"/>
                  <a:pt x="17928" y="12299"/>
                </a:cubicBezTo>
                <a:cubicBezTo>
                  <a:pt x="18223" y="12239"/>
                  <a:pt x="18657" y="12736"/>
                  <a:pt x="18817" y="12935"/>
                </a:cubicBezTo>
                <a:cubicBezTo>
                  <a:pt x="19111" y="13375"/>
                  <a:pt x="19490" y="13640"/>
                  <a:pt x="19902" y="13640"/>
                </a:cubicBezTo>
                <a:cubicBezTo>
                  <a:pt x="20840" y="13640"/>
                  <a:pt x="21600" y="12272"/>
                  <a:pt x="21600" y="10581"/>
                </a:cubicBezTo>
                <a:cubicBezTo>
                  <a:pt x="21600" y="8891"/>
                  <a:pt x="20840" y="7519"/>
                  <a:pt x="19902" y="7519"/>
                </a:cubicBezTo>
                <a:cubicBezTo>
                  <a:pt x="19518" y="7519"/>
                  <a:pt x="19164" y="7753"/>
                  <a:pt x="18880" y="8141"/>
                </a:cubicBezTo>
                <a:lnTo>
                  <a:pt x="18880" y="8138"/>
                </a:lnTo>
                <a:cubicBezTo>
                  <a:pt x="18854" y="8174"/>
                  <a:pt x="18287" y="8928"/>
                  <a:pt x="17928" y="8855"/>
                </a:cubicBezTo>
                <a:cubicBezTo>
                  <a:pt x="17928" y="8855"/>
                  <a:pt x="17332" y="8707"/>
                  <a:pt x="17120" y="7655"/>
                </a:cubicBezTo>
                <a:lnTo>
                  <a:pt x="17120" y="6814"/>
                </a:lnTo>
                <a:lnTo>
                  <a:pt x="17120" y="754"/>
                </a:lnTo>
                <a:cubicBezTo>
                  <a:pt x="17120" y="340"/>
                  <a:pt x="16921" y="0"/>
                  <a:pt x="16678" y="0"/>
                </a:cubicBezTo>
                <a:lnTo>
                  <a:pt x="12109" y="0"/>
                </a:lnTo>
                <a:cubicBezTo>
                  <a:pt x="11780" y="445"/>
                  <a:pt x="11725" y="1085"/>
                  <a:pt x="11725" y="1085"/>
                </a:cubicBezTo>
                <a:cubicBezTo>
                  <a:pt x="11682" y="1697"/>
                  <a:pt x="12124" y="2664"/>
                  <a:pt x="12145" y="2708"/>
                </a:cubicBezTo>
                <a:lnTo>
                  <a:pt x="12142" y="2708"/>
                </a:lnTo>
                <a:cubicBezTo>
                  <a:pt x="12369" y="3193"/>
                  <a:pt x="12506" y="3796"/>
                  <a:pt x="12506" y="4452"/>
                </a:cubicBezTo>
                <a:cubicBezTo>
                  <a:pt x="12506" y="6051"/>
                  <a:pt x="11704" y="7347"/>
                  <a:pt x="10712" y="7347"/>
                </a:cubicBezTo>
                <a:cubicBezTo>
                  <a:pt x="9721" y="7347"/>
                  <a:pt x="8917" y="6051"/>
                  <a:pt x="8917" y="4452"/>
                </a:cubicBezTo>
                <a:cubicBezTo>
                  <a:pt x="8917" y="3749"/>
                  <a:pt x="9072" y="3103"/>
                  <a:pt x="9330" y="2601"/>
                </a:cubicBezTo>
                <a:cubicBezTo>
                  <a:pt x="9447" y="2328"/>
                  <a:pt x="9738" y="1588"/>
                  <a:pt x="9703" y="1085"/>
                </a:cubicBezTo>
                <a:cubicBezTo>
                  <a:pt x="9703" y="1085"/>
                  <a:pt x="9648" y="445"/>
                  <a:pt x="9318" y="0"/>
                </a:cubicBezTo>
                <a:lnTo>
                  <a:pt x="4970" y="0"/>
                </a:lnTo>
                <a:close/>
              </a:path>
            </a:pathLst>
          </a:custGeom>
          <a:blipFill>
            <a:blip r:embed="rId3"/>
          </a:blipFill>
          <a:ln w="3175">
            <a:miter lim="400000"/>
          </a:ln>
          <a:effectLst>
            <a:outerShdw blurRad="25400" dist="12700" dir="5400000" rotWithShape="0">
              <a:srgbClr val="000000">
                <a:alpha val="50000"/>
              </a:srgbClr>
            </a:outerShdw>
          </a:effectLst>
        </p:spPr>
        <p:txBody>
          <a:bodyPr lIns="41341" tIns="41341" rIns="41341" bIns="41341" anchor="ctr"/>
          <a:lstStyle/>
          <a:p>
            <a:pPr>
              <a:defRPr b="0">
                <a:solidFill>
                  <a:srgbClr val="FFFFFF"/>
                </a:solidFill>
                <a:latin typeface="Helvetica Light"/>
                <a:ea typeface="Helvetica Light"/>
                <a:cs typeface="Helvetica Light"/>
                <a:sym typeface="Helvetica Light"/>
              </a:defRPr>
            </a:pPr>
            <a:endParaRPr dirty="0"/>
          </a:p>
        </p:txBody>
      </p:sp>
      <p:sp>
        <p:nvSpPr>
          <p:cNvPr id="215" name="A Disclosure Decision-Making Framework (DDM) explaining stigmatized disclosures and support seeking on social media (CHI 18)"/>
          <p:cNvSpPr txBox="1"/>
          <p:nvPr/>
        </p:nvSpPr>
        <p:spPr>
          <a:xfrm>
            <a:off x="6141029" y="1905273"/>
            <a:ext cx="2531023" cy="38856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410765" hangingPunct="0">
              <a:lnSpc>
                <a:spcPct val="80000"/>
              </a:lnSpc>
              <a:defRPr sz="2800" b="0">
                <a:solidFill>
                  <a:srgbClr val="FFFFFF"/>
                </a:solidFill>
                <a:latin typeface="Avenir Next"/>
                <a:ea typeface="Avenir Next"/>
                <a:cs typeface="Avenir Next"/>
                <a:sym typeface="Avenir Next"/>
              </a:defRPr>
            </a:pPr>
            <a:r>
              <a:rPr lang="en-US" sz="2419" kern="0" dirty="0">
                <a:solidFill>
                  <a:srgbClr val="FFFFFF"/>
                </a:solidFill>
                <a:latin typeface="Avenir Next"/>
                <a:sym typeface="Avenir Next"/>
              </a:rPr>
              <a:t>Transparency =&gt;</a:t>
            </a:r>
            <a:endParaRPr sz="2419" kern="0" dirty="0">
              <a:solidFill>
                <a:srgbClr val="FFFFFF"/>
              </a:solidFill>
              <a:latin typeface="Avenir Next"/>
              <a:sym typeface="Avenir Next"/>
            </a:endParaRPr>
          </a:p>
        </p:txBody>
      </p:sp>
      <p:pic>
        <p:nvPicPr>
          <p:cNvPr id="216" name="miscarriage1.jpg"/>
          <p:cNvPicPr>
            <a:picLocks noChangeAspect="1"/>
          </p:cNvPicPr>
          <p:nvPr/>
        </p:nvPicPr>
        <p:blipFill>
          <a:blip r:embed="rId4"/>
          <a:srcRect/>
          <a:stretch/>
        </p:blipFill>
        <p:spPr>
          <a:xfrm>
            <a:off x="3939698" y="1785779"/>
            <a:ext cx="1642457" cy="907300"/>
          </a:xfrm>
          <a:prstGeom prst="rect">
            <a:avLst/>
          </a:prstGeom>
          <a:ln w="3175">
            <a:miter lim="400000"/>
          </a:ln>
        </p:spPr>
      </p:pic>
      <p:sp>
        <p:nvSpPr>
          <p:cNvPr id="218" name="Contributions"/>
          <p:cNvSpPr txBox="1"/>
          <p:nvPr/>
        </p:nvSpPr>
        <p:spPr>
          <a:xfrm>
            <a:off x="788684" y="100398"/>
            <a:ext cx="11329606" cy="60394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4000">
                <a:solidFill>
                  <a:srgbClr val="FFFFFF"/>
                </a:solidFill>
                <a:latin typeface="Avenir Next"/>
                <a:ea typeface="Avenir Next"/>
                <a:cs typeface="Avenir Next"/>
                <a:sym typeface="Avenir Next"/>
              </a:defRPr>
            </a:lvl1pPr>
          </a:lstStyle>
          <a:p>
            <a:pPr algn="ctr" defTabSz="410765" hangingPunct="0"/>
            <a:r>
              <a:rPr sz="3456" b="1" kern="0" dirty="0"/>
              <a:t>Contributions</a:t>
            </a:r>
            <a:r>
              <a:rPr lang="en-US" sz="3456" b="1" kern="0" dirty="0"/>
              <a:t>: Transparency in content moderation</a:t>
            </a:r>
            <a:endParaRPr sz="3456" b="1" kern="0" dirty="0"/>
          </a:p>
        </p:txBody>
      </p:sp>
      <p:sp>
        <p:nvSpPr>
          <p:cNvPr id="222" name="disclosure"/>
          <p:cNvSpPr txBox="1"/>
          <p:nvPr/>
        </p:nvSpPr>
        <p:spPr>
          <a:xfrm>
            <a:off x="1816712" y="2060792"/>
            <a:ext cx="1399422" cy="44146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500">
                <a:solidFill>
                  <a:srgbClr val="F39019"/>
                </a:solidFill>
                <a:latin typeface="Avenir Next"/>
                <a:ea typeface="Avenir Next"/>
                <a:cs typeface="Avenir Next"/>
                <a:sym typeface="Avenir Next"/>
              </a:defRPr>
            </a:lvl1pPr>
          </a:lstStyle>
          <a:p>
            <a:pPr algn="ctr" defTabSz="410765" hangingPunct="0"/>
            <a:r>
              <a:rPr lang="en-US" sz="2400" b="1" kern="0" dirty="0"/>
              <a:t>attitudes</a:t>
            </a:r>
            <a:endParaRPr sz="2000" b="1" kern="0" dirty="0"/>
          </a:p>
        </p:txBody>
      </p:sp>
      <p:sp>
        <p:nvSpPr>
          <p:cNvPr id="224" name="response"/>
          <p:cNvSpPr txBox="1"/>
          <p:nvPr/>
        </p:nvSpPr>
        <p:spPr>
          <a:xfrm>
            <a:off x="1897075" y="4396849"/>
            <a:ext cx="1543161" cy="44146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1500">
                <a:solidFill>
                  <a:srgbClr val="F39019"/>
                </a:solidFill>
                <a:latin typeface="Avenir Next"/>
                <a:ea typeface="Avenir Next"/>
                <a:cs typeface="Avenir Next"/>
                <a:sym typeface="Avenir Next"/>
              </a:defRPr>
            </a:lvl1pPr>
          </a:lstStyle>
          <a:p>
            <a:pPr algn="ctr" defTabSz="410765" hangingPunct="0"/>
            <a:r>
              <a:rPr lang="en-US" sz="2400" b="1" kern="0" dirty="0"/>
              <a:t>behaviors</a:t>
            </a:r>
            <a:endParaRPr sz="2400" b="1" kern="0" dirty="0"/>
          </a:p>
        </p:txBody>
      </p:sp>
      <p:sp>
        <p:nvSpPr>
          <p:cNvPr id="225" name="Study 1"/>
          <p:cNvSpPr txBox="1"/>
          <p:nvPr/>
        </p:nvSpPr>
        <p:spPr>
          <a:xfrm rot="16200000">
            <a:off x="456210" y="1660235"/>
            <a:ext cx="1021114" cy="37991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solidFill>
                  <a:srgbClr val="FFFFFF"/>
                </a:solidFill>
                <a:latin typeface="Avenir Next"/>
                <a:ea typeface="Avenir Next"/>
                <a:cs typeface="Avenir Next"/>
                <a:sym typeface="Avenir Next"/>
              </a:defRPr>
            </a:lvl1pPr>
          </a:lstStyle>
          <a:p>
            <a:pPr algn="ctr" defTabSz="410765" hangingPunct="0"/>
            <a:r>
              <a:rPr sz="2000" b="1" kern="0" dirty="0"/>
              <a:t>Study 1</a:t>
            </a:r>
          </a:p>
        </p:txBody>
      </p:sp>
      <p:sp>
        <p:nvSpPr>
          <p:cNvPr id="227" name="Rectangle"/>
          <p:cNvSpPr/>
          <p:nvPr/>
        </p:nvSpPr>
        <p:spPr>
          <a:xfrm>
            <a:off x="931267" y="869710"/>
            <a:ext cx="73710" cy="514808"/>
          </a:xfrm>
          <a:prstGeom prst="rect">
            <a:avLst/>
          </a:prstGeom>
          <a:solidFill>
            <a:srgbClr val="FFFFFF"/>
          </a:solidFill>
          <a:ln w="3175">
            <a:miter lim="400000"/>
          </a:ln>
        </p:spPr>
        <p:txBody>
          <a:bodyPr lIns="35719" tIns="35719" rIns="35719" bIns="35719" anchor="ctr"/>
          <a:lstStyle/>
          <a:p>
            <a:pPr algn="ctr" defTabSz="410765" hangingPunct="0">
              <a:defRPr sz="1600" b="0">
                <a:solidFill>
                  <a:srgbClr val="FFFFFF"/>
                </a:solidFill>
                <a:latin typeface="+mn-lt"/>
                <a:ea typeface="+mn-ea"/>
                <a:cs typeface="+mn-cs"/>
                <a:sym typeface="Helvetica Neue Medium"/>
              </a:defRPr>
            </a:pPr>
            <a:endParaRPr sz="1382" kern="0">
              <a:solidFill>
                <a:srgbClr val="FFFFFF"/>
              </a:solidFill>
              <a:latin typeface="Helvetica Neue Medium"/>
              <a:ea typeface="Helvetica Neue Medium"/>
              <a:cs typeface="Helvetica Neue Medium"/>
              <a:sym typeface="Helvetica Neue Medium"/>
            </a:endParaRPr>
          </a:p>
        </p:txBody>
      </p:sp>
      <p:sp>
        <p:nvSpPr>
          <p:cNvPr id="228" name="Rectangle"/>
          <p:cNvSpPr/>
          <p:nvPr/>
        </p:nvSpPr>
        <p:spPr>
          <a:xfrm rot="16200000">
            <a:off x="934275" y="717186"/>
            <a:ext cx="64982" cy="389649"/>
          </a:xfrm>
          <a:prstGeom prst="rect">
            <a:avLst/>
          </a:prstGeom>
          <a:solidFill>
            <a:srgbClr val="FFFFFF"/>
          </a:solidFill>
          <a:ln w="3175">
            <a:miter lim="400000"/>
          </a:ln>
        </p:spPr>
        <p:txBody>
          <a:bodyPr lIns="35719" tIns="35719" rIns="35719" bIns="35719" anchor="ctr"/>
          <a:lstStyle/>
          <a:p>
            <a:pPr algn="ctr" defTabSz="410765" hangingPunct="0">
              <a:defRPr sz="1600" b="0">
                <a:solidFill>
                  <a:srgbClr val="FFFFFF"/>
                </a:solidFill>
                <a:latin typeface="+mn-lt"/>
                <a:ea typeface="+mn-ea"/>
                <a:cs typeface="+mn-cs"/>
                <a:sym typeface="Helvetica Neue Medium"/>
              </a:defRPr>
            </a:pPr>
            <a:endParaRPr sz="1382" kern="0">
              <a:solidFill>
                <a:srgbClr val="FFFFFF"/>
              </a:solidFill>
              <a:latin typeface="Helvetica Neue Medium"/>
              <a:ea typeface="Helvetica Neue Medium"/>
              <a:cs typeface="Helvetica Neue Medium"/>
              <a:sym typeface="Helvetica Neue Medium"/>
            </a:endParaRPr>
          </a:p>
        </p:txBody>
      </p:sp>
      <p:sp>
        <p:nvSpPr>
          <p:cNvPr id="229" name="Rectangle"/>
          <p:cNvSpPr/>
          <p:nvPr/>
        </p:nvSpPr>
        <p:spPr>
          <a:xfrm>
            <a:off x="931267" y="2363030"/>
            <a:ext cx="73710" cy="931345"/>
          </a:xfrm>
          <a:prstGeom prst="rect">
            <a:avLst/>
          </a:prstGeom>
          <a:solidFill>
            <a:srgbClr val="FFFFFF"/>
          </a:solidFill>
          <a:ln w="3175">
            <a:miter lim="400000"/>
          </a:ln>
        </p:spPr>
        <p:txBody>
          <a:bodyPr lIns="35719" tIns="35719" rIns="35719" bIns="35719" anchor="ctr"/>
          <a:lstStyle/>
          <a:p>
            <a:pPr algn="ctr" defTabSz="410765" hangingPunct="0">
              <a:defRPr sz="1600" b="0">
                <a:solidFill>
                  <a:srgbClr val="FFFFFF"/>
                </a:solidFill>
                <a:latin typeface="+mn-lt"/>
                <a:ea typeface="+mn-ea"/>
                <a:cs typeface="+mn-cs"/>
                <a:sym typeface="Helvetica Neue Medium"/>
              </a:defRPr>
            </a:pPr>
            <a:endParaRPr sz="1382" kern="0">
              <a:solidFill>
                <a:srgbClr val="FFFFFF"/>
              </a:solidFill>
              <a:latin typeface="Helvetica Neue Medium"/>
              <a:ea typeface="Helvetica Neue Medium"/>
              <a:cs typeface="Helvetica Neue Medium"/>
              <a:sym typeface="Helvetica Neue Medium"/>
            </a:endParaRPr>
          </a:p>
        </p:txBody>
      </p:sp>
      <p:sp>
        <p:nvSpPr>
          <p:cNvPr id="230" name="Rectangle"/>
          <p:cNvSpPr/>
          <p:nvPr/>
        </p:nvSpPr>
        <p:spPr>
          <a:xfrm rot="16200000">
            <a:off x="924755" y="3117766"/>
            <a:ext cx="64982" cy="389650"/>
          </a:xfrm>
          <a:prstGeom prst="rect">
            <a:avLst/>
          </a:prstGeom>
          <a:solidFill>
            <a:srgbClr val="FFFFFF"/>
          </a:solidFill>
          <a:ln w="3175">
            <a:miter lim="400000"/>
          </a:ln>
        </p:spPr>
        <p:txBody>
          <a:bodyPr lIns="35719" tIns="35719" rIns="35719" bIns="35719" anchor="ctr"/>
          <a:lstStyle/>
          <a:p>
            <a:pPr algn="ctr" defTabSz="410765" hangingPunct="0">
              <a:defRPr sz="1600" b="0">
                <a:solidFill>
                  <a:srgbClr val="FFFFFF"/>
                </a:solidFill>
                <a:latin typeface="+mn-lt"/>
                <a:ea typeface="+mn-ea"/>
                <a:cs typeface="+mn-cs"/>
                <a:sym typeface="Helvetica Neue Medium"/>
              </a:defRPr>
            </a:pPr>
            <a:endParaRPr sz="1382" kern="0">
              <a:solidFill>
                <a:srgbClr val="FFFFFF"/>
              </a:solidFill>
              <a:latin typeface="Helvetica Neue Medium"/>
              <a:ea typeface="Helvetica Neue Medium"/>
              <a:cs typeface="Helvetica Neue Medium"/>
              <a:sym typeface="Helvetica Neue Medium"/>
            </a:endParaRPr>
          </a:p>
        </p:txBody>
      </p:sp>
      <p:sp>
        <p:nvSpPr>
          <p:cNvPr id="2" name="Up Arrow 1">
            <a:extLst>
              <a:ext uri="{FF2B5EF4-FFF2-40B4-BE49-F238E27FC236}">
                <a16:creationId xmlns:a16="http://schemas.microsoft.com/office/drawing/2014/main" id="{EBC0BCE0-D164-2C4C-8774-77700EEADD13}"/>
              </a:ext>
            </a:extLst>
          </p:cNvPr>
          <p:cNvSpPr/>
          <p:nvPr/>
        </p:nvSpPr>
        <p:spPr>
          <a:xfrm>
            <a:off x="5814998" y="1837900"/>
            <a:ext cx="235974" cy="388569"/>
          </a:xfrm>
          <a:prstGeom prst="upArrow">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indent="0" algn="ctr" defTabSz="47542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A Disclosure Decision-Making Framework (DDM) explaining stigmatized disclosures and support seeking on social media (CHI 18)">
            <a:extLst>
              <a:ext uri="{FF2B5EF4-FFF2-40B4-BE49-F238E27FC236}">
                <a16:creationId xmlns:a16="http://schemas.microsoft.com/office/drawing/2014/main" id="{60376E15-4B3B-BA49-8E0F-E0999BF1501B}"/>
              </a:ext>
            </a:extLst>
          </p:cNvPr>
          <p:cNvSpPr txBox="1"/>
          <p:nvPr/>
        </p:nvSpPr>
        <p:spPr>
          <a:xfrm>
            <a:off x="8641699" y="1756354"/>
            <a:ext cx="2834146" cy="68640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410765" hangingPunct="0">
              <a:lnSpc>
                <a:spcPct val="80000"/>
              </a:lnSpc>
              <a:defRPr sz="2800" b="0">
                <a:solidFill>
                  <a:srgbClr val="FFFFFF"/>
                </a:solidFill>
                <a:latin typeface="Avenir Next"/>
                <a:ea typeface="Avenir Next"/>
                <a:cs typeface="Avenir Next"/>
                <a:sym typeface="Avenir Next"/>
              </a:defRPr>
            </a:pPr>
            <a:r>
              <a:rPr lang="en-US" sz="2419" kern="0" dirty="0">
                <a:solidFill>
                  <a:srgbClr val="FFFFFF"/>
                </a:solidFill>
                <a:latin typeface="Avenir Next"/>
                <a:sym typeface="Avenir Next"/>
              </a:rPr>
              <a:t>Improvements in user attitudes</a:t>
            </a:r>
            <a:endParaRPr sz="2419" kern="0" dirty="0">
              <a:solidFill>
                <a:srgbClr val="FFFFFF"/>
              </a:solidFill>
              <a:latin typeface="Avenir Next"/>
              <a:sym typeface="Avenir Next"/>
            </a:endParaRPr>
          </a:p>
        </p:txBody>
      </p:sp>
      <p:sp>
        <p:nvSpPr>
          <p:cNvPr id="25" name="Study 1">
            <a:extLst>
              <a:ext uri="{FF2B5EF4-FFF2-40B4-BE49-F238E27FC236}">
                <a16:creationId xmlns:a16="http://schemas.microsoft.com/office/drawing/2014/main" id="{06D143FD-5A51-3048-9A4D-61BA2FCCDB43}"/>
              </a:ext>
            </a:extLst>
          </p:cNvPr>
          <p:cNvSpPr txBox="1"/>
          <p:nvPr/>
        </p:nvSpPr>
        <p:spPr>
          <a:xfrm rot="16200000">
            <a:off x="471223" y="4330515"/>
            <a:ext cx="1000275" cy="37991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solidFill>
                  <a:srgbClr val="FFFFFF"/>
                </a:solidFill>
                <a:latin typeface="Avenir Next"/>
                <a:ea typeface="Avenir Next"/>
                <a:cs typeface="Avenir Next"/>
                <a:sym typeface="Avenir Next"/>
              </a:defRPr>
            </a:lvl1pPr>
          </a:lstStyle>
          <a:p>
            <a:pPr algn="ctr" defTabSz="410765" hangingPunct="0"/>
            <a:r>
              <a:rPr sz="2000" b="1" kern="0" dirty="0"/>
              <a:t>Study</a:t>
            </a:r>
            <a:r>
              <a:rPr sz="1814" b="1" kern="0" dirty="0"/>
              <a:t> </a:t>
            </a:r>
            <a:r>
              <a:rPr lang="en-US" sz="1814" b="1" kern="0" dirty="0"/>
              <a:t>2</a:t>
            </a:r>
            <a:endParaRPr sz="1814" b="1" kern="0" dirty="0"/>
          </a:p>
        </p:txBody>
      </p:sp>
      <p:sp>
        <p:nvSpPr>
          <p:cNvPr id="26" name="Rectangle">
            <a:extLst>
              <a:ext uri="{FF2B5EF4-FFF2-40B4-BE49-F238E27FC236}">
                <a16:creationId xmlns:a16="http://schemas.microsoft.com/office/drawing/2014/main" id="{9704D408-A96E-F74D-A98E-0A9FDD1BD821}"/>
              </a:ext>
            </a:extLst>
          </p:cNvPr>
          <p:cNvSpPr/>
          <p:nvPr/>
        </p:nvSpPr>
        <p:spPr>
          <a:xfrm>
            <a:off x="935860" y="3539990"/>
            <a:ext cx="73710" cy="514808"/>
          </a:xfrm>
          <a:prstGeom prst="rect">
            <a:avLst/>
          </a:prstGeom>
          <a:solidFill>
            <a:srgbClr val="FFFFFF"/>
          </a:solidFill>
          <a:ln w="3175">
            <a:miter lim="400000"/>
          </a:ln>
        </p:spPr>
        <p:txBody>
          <a:bodyPr lIns="35719" tIns="35719" rIns="35719" bIns="35719" anchor="ctr"/>
          <a:lstStyle/>
          <a:p>
            <a:pPr algn="ctr" defTabSz="410765" hangingPunct="0">
              <a:defRPr sz="1600" b="0">
                <a:solidFill>
                  <a:srgbClr val="FFFFFF"/>
                </a:solidFill>
                <a:latin typeface="+mn-lt"/>
                <a:ea typeface="+mn-ea"/>
                <a:cs typeface="+mn-cs"/>
                <a:sym typeface="Helvetica Neue Medium"/>
              </a:defRPr>
            </a:pPr>
            <a:endParaRPr sz="1382" kern="0">
              <a:solidFill>
                <a:srgbClr val="FFFFFF"/>
              </a:solidFill>
              <a:latin typeface="Helvetica Neue Medium"/>
              <a:ea typeface="Helvetica Neue Medium"/>
              <a:cs typeface="Helvetica Neue Medium"/>
              <a:sym typeface="Helvetica Neue Medium"/>
            </a:endParaRPr>
          </a:p>
        </p:txBody>
      </p:sp>
      <p:sp>
        <p:nvSpPr>
          <p:cNvPr id="27" name="Rectangle">
            <a:extLst>
              <a:ext uri="{FF2B5EF4-FFF2-40B4-BE49-F238E27FC236}">
                <a16:creationId xmlns:a16="http://schemas.microsoft.com/office/drawing/2014/main" id="{52AE111F-4CC2-2944-84AD-F8CB054EFD69}"/>
              </a:ext>
            </a:extLst>
          </p:cNvPr>
          <p:cNvSpPr/>
          <p:nvPr/>
        </p:nvSpPr>
        <p:spPr>
          <a:xfrm rot="16200000">
            <a:off x="938868" y="3387466"/>
            <a:ext cx="64982" cy="389649"/>
          </a:xfrm>
          <a:prstGeom prst="rect">
            <a:avLst/>
          </a:prstGeom>
          <a:solidFill>
            <a:srgbClr val="FFFFFF"/>
          </a:solidFill>
          <a:ln w="3175">
            <a:miter lim="400000"/>
          </a:ln>
        </p:spPr>
        <p:txBody>
          <a:bodyPr lIns="35719" tIns="35719" rIns="35719" bIns="35719" anchor="ctr"/>
          <a:lstStyle/>
          <a:p>
            <a:pPr algn="ctr" defTabSz="410765" hangingPunct="0">
              <a:defRPr sz="1600" b="0">
                <a:solidFill>
                  <a:srgbClr val="FFFFFF"/>
                </a:solidFill>
                <a:latin typeface="+mn-lt"/>
                <a:ea typeface="+mn-ea"/>
                <a:cs typeface="+mn-cs"/>
                <a:sym typeface="Helvetica Neue Medium"/>
              </a:defRPr>
            </a:pPr>
            <a:endParaRPr sz="1382" kern="0">
              <a:solidFill>
                <a:srgbClr val="FFFFFF"/>
              </a:solidFill>
              <a:latin typeface="Helvetica Neue Medium"/>
              <a:ea typeface="Helvetica Neue Medium"/>
              <a:cs typeface="Helvetica Neue Medium"/>
              <a:sym typeface="Helvetica Neue Medium"/>
            </a:endParaRPr>
          </a:p>
        </p:txBody>
      </p:sp>
      <p:sp>
        <p:nvSpPr>
          <p:cNvPr id="28" name="Rectangle">
            <a:extLst>
              <a:ext uri="{FF2B5EF4-FFF2-40B4-BE49-F238E27FC236}">
                <a16:creationId xmlns:a16="http://schemas.microsoft.com/office/drawing/2014/main" id="{D838F286-BF9A-0441-8265-62D810D41F9E}"/>
              </a:ext>
            </a:extLst>
          </p:cNvPr>
          <p:cNvSpPr/>
          <p:nvPr/>
        </p:nvSpPr>
        <p:spPr>
          <a:xfrm>
            <a:off x="935860" y="5033310"/>
            <a:ext cx="73710" cy="931345"/>
          </a:xfrm>
          <a:prstGeom prst="rect">
            <a:avLst/>
          </a:prstGeom>
          <a:solidFill>
            <a:srgbClr val="FFFFFF"/>
          </a:solidFill>
          <a:ln w="3175">
            <a:miter lim="400000"/>
          </a:ln>
        </p:spPr>
        <p:txBody>
          <a:bodyPr lIns="35719" tIns="35719" rIns="35719" bIns="35719" anchor="ctr"/>
          <a:lstStyle/>
          <a:p>
            <a:pPr algn="ctr" defTabSz="410765" hangingPunct="0">
              <a:defRPr sz="1600" b="0">
                <a:solidFill>
                  <a:srgbClr val="FFFFFF"/>
                </a:solidFill>
                <a:latin typeface="+mn-lt"/>
                <a:ea typeface="+mn-ea"/>
                <a:cs typeface="+mn-cs"/>
                <a:sym typeface="Helvetica Neue Medium"/>
              </a:defRPr>
            </a:pPr>
            <a:endParaRPr sz="1382" kern="0">
              <a:solidFill>
                <a:srgbClr val="FFFFFF"/>
              </a:solidFill>
              <a:latin typeface="Helvetica Neue Medium"/>
              <a:ea typeface="Helvetica Neue Medium"/>
              <a:cs typeface="Helvetica Neue Medium"/>
              <a:sym typeface="Helvetica Neue Medium"/>
            </a:endParaRPr>
          </a:p>
        </p:txBody>
      </p:sp>
      <p:sp>
        <p:nvSpPr>
          <p:cNvPr id="29" name="Rectangle">
            <a:extLst>
              <a:ext uri="{FF2B5EF4-FFF2-40B4-BE49-F238E27FC236}">
                <a16:creationId xmlns:a16="http://schemas.microsoft.com/office/drawing/2014/main" id="{DB9588E8-E3AD-3B46-89BD-831DE42F25D1}"/>
              </a:ext>
            </a:extLst>
          </p:cNvPr>
          <p:cNvSpPr/>
          <p:nvPr/>
        </p:nvSpPr>
        <p:spPr>
          <a:xfrm rot="16200000">
            <a:off x="929348" y="5788046"/>
            <a:ext cx="64982" cy="389650"/>
          </a:xfrm>
          <a:prstGeom prst="rect">
            <a:avLst/>
          </a:prstGeom>
          <a:solidFill>
            <a:srgbClr val="FFFFFF"/>
          </a:solidFill>
          <a:ln w="3175">
            <a:miter lim="400000"/>
          </a:ln>
        </p:spPr>
        <p:txBody>
          <a:bodyPr lIns="35719" tIns="35719" rIns="35719" bIns="35719" anchor="ctr"/>
          <a:lstStyle/>
          <a:p>
            <a:pPr algn="ctr" defTabSz="410765" hangingPunct="0">
              <a:defRPr sz="1600" b="0">
                <a:solidFill>
                  <a:srgbClr val="FFFFFF"/>
                </a:solidFill>
                <a:latin typeface="+mn-lt"/>
                <a:ea typeface="+mn-ea"/>
                <a:cs typeface="+mn-cs"/>
                <a:sym typeface="Helvetica Neue Medium"/>
              </a:defRPr>
            </a:pPr>
            <a:endParaRPr sz="1382" kern="0">
              <a:solidFill>
                <a:srgbClr val="FFFFFF"/>
              </a:solidFill>
              <a:latin typeface="Helvetica Neue Medium"/>
              <a:ea typeface="Helvetica Neue Medium"/>
              <a:cs typeface="Helvetica Neue Medium"/>
              <a:sym typeface="Helvetica Neue Medium"/>
            </a:endParaRPr>
          </a:p>
        </p:txBody>
      </p:sp>
      <p:sp>
        <p:nvSpPr>
          <p:cNvPr id="30" name="A Disclosure Decision-Making Framework (DDM) explaining stigmatized disclosures and support seeking on social media (CHI 18)">
            <a:extLst>
              <a:ext uri="{FF2B5EF4-FFF2-40B4-BE49-F238E27FC236}">
                <a16:creationId xmlns:a16="http://schemas.microsoft.com/office/drawing/2014/main" id="{4E60C2E0-6DA1-704B-B011-5F3CCFE1D0DF}"/>
              </a:ext>
            </a:extLst>
          </p:cNvPr>
          <p:cNvSpPr txBox="1"/>
          <p:nvPr/>
        </p:nvSpPr>
        <p:spPr>
          <a:xfrm>
            <a:off x="6102647" y="4755363"/>
            <a:ext cx="2531023" cy="38856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410765" hangingPunct="0">
              <a:lnSpc>
                <a:spcPct val="80000"/>
              </a:lnSpc>
              <a:defRPr sz="2800" b="0">
                <a:solidFill>
                  <a:srgbClr val="FFFFFF"/>
                </a:solidFill>
                <a:latin typeface="Avenir Next"/>
                <a:ea typeface="Avenir Next"/>
                <a:cs typeface="Avenir Next"/>
                <a:sym typeface="Avenir Next"/>
              </a:defRPr>
            </a:pPr>
            <a:r>
              <a:rPr lang="en-US" sz="2419" kern="0" dirty="0">
                <a:solidFill>
                  <a:srgbClr val="FFFFFF"/>
                </a:solidFill>
                <a:latin typeface="Avenir Next"/>
                <a:sym typeface="Avenir Next"/>
              </a:rPr>
              <a:t>Transparency =&gt;</a:t>
            </a:r>
            <a:endParaRPr sz="2419" kern="0" dirty="0">
              <a:solidFill>
                <a:srgbClr val="FFFFFF"/>
              </a:solidFill>
              <a:latin typeface="Avenir Next"/>
              <a:sym typeface="Avenir Next"/>
            </a:endParaRPr>
          </a:p>
        </p:txBody>
      </p:sp>
      <p:pic>
        <p:nvPicPr>
          <p:cNvPr id="31" name="miscarriage1.jpg">
            <a:extLst>
              <a:ext uri="{FF2B5EF4-FFF2-40B4-BE49-F238E27FC236}">
                <a16:creationId xmlns:a16="http://schemas.microsoft.com/office/drawing/2014/main" id="{30C268F9-9F0D-2942-BB52-4CA58B351E63}"/>
              </a:ext>
            </a:extLst>
          </p:cNvPr>
          <p:cNvPicPr>
            <a:picLocks noChangeAspect="1"/>
          </p:cNvPicPr>
          <p:nvPr/>
        </p:nvPicPr>
        <p:blipFill>
          <a:blip r:embed="rId5"/>
          <a:srcRect/>
          <a:stretch/>
        </p:blipFill>
        <p:spPr>
          <a:xfrm>
            <a:off x="3969178" y="4536097"/>
            <a:ext cx="1612978" cy="907300"/>
          </a:xfrm>
          <a:prstGeom prst="rect">
            <a:avLst/>
          </a:prstGeom>
          <a:ln w="3175">
            <a:miter lim="400000"/>
          </a:ln>
        </p:spPr>
      </p:pic>
      <p:sp>
        <p:nvSpPr>
          <p:cNvPr id="32" name="Up Arrow 31">
            <a:extLst>
              <a:ext uri="{FF2B5EF4-FFF2-40B4-BE49-F238E27FC236}">
                <a16:creationId xmlns:a16="http://schemas.microsoft.com/office/drawing/2014/main" id="{E22C9FD0-1FE9-7D4D-B298-D8037E98DD89}"/>
              </a:ext>
            </a:extLst>
          </p:cNvPr>
          <p:cNvSpPr/>
          <p:nvPr/>
        </p:nvSpPr>
        <p:spPr>
          <a:xfrm>
            <a:off x="5822145" y="4669388"/>
            <a:ext cx="235974" cy="388569"/>
          </a:xfrm>
          <a:prstGeom prst="upArrow">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indent="0" algn="ctr" defTabSz="47542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A Disclosure Decision-Making Framework (DDM) explaining stigmatized disclosures and support seeking on social media (CHI 18)">
            <a:extLst>
              <a:ext uri="{FF2B5EF4-FFF2-40B4-BE49-F238E27FC236}">
                <a16:creationId xmlns:a16="http://schemas.microsoft.com/office/drawing/2014/main" id="{2B25DFDB-0E33-464F-A2C0-27832E86695D}"/>
              </a:ext>
            </a:extLst>
          </p:cNvPr>
          <p:cNvSpPr txBox="1"/>
          <p:nvPr/>
        </p:nvSpPr>
        <p:spPr>
          <a:xfrm>
            <a:off x="8641699" y="4598132"/>
            <a:ext cx="3174252" cy="68640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410765" hangingPunct="0">
              <a:lnSpc>
                <a:spcPct val="80000"/>
              </a:lnSpc>
              <a:defRPr sz="2800" b="0">
                <a:solidFill>
                  <a:srgbClr val="FFFFFF"/>
                </a:solidFill>
                <a:latin typeface="Avenir Next"/>
                <a:ea typeface="Avenir Next"/>
                <a:cs typeface="Avenir Next"/>
                <a:sym typeface="Avenir Next"/>
              </a:defRPr>
            </a:pPr>
            <a:r>
              <a:rPr lang="en-US" sz="2419" kern="0" dirty="0">
                <a:solidFill>
                  <a:srgbClr val="FFFFFF"/>
                </a:solidFill>
                <a:latin typeface="Avenir Next"/>
                <a:sym typeface="Avenir Next"/>
              </a:rPr>
              <a:t>Improvements in </a:t>
            </a:r>
          </a:p>
          <a:p>
            <a:pPr defTabSz="410765" hangingPunct="0">
              <a:lnSpc>
                <a:spcPct val="80000"/>
              </a:lnSpc>
              <a:defRPr sz="2800" b="0">
                <a:solidFill>
                  <a:srgbClr val="FFFFFF"/>
                </a:solidFill>
                <a:latin typeface="Avenir Next"/>
                <a:ea typeface="Avenir Next"/>
                <a:cs typeface="Avenir Next"/>
                <a:sym typeface="Avenir Next"/>
              </a:defRPr>
            </a:pPr>
            <a:r>
              <a:rPr lang="en-US" sz="2419" kern="0" dirty="0">
                <a:solidFill>
                  <a:srgbClr val="FFFFFF"/>
                </a:solidFill>
                <a:latin typeface="Avenir Next"/>
                <a:sym typeface="Avenir Next"/>
              </a:rPr>
              <a:t>user behaviors</a:t>
            </a:r>
            <a:endParaRPr sz="2419" kern="0" dirty="0">
              <a:solidFill>
                <a:srgbClr val="FFFFFF"/>
              </a:solidFill>
              <a:latin typeface="Avenir Next"/>
              <a:sym typeface="Avenir Next"/>
            </a:endParaRPr>
          </a:p>
        </p:txBody>
      </p:sp>
    </p:spTree>
    <p:extLst>
      <p:ext uri="{BB962C8B-B14F-4D97-AF65-F5344CB8AC3E}">
        <p14:creationId xmlns:p14="http://schemas.microsoft.com/office/powerpoint/2010/main" val="13121936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215" grpId="0" animBg="1"/>
      <p:bldP spid="222" grpId="0" animBg="1"/>
      <p:bldP spid="224" grpId="0" animBg="1"/>
      <p:bldP spid="225" grpId="0" animBg="1"/>
      <p:bldP spid="227" grpId="0" animBg="1"/>
      <p:bldP spid="228" grpId="0" animBg="1"/>
      <p:bldP spid="229" grpId="0" animBg="1"/>
      <p:bldP spid="230" grpId="0" animBg="1"/>
      <p:bldP spid="2" grpId="0" animBg="1"/>
      <p:bldP spid="24" grpId="0" animBg="1"/>
      <p:bldP spid="25" grpId="0" animBg="1"/>
      <p:bldP spid="26" grpId="0" animBg="1"/>
      <p:bldP spid="27" grpId="0" animBg="1"/>
      <p:bldP spid="28" grpId="0" animBg="1"/>
      <p:bldP spid="29" grpId="0" animBg="1"/>
      <p:bldP spid="30" grpId="0" animBg="1"/>
      <p:bldP spid="32" grpId="0" animBg="1"/>
      <p:bldP spid="3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F8029A-6D7E-B247-9441-85803DE436AA}"/>
              </a:ext>
            </a:extLst>
          </p:cNvPr>
          <p:cNvSpPr>
            <a:spLocks noGrp="1"/>
          </p:cNvSpPr>
          <p:nvPr>
            <p:ph type="title"/>
          </p:nvPr>
        </p:nvSpPr>
        <p:spPr/>
        <p:txBody>
          <a:bodyPr>
            <a:normAutofit/>
          </a:bodyPr>
          <a:lstStyle/>
          <a:p>
            <a:r>
              <a:rPr lang="en-US" dirty="0"/>
              <a:t>Findings: Regression Analysis</a:t>
            </a:r>
          </a:p>
        </p:txBody>
      </p:sp>
      <p:sp>
        <p:nvSpPr>
          <p:cNvPr id="5" name="Text Placeholder 4">
            <a:extLst>
              <a:ext uri="{FF2B5EF4-FFF2-40B4-BE49-F238E27FC236}">
                <a16:creationId xmlns:a16="http://schemas.microsoft.com/office/drawing/2014/main" id="{AA8EA52E-29D1-6E4E-B328-4A5BFF77E22C}"/>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7C1BF288-9B84-F049-B041-94F7C25E1F17}"/>
              </a:ext>
            </a:extLst>
          </p:cNvPr>
          <p:cNvSpPr>
            <a:spLocks noGrp="1"/>
          </p:cNvSpPr>
          <p:nvPr>
            <p:ph type="sldNum" sz="quarter" idx="12"/>
          </p:nvPr>
        </p:nvSpPr>
        <p:spPr/>
        <p:txBody>
          <a:bodyPr/>
          <a:lstStyle/>
          <a:p>
            <a:fld id="{23ED692C-C0E5-C743-B0FC-E11C0885EE4E}" type="slidenum">
              <a:rPr lang="en-US" smtClean="0"/>
              <a:t>80</a:t>
            </a:fld>
            <a:endParaRPr lang="en-US"/>
          </a:p>
        </p:txBody>
      </p:sp>
    </p:spTree>
    <p:extLst>
      <p:ext uri="{BB962C8B-B14F-4D97-AF65-F5344CB8AC3E}">
        <p14:creationId xmlns:p14="http://schemas.microsoft.com/office/powerpoint/2010/main" val="18750538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9973500-D1A8-0347-BB39-E3BFFE5B7BAC}"/>
              </a:ext>
            </a:extLst>
          </p:cNvPr>
          <p:cNvSpPr/>
          <p:nvPr/>
        </p:nvSpPr>
        <p:spPr>
          <a:xfrm>
            <a:off x="3782680" y="4432129"/>
            <a:ext cx="4128655" cy="1069883"/>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     Future Removals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l-GR"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6.5% lower odds***)</a:t>
            </a:r>
            <a:endParaRPr kumimoji="0" lang="en-US" sz="32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endParaRPr>
          </a:p>
        </p:txBody>
      </p:sp>
      <p:sp>
        <p:nvSpPr>
          <p:cNvPr id="4" name="Slide Number Placeholder 3">
            <a:extLst>
              <a:ext uri="{FF2B5EF4-FFF2-40B4-BE49-F238E27FC236}">
                <a16:creationId xmlns:a16="http://schemas.microsoft.com/office/drawing/2014/main" id="{893F1233-9D34-844D-9F15-98F11AF1C28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2" name="Up Arrow 1">
            <a:extLst>
              <a:ext uri="{FF2B5EF4-FFF2-40B4-BE49-F238E27FC236}">
                <a16:creationId xmlns:a16="http://schemas.microsoft.com/office/drawing/2014/main" id="{7CCC2A32-B544-E142-9599-6C7EBF3BA469}"/>
              </a:ext>
            </a:extLst>
          </p:cNvPr>
          <p:cNvSpPr/>
          <p:nvPr/>
        </p:nvSpPr>
        <p:spPr>
          <a:xfrm rot="10800000">
            <a:off x="4370779" y="4601945"/>
            <a:ext cx="299840" cy="3651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C89E314-13A1-A444-9078-CA840D2BEDDC}"/>
              </a:ext>
            </a:extLst>
          </p:cNvPr>
          <p:cNvSpPr/>
          <p:nvPr/>
        </p:nvSpPr>
        <p:spPr>
          <a:xfrm>
            <a:off x="3782680" y="2127814"/>
            <a:ext cx="4128655" cy="1026787"/>
          </a:xfrm>
          <a:prstGeom prst="rect">
            <a:avLst/>
          </a:prstGeom>
          <a:solidFill>
            <a:srgbClr val="F5848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Explanation rate</a:t>
            </a:r>
          </a:p>
        </p:txBody>
      </p:sp>
      <p:sp>
        <p:nvSpPr>
          <p:cNvPr id="11" name="Right Arrow 10">
            <a:extLst>
              <a:ext uri="{FF2B5EF4-FFF2-40B4-BE49-F238E27FC236}">
                <a16:creationId xmlns:a16="http://schemas.microsoft.com/office/drawing/2014/main" id="{B210F0BC-D717-1147-9618-4B235B5DD82D}"/>
              </a:ext>
            </a:extLst>
          </p:cNvPr>
          <p:cNvSpPr/>
          <p:nvPr/>
        </p:nvSpPr>
        <p:spPr>
          <a:xfrm rot="5400000">
            <a:off x="5429594" y="3610924"/>
            <a:ext cx="834821" cy="405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1D958F7-7A37-7540-BFFB-00DFD77E4056}"/>
              </a:ext>
            </a:extLst>
          </p:cNvPr>
          <p:cNvSpPr txBox="1"/>
          <p:nvPr/>
        </p:nvSpPr>
        <p:spPr>
          <a:xfrm>
            <a:off x="1191491" y="484909"/>
            <a:ext cx="9670473" cy="1015663"/>
          </a:xfrm>
          <a:prstGeom prst="rect">
            <a:avLst/>
          </a:prstGeom>
          <a:solidFill>
            <a:srgbClr val="002C46"/>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rPr>
              <a:t>IV: </a:t>
            </a:r>
            <a:r>
              <a:rPr kumimoji="0" lang="en-US" sz="3200" b="1"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rPr>
              <a:t>Explanation rate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Avenir Next" panose="020B0503020202020204" pitchFamily="34" charset="0"/>
              </a:rPr>
              <a:t>Proportion of removed posts that received explanations</a:t>
            </a:r>
            <a:endParaRPr kumimoji="0" lang="en-US" sz="2800"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endParaRPr>
          </a:p>
        </p:txBody>
      </p:sp>
      <p:sp>
        <p:nvSpPr>
          <p:cNvPr id="20" name="TextBox 19">
            <a:extLst>
              <a:ext uri="{FF2B5EF4-FFF2-40B4-BE49-F238E27FC236}">
                <a16:creationId xmlns:a16="http://schemas.microsoft.com/office/drawing/2014/main" id="{82FEEFE8-B3A2-E14B-8525-53DAB97F87B0}"/>
              </a:ext>
            </a:extLst>
          </p:cNvPr>
          <p:cNvSpPr txBox="1"/>
          <p:nvPr/>
        </p:nvSpPr>
        <p:spPr>
          <a:xfrm>
            <a:off x="8465127" y="6356350"/>
            <a:ext cx="139814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 &lt; .001</a:t>
            </a:r>
          </a:p>
        </p:txBody>
      </p:sp>
      <p:sp>
        <p:nvSpPr>
          <p:cNvPr id="15" name="Up Arrow 14">
            <a:extLst>
              <a:ext uri="{FF2B5EF4-FFF2-40B4-BE49-F238E27FC236}">
                <a16:creationId xmlns:a16="http://schemas.microsoft.com/office/drawing/2014/main" id="{A3D9C85F-5B30-C645-B3A0-F1D2C8DE9A40}"/>
              </a:ext>
            </a:extLst>
          </p:cNvPr>
          <p:cNvSpPr/>
          <p:nvPr/>
        </p:nvSpPr>
        <p:spPr>
          <a:xfrm>
            <a:off x="3948728" y="2398431"/>
            <a:ext cx="299840" cy="3651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B7E5EA60-02A5-5841-9EC2-976898BFC60E}"/>
              </a:ext>
            </a:extLst>
          </p:cNvPr>
          <p:cNvSpPr txBox="1"/>
          <p:nvPr/>
        </p:nvSpPr>
        <p:spPr>
          <a:xfrm>
            <a:off x="4826627" y="6346097"/>
            <a:ext cx="2909836" cy="338554"/>
          </a:xfrm>
          <a:prstGeom prst="rect">
            <a:avLst/>
          </a:prstGeom>
          <a:noFill/>
        </p:spPr>
        <p:txBody>
          <a:bodyPr wrap="none" rtlCol="0">
            <a:spAutoFit/>
          </a:bodyPr>
          <a:lstStyle/>
          <a:p>
            <a:r>
              <a:rPr lang="en-US" sz="1600" dirty="0" err="1">
                <a:latin typeface="Avenir Next" panose="020B0503020202020204" pitchFamily="34" charset="0"/>
              </a:rPr>
              <a:t>Nagelkerke</a:t>
            </a:r>
            <a:r>
              <a:rPr lang="en-US" sz="1600" dirty="0">
                <a:latin typeface="Avenir Next" panose="020B0503020202020204" pitchFamily="34" charset="0"/>
              </a:rPr>
              <a:t> R Square = 0.187</a:t>
            </a:r>
          </a:p>
        </p:txBody>
      </p:sp>
    </p:spTree>
    <p:extLst>
      <p:ext uri="{BB962C8B-B14F-4D97-AF65-F5344CB8AC3E}">
        <p14:creationId xmlns:p14="http://schemas.microsoft.com/office/powerpoint/2010/main" val="969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10" grpId="0" animBg="1"/>
      <p:bldP spid="11" grpId="0" animBg="1"/>
      <p:bldP spid="20" grpId="0"/>
      <p:bldP spid="15" grpId="0" animBg="1"/>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1193CF-9CEC-FA4A-B3EF-B3AE513E4CAC}"/>
              </a:ext>
            </a:extLst>
          </p:cNvPr>
          <p:cNvSpPr>
            <a:spLocks noGrp="1"/>
          </p:cNvSpPr>
          <p:nvPr>
            <p:ph type="sldNum" sz="quarter" idx="12"/>
          </p:nvPr>
        </p:nvSpPr>
        <p:spPr/>
        <p:txBody>
          <a:bodyPr/>
          <a:lstStyle/>
          <a:p>
            <a:fld id="{EEBB84EA-720A-924D-995C-2965551D1999}" type="slidenum">
              <a:rPr lang="en-US" smtClean="0"/>
              <a:t>82</a:t>
            </a:fld>
            <a:endParaRPr lang="en-US"/>
          </a:p>
        </p:txBody>
      </p:sp>
      <p:sp>
        <p:nvSpPr>
          <p:cNvPr id="6" name="Rectangle">
            <a:extLst>
              <a:ext uri="{FF2B5EF4-FFF2-40B4-BE49-F238E27FC236}">
                <a16:creationId xmlns:a16="http://schemas.microsoft.com/office/drawing/2014/main" id="{5E9D9219-10CE-B44D-9475-15E8DBC25196}"/>
              </a:ext>
            </a:extLst>
          </p:cNvPr>
          <p:cNvSpPr/>
          <p:nvPr/>
        </p:nvSpPr>
        <p:spPr>
          <a:xfrm>
            <a:off x="-1105904" y="2418343"/>
            <a:ext cx="14403807" cy="2021314"/>
          </a:xfrm>
          <a:prstGeom prst="rect">
            <a:avLst/>
          </a:prstGeom>
          <a:solidFill>
            <a:srgbClr val="002C46"/>
          </a:solidFill>
          <a:ln w="3175">
            <a:miter lim="400000"/>
          </a:ln>
        </p:spPr>
        <p:txBody>
          <a:bodyPr lIns="41341" tIns="41341" rIns="41341" bIns="41341" anchor="ctr"/>
          <a:lstStyle/>
          <a:p>
            <a:pPr algn="ctr">
              <a:defRPr sz="1600" b="0">
                <a:solidFill>
                  <a:srgbClr val="FFFFFF"/>
                </a:solidFill>
                <a:latin typeface="+mn-lt"/>
                <a:ea typeface="+mn-ea"/>
                <a:cs typeface="+mn-cs"/>
                <a:sym typeface="Helvetica Neue Medium"/>
              </a:defRPr>
            </a:pPr>
            <a:r>
              <a:rPr lang="en-US" sz="4800" dirty="0">
                <a:latin typeface="Avenir Next" panose="020B0503020202020204" pitchFamily="34" charset="0"/>
              </a:rPr>
              <a:t>Explanations are linked to</a:t>
            </a:r>
          </a:p>
          <a:p>
            <a:pPr algn="ctr">
              <a:defRPr sz="1600" b="0">
                <a:solidFill>
                  <a:srgbClr val="FFFFFF"/>
                </a:solidFill>
                <a:latin typeface="+mn-lt"/>
                <a:ea typeface="+mn-ea"/>
                <a:cs typeface="+mn-cs"/>
                <a:sym typeface="Helvetica Neue Medium"/>
              </a:defRPr>
            </a:pPr>
            <a:r>
              <a:rPr lang="en-US" sz="4800" dirty="0">
                <a:latin typeface="Avenir Next" panose="020B0503020202020204" pitchFamily="34" charset="0"/>
              </a:rPr>
              <a:t>improved behaviors</a:t>
            </a:r>
          </a:p>
        </p:txBody>
      </p:sp>
    </p:spTree>
    <p:extLst>
      <p:ext uri="{BB962C8B-B14F-4D97-AF65-F5344CB8AC3E}">
        <p14:creationId xmlns:p14="http://schemas.microsoft.com/office/powerpoint/2010/main" val="2678346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9973500-D1A8-0347-BB39-E3BFFE5B7BAC}"/>
              </a:ext>
            </a:extLst>
          </p:cNvPr>
          <p:cNvSpPr/>
          <p:nvPr/>
        </p:nvSpPr>
        <p:spPr>
          <a:xfrm>
            <a:off x="4052353" y="4847571"/>
            <a:ext cx="4128655" cy="1069883"/>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     Future Removals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l-GR"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Not significant)</a:t>
            </a:r>
            <a:endParaRPr kumimoji="0" lang="en-US" sz="32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endParaRPr>
          </a:p>
        </p:txBody>
      </p:sp>
      <p:sp>
        <p:nvSpPr>
          <p:cNvPr id="4" name="Slide Number Placeholder 3">
            <a:extLst>
              <a:ext uri="{FF2B5EF4-FFF2-40B4-BE49-F238E27FC236}">
                <a16:creationId xmlns:a16="http://schemas.microsoft.com/office/drawing/2014/main" id="{893F1233-9D34-844D-9F15-98F11AF1C28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10" name="Rectangle 9">
            <a:extLst>
              <a:ext uri="{FF2B5EF4-FFF2-40B4-BE49-F238E27FC236}">
                <a16:creationId xmlns:a16="http://schemas.microsoft.com/office/drawing/2014/main" id="{FC89E314-13A1-A444-9078-CA840D2BEDDC}"/>
              </a:ext>
            </a:extLst>
          </p:cNvPr>
          <p:cNvSpPr/>
          <p:nvPr/>
        </p:nvSpPr>
        <p:spPr>
          <a:xfrm>
            <a:off x="4052353" y="2543256"/>
            <a:ext cx="4128655" cy="1026787"/>
          </a:xfrm>
          <a:prstGeom prst="rect">
            <a:avLst/>
          </a:prstGeom>
          <a:solidFill>
            <a:srgbClr val="F5848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Explanation by</a:t>
            </a:r>
            <a:r>
              <a:rPr kumimoji="0" lang="en-US" sz="2800" b="0" i="0" u="none" strike="noStrike" kern="1200" cap="none" spc="0" normalizeH="0" noProof="0" dirty="0">
                <a:ln>
                  <a:noFill/>
                </a:ln>
                <a:solidFill>
                  <a:prstClr val="black"/>
                </a:solidFill>
                <a:effectLst/>
                <a:uLnTx/>
                <a:uFillTx/>
                <a:latin typeface="Avenir Next" panose="020B0503020202020204" pitchFamily="34" charset="0"/>
                <a:ea typeface="Arial" charset="0"/>
                <a:cs typeface="Arial" charset="0"/>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noProof="0" dirty="0">
                <a:ln>
                  <a:noFill/>
                </a:ln>
                <a:solidFill>
                  <a:prstClr val="black"/>
                </a:solidFill>
                <a:effectLst/>
                <a:uLnTx/>
                <a:uFillTx/>
                <a:latin typeface="Avenir Next" panose="020B0503020202020204" pitchFamily="34" charset="0"/>
                <a:ea typeface="Arial" charset="0"/>
                <a:cs typeface="Arial" charset="0"/>
              </a:rPr>
              <a:t>bot </a:t>
            </a: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rate</a:t>
            </a:r>
          </a:p>
        </p:txBody>
      </p:sp>
      <p:sp>
        <p:nvSpPr>
          <p:cNvPr id="11" name="Right Arrow 10">
            <a:extLst>
              <a:ext uri="{FF2B5EF4-FFF2-40B4-BE49-F238E27FC236}">
                <a16:creationId xmlns:a16="http://schemas.microsoft.com/office/drawing/2014/main" id="{B210F0BC-D717-1147-9618-4B235B5DD82D}"/>
              </a:ext>
            </a:extLst>
          </p:cNvPr>
          <p:cNvSpPr/>
          <p:nvPr/>
        </p:nvSpPr>
        <p:spPr>
          <a:xfrm rot="5400000">
            <a:off x="5699267" y="4026366"/>
            <a:ext cx="834821" cy="405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1D958F7-7A37-7540-BFFB-00DFD77E4056}"/>
              </a:ext>
            </a:extLst>
          </p:cNvPr>
          <p:cNvSpPr txBox="1"/>
          <p:nvPr/>
        </p:nvSpPr>
        <p:spPr>
          <a:xfrm>
            <a:off x="1191491" y="484909"/>
            <a:ext cx="9670473" cy="1015663"/>
          </a:xfrm>
          <a:prstGeom prst="rect">
            <a:avLst/>
          </a:prstGeom>
          <a:solidFill>
            <a:srgbClr val="002C46"/>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rPr>
              <a:t>IV: </a:t>
            </a:r>
            <a:r>
              <a:rPr kumimoji="0" lang="en-US" sz="3200" b="1"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rPr>
              <a:t>Explanation by bot rate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Avenir Next" panose="020B0503020202020204" pitchFamily="34" charset="0"/>
              </a:rPr>
              <a:t>Proportion of explanations that are provided by bots</a:t>
            </a:r>
            <a:endParaRPr kumimoji="0" lang="en-US" sz="2800"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endParaRPr>
          </a:p>
        </p:txBody>
      </p:sp>
      <p:sp>
        <p:nvSpPr>
          <p:cNvPr id="15" name="Up Arrow 14">
            <a:extLst>
              <a:ext uri="{FF2B5EF4-FFF2-40B4-BE49-F238E27FC236}">
                <a16:creationId xmlns:a16="http://schemas.microsoft.com/office/drawing/2014/main" id="{A3D9C85F-5B30-C645-B3A0-F1D2C8DE9A40}"/>
              </a:ext>
            </a:extLst>
          </p:cNvPr>
          <p:cNvSpPr/>
          <p:nvPr/>
        </p:nvSpPr>
        <p:spPr>
          <a:xfrm>
            <a:off x="4526888" y="2702514"/>
            <a:ext cx="304294" cy="6068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B7E5EA60-02A5-5841-9EC2-976898BFC60E}"/>
              </a:ext>
            </a:extLst>
          </p:cNvPr>
          <p:cNvSpPr txBox="1"/>
          <p:nvPr/>
        </p:nvSpPr>
        <p:spPr>
          <a:xfrm>
            <a:off x="4826627" y="6346097"/>
            <a:ext cx="2909836" cy="338554"/>
          </a:xfrm>
          <a:prstGeom prst="rect">
            <a:avLst/>
          </a:prstGeom>
          <a:noFill/>
        </p:spPr>
        <p:txBody>
          <a:bodyPr wrap="none" rtlCol="0">
            <a:spAutoFit/>
          </a:bodyPr>
          <a:lstStyle/>
          <a:p>
            <a:r>
              <a:rPr lang="en-US" sz="1600" dirty="0" err="1">
                <a:latin typeface="Avenir Next" panose="020B0503020202020204" pitchFamily="34" charset="0"/>
              </a:rPr>
              <a:t>Nagelkerke</a:t>
            </a:r>
            <a:r>
              <a:rPr lang="en-US" sz="1600" dirty="0">
                <a:latin typeface="Avenir Next" panose="020B0503020202020204" pitchFamily="34" charset="0"/>
              </a:rPr>
              <a:t> R Square = 0.231</a:t>
            </a:r>
          </a:p>
        </p:txBody>
      </p:sp>
      <p:sp>
        <p:nvSpPr>
          <p:cNvPr id="14" name="Rectangle 13">
            <a:extLst>
              <a:ext uri="{FF2B5EF4-FFF2-40B4-BE49-F238E27FC236}">
                <a16:creationId xmlns:a16="http://schemas.microsoft.com/office/drawing/2014/main" id="{6AF7566E-7D8B-E447-81F7-C82627F53D43}"/>
              </a:ext>
            </a:extLst>
          </p:cNvPr>
          <p:cNvSpPr/>
          <p:nvPr/>
        </p:nvSpPr>
        <p:spPr>
          <a:xfrm>
            <a:off x="4492001" y="5014210"/>
            <a:ext cx="374068" cy="461665"/>
          </a:xfrm>
          <a:prstGeom prst="rect">
            <a:avLst/>
          </a:prstGeom>
        </p:spPr>
        <p:txBody>
          <a:bodyPr wrap="square">
            <a:spAutoFit/>
          </a:bodyPr>
          <a:lstStyle/>
          <a:p>
            <a:r>
              <a:rPr lang="en-US" sz="2400" dirty="0">
                <a:latin typeface="Avenir Next" panose="020B0503020202020204" pitchFamily="34" charset="0"/>
              </a:rPr>
              <a:t>❌</a:t>
            </a:r>
          </a:p>
        </p:txBody>
      </p:sp>
    </p:spTree>
    <p:extLst>
      <p:ext uri="{BB962C8B-B14F-4D97-AF65-F5344CB8AC3E}">
        <p14:creationId xmlns:p14="http://schemas.microsoft.com/office/powerpoint/2010/main" val="347466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11" grpId="0" animBg="1"/>
      <p:bldP spid="15" grpId="0" animBg="1"/>
      <p:bldP spid="17" grpId="0"/>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1193CF-9CEC-FA4A-B3EF-B3AE513E4CAC}"/>
              </a:ext>
            </a:extLst>
          </p:cNvPr>
          <p:cNvSpPr>
            <a:spLocks noGrp="1"/>
          </p:cNvSpPr>
          <p:nvPr>
            <p:ph type="sldNum" sz="quarter" idx="12"/>
          </p:nvPr>
        </p:nvSpPr>
        <p:spPr/>
        <p:txBody>
          <a:bodyPr/>
          <a:lstStyle/>
          <a:p>
            <a:fld id="{EEBB84EA-720A-924D-995C-2965551D1999}" type="slidenum">
              <a:rPr lang="en-US" smtClean="0"/>
              <a:t>84</a:t>
            </a:fld>
            <a:endParaRPr lang="en-US"/>
          </a:p>
        </p:txBody>
      </p:sp>
      <p:sp>
        <p:nvSpPr>
          <p:cNvPr id="6" name="Rectangle">
            <a:extLst>
              <a:ext uri="{FF2B5EF4-FFF2-40B4-BE49-F238E27FC236}">
                <a16:creationId xmlns:a16="http://schemas.microsoft.com/office/drawing/2014/main" id="{5E9D9219-10CE-B44D-9475-15E8DBC25196}"/>
              </a:ext>
            </a:extLst>
          </p:cNvPr>
          <p:cNvSpPr/>
          <p:nvPr/>
        </p:nvSpPr>
        <p:spPr>
          <a:xfrm>
            <a:off x="-1105904" y="2418343"/>
            <a:ext cx="14403807" cy="2021314"/>
          </a:xfrm>
          <a:prstGeom prst="rect">
            <a:avLst/>
          </a:prstGeom>
          <a:solidFill>
            <a:srgbClr val="002C46"/>
          </a:solidFill>
          <a:ln w="3175">
            <a:miter lim="400000"/>
          </a:ln>
        </p:spPr>
        <p:txBody>
          <a:bodyPr lIns="41341" tIns="41341" rIns="41341" bIns="41341" anchor="ctr"/>
          <a:lstStyle/>
          <a:p>
            <a:pPr algn="ctr">
              <a:defRPr sz="1600" b="0">
                <a:solidFill>
                  <a:srgbClr val="FFFFFF"/>
                </a:solidFill>
                <a:latin typeface="+mn-lt"/>
                <a:ea typeface="+mn-ea"/>
                <a:cs typeface="+mn-cs"/>
                <a:sym typeface="Helvetica Neue Medium"/>
              </a:defRPr>
            </a:pPr>
            <a:r>
              <a:rPr lang="en-US" sz="4000" dirty="0">
                <a:latin typeface="Avenir Next" panose="020B0503020202020204" pitchFamily="34" charset="0"/>
              </a:rPr>
              <a:t>Humans don’t have an advantage over bots</a:t>
            </a:r>
          </a:p>
          <a:p>
            <a:pPr algn="ctr">
              <a:defRPr sz="1600" b="0">
                <a:solidFill>
                  <a:srgbClr val="FFFFFF"/>
                </a:solidFill>
                <a:latin typeface="+mn-lt"/>
                <a:ea typeface="+mn-ea"/>
                <a:cs typeface="+mn-cs"/>
                <a:sym typeface="Helvetica Neue Medium"/>
              </a:defRPr>
            </a:pPr>
            <a:r>
              <a:rPr lang="en-US" sz="4000" dirty="0">
                <a:latin typeface="Avenir Next" panose="020B0503020202020204" pitchFamily="34" charset="0"/>
              </a:rPr>
              <a:t>in improving user behaviors</a:t>
            </a:r>
          </a:p>
        </p:txBody>
      </p:sp>
    </p:spTree>
    <p:extLst>
      <p:ext uri="{BB962C8B-B14F-4D97-AF65-F5344CB8AC3E}">
        <p14:creationId xmlns:p14="http://schemas.microsoft.com/office/powerpoint/2010/main" val="13555566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2C46"/>
        </a:solidFill>
        <a:effectLst/>
      </p:bgPr>
    </p:bg>
    <p:spTree>
      <p:nvGrpSpPr>
        <p:cNvPr id="1" name=""/>
        <p:cNvGrpSpPr/>
        <p:nvPr/>
      </p:nvGrpSpPr>
      <p:grpSpPr>
        <a:xfrm>
          <a:off x="0" y="0"/>
          <a:ext cx="0" cy="0"/>
          <a:chOff x="0" y="0"/>
          <a:chExt cx="0" cy="0"/>
        </a:xfrm>
      </p:grpSpPr>
      <p:sp>
        <p:nvSpPr>
          <p:cNvPr id="38" name="Puzzle Piece">
            <a:extLst>
              <a:ext uri="{FF2B5EF4-FFF2-40B4-BE49-F238E27FC236}">
                <a16:creationId xmlns:a16="http://schemas.microsoft.com/office/drawing/2014/main" id="{2D976A25-7B48-2F4B-AA09-151B3B1DEB5B}"/>
              </a:ext>
            </a:extLst>
          </p:cNvPr>
          <p:cNvSpPr/>
          <p:nvPr/>
        </p:nvSpPr>
        <p:spPr>
          <a:xfrm rot="16200000">
            <a:off x="1637346" y="4169755"/>
            <a:ext cx="2018090" cy="1543160"/>
          </a:xfrm>
          <a:custGeom>
            <a:avLst/>
            <a:gdLst/>
            <a:ahLst/>
            <a:cxnLst>
              <a:cxn ang="0">
                <a:pos x="wd2" y="hd2"/>
              </a:cxn>
              <a:cxn ang="5400000">
                <a:pos x="wd2" y="hd2"/>
              </a:cxn>
              <a:cxn ang="10800000">
                <a:pos x="wd2" y="hd2"/>
              </a:cxn>
              <a:cxn ang="16200000">
                <a:pos x="wd2" y="hd2"/>
              </a:cxn>
            </a:cxnLst>
            <a:rect l="0" t="0" r="r" b="b"/>
            <a:pathLst>
              <a:path w="21600" h="21600" extrusionOk="0">
                <a:moveTo>
                  <a:pt x="4970" y="0"/>
                </a:moveTo>
                <a:cubicBezTo>
                  <a:pt x="4727" y="0"/>
                  <a:pt x="4529" y="339"/>
                  <a:pt x="4529" y="754"/>
                </a:cubicBezTo>
                <a:lnTo>
                  <a:pt x="4529" y="7491"/>
                </a:lnTo>
                <a:cubicBezTo>
                  <a:pt x="4382" y="8825"/>
                  <a:pt x="3672" y="8999"/>
                  <a:pt x="3672" y="8999"/>
                </a:cubicBezTo>
                <a:cubicBezTo>
                  <a:pt x="3377" y="9059"/>
                  <a:pt x="2943" y="8562"/>
                  <a:pt x="2783" y="8363"/>
                </a:cubicBezTo>
                <a:cubicBezTo>
                  <a:pt x="2489" y="7923"/>
                  <a:pt x="2110" y="7658"/>
                  <a:pt x="1698" y="7658"/>
                </a:cubicBezTo>
                <a:cubicBezTo>
                  <a:pt x="760" y="7658"/>
                  <a:pt x="0" y="9026"/>
                  <a:pt x="0" y="10717"/>
                </a:cubicBezTo>
                <a:cubicBezTo>
                  <a:pt x="0" y="12407"/>
                  <a:pt x="760" y="13778"/>
                  <a:pt x="1698" y="13778"/>
                </a:cubicBezTo>
                <a:cubicBezTo>
                  <a:pt x="2082" y="13778"/>
                  <a:pt x="2436" y="13545"/>
                  <a:pt x="2720" y="13157"/>
                </a:cubicBezTo>
                <a:lnTo>
                  <a:pt x="2720" y="13160"/>
                </a:lnTo>
                <a:cubicBezTo>
                  <a:pt x="2746" y="13124"/>
                  <a:pt x="3313" y="12370"/>
                  <a:pt x="3672" y="12443"/>
                </a:cubicBezTo>
                <a:cubicBezTo>
                  <a:pt x="3672" y="12443"/>
                  <a:pt x="4382" y="12617"/>
                  <a:pt x="4529" y="13951"/>
                </a:cubicBezTo>
                <a:lnTo>
                  <a:pt x="4529" y="20846"/>
                </a:lnTo>
                <a:cubicBezTo>
                  <a:pt x="4529" y="21260"/>
                  <a:pt x="4727" y="21600"/>
                  <a:pt x="4970" y="21600"/>
                </a:cubicBezTo>
                <a:lnTo>
                  <a:pt x="9322" y="21600"/>
                </a:lnTo>
                <a:cubicBezTo>
                  <a:pt x="9749" y="21162"/>
                  <a:pt x="9815" y="20388"/>
                  <a:pt x="9815" y="20388"/>
                </a:cubicBezTo>
                <a:cubicBezTo>
                  <a:pt x="9857" y="19778"/>
                  <a:pt x="9419" y="18814"/>
                  <a:pt x="9396" y="18765"/>
                </a:cubicBezTo>
                <a:lnTo>
                  <a:pt x="9394" y="18763"/>
                </a:lnTo>
                <a:cubicBezTo>
                  <a:pt x="9168" y="18278"/>
                  <a:pt x="9032" y="17676"/>
                  <a:pt x="9032" y="17022"/>
                </a:cubicBezTo>
                <a:cubicBezTo>
                  <a:pt x="9032" y="15422"/>
                  <a:pt x="9836" y="14124"/>
                  <a:pt x="10827" y="14124"/>
                </a:cubicBezTo>
                <a:cubicBezTo>
                  <a:pt x="11818" y="14124"/>
                  <a:pt x="12621" y="15422"/>
                  <a:pt x="12621" y="17022"/>
                </a:cubicBezTo>
                <a:cubicBezTo>
                  <a:pt x="12621" y="17724"/>
                  <a:pt x="12467" y="18368"/>
                  <a:pt x="12209" y="18869"/>
                </a:cubicBezTo>
                <a:cubicBezTo>
                  <a:pt x="12092" y="19143"/>
                  <a:pt x="11799" y="19886"/>
                  <a:pt x="11834" y="20388"/>
                </a:cubicBezTo>
                <a:cubicBezTo>
                  <a:pt x="11834" y="20388"/>
                  <a:pt x="11900" y="21162"/>
                  <a:pt x="12327" y="21600"/>
                </a:cubicBezTo>
                <a:lnTo>
                  <a:pt x="16679" y="21600"/>
                </a:lnTo>
                <a:cubicBezTo>
                  <a:pt x="16922" y="21600"/>
                  <a:pt x="17120" y="21261"/>
                  <a:pt x="17120" y="20846"/>
                </a:cubicBezTo>
                <a:lnTo>
                  <a:pt x="17120" y="13499"/>
                </a:lnTo>
                <a:cubicBezTo>
                  <a:pt x="17332" y="12447"/>
                  <a:pt x="17928" y="12299"/>
                  <a:pt x="17928" y="12299"/>
                </a:cubicBezTo>
                <a:cubicBezTo>
                  <a:pt x="18223" y="12239"/>
                  <a:pt x="18657" y="12736"/>
                  <a:pt x="18817" y="12935"/>
                </a:cubicBezTo>
                <a:cubicBezTo>
                  <a:pt x="19111" y="13375"/>
                  <a:pt x="19490" y="13640"/>
                  <a:pt x="19902" y="13640"/>
                </a:cubicBezTo>
                <a:cubicBezTo>
                  <a:pt x="20840" y="13640"/>
                  <a:pt x="21600" y="12272"/>
                  <a:pt x="21600" y="10581"/>
                </a:cubicBezTo>
                <a:cubicBezTo>
                  <a:pt x="21600" y="8891"/>
                  <a:pt x="20840" y="7519"/>
                  <a:pt x="19902" y="7519"/>
                </a:cubicBezTo>
                <a:cubicBezTo>
                  <a:pt x="19518" y="7519"/>
                  <a:pt x="19164" y="7753"/>
                  <a:pt x="18880" y="8141"/>
                </a:cubicBezTo>
                <a:lnTo>
                  <a:pt x="18880" y="8138"/>
                </a:lnTo>
                <a:cubicBezTo>
                  <a:pt x="18854" y="8174"/>
                  <a:pt x="18287" y="8928"/>
                  <a:pt x="17928" y="8855"/>
                </a:cubicBezTo>
                <a:cubicBezTo>
                  <a:pt x="17928" y="8855"/>
                  <a:pt x="17332" y="8707"/>
                  <a:pt x="17120" y="7655"/>
                </a:cubicBezTo>
                <a:lnTo>
                  <a:pt x="17120" y="6814"/>
                </a:lnTo>
                <a:lnTo>
                  <a:pt x="17120" y="754"/>
                </a:lnTo>
                <a:cubicBezTo>
                  <a:pt x="17120" y="340"/>
                  <a:pt x="16921" y="0"/>
                  <a:pt x="16678" y="0"/>
                </a:cubicBezTo>
                <a:lnTo>
                  <a:pt x="12109" y="0"/>
                </a:lnTo>
                <a:cubicBezTo>
                  <a:pt x="11780" y="445"/>
                  <a:pt x="11725" y="1085"/>
                  <a:pt x="11725" y="1085"/>
                </a:cubicBezTo>
                <a:cubicBezTo>
                  <a:pt x="11682" y="1697"/>
                  <a:pt x="12124" y="2664"/>
                  <a:pt x="12145" y="2708"/>
                </a:cubicBezTo>
                <a:lnTo>
                  <a:pt x="12142" y="2708"/>
                </a:lnTo>
                <a:cubicBezTo>
                  <a:pt x="12369" y="3193"/>
                  <a:pt x="12506" y="3796"/>
                  <a:pt x="12506" y="4452"/>
                </a:cubicBezTo>
                <a:cubicBezTo>
                  <a:pt x="12506" y="6051"/>
                  <a:pt x="11704" y="7347"/>
                  <a:pt x="10712" y="7347"/>
                </a:cubicBezTo>
                <a:cubicBezTo>
                  <a:pt x="9721" y="7347"/>
                  <a:pt x="8917" y="6051"/>
                  <a:pt x="8917" y="4452"/>
                </a:cubicBezTo>
                <a:cubicBezTo>
                  <a:pt x="8917" y="3749"/>
                  <a:pt x="9072" y="3103"/>
                  <a:pt x="9330" y="2601"/>
                </a:cubicBezTo>
                <a:cubicBezTo>
                  <a:pt x="9447" y="2328"/>
                  <a:pt x="9738" y="1588"/>
                  <a:pt x="9703" y="1085"/>
                </a:cubicBezTo>
                <a:cubicBezTo>
                  <a:pt x="9703" y="1085"/>
                  <a:pt x="9648" y="445"/>
                  <a:pt x="9318" y="0"/>
                </a:cubicBezTo>
                <a:lnTo>
                  <a:pt x="4970" y="0"/>
                </a:lnTo>
                <a:close/>
              </a:path>
            </a:pathLst>
          </a:custGeom>
          <a:solidFill>
            <a:schemeClr val="accent1">
              <a:hueOff val="114395"/>
              <a:lumOff val="-24975"/>
            </a:schemeClr>
          </a:solidFill>
          <a:ln w="3175">
            <a:miter lim="400000"/>
          </a:ln>
          <a:effectLst>
            <a:outerShdw blurRad="25400" dist="12700" dir="5400000" rotWithShape="0">
              <a:srgbClr val="000000">
                <a:alpha val="50000"/>
              </a:srgbClr>
            </a:outerShdw>
          </a:effectLst>
        </p:spPr>
        <p:txBody>
          <a:bodyPr lIns="41341" tIns="41341" rIns="41341" bIns="41341" anchor="ctr"/>
          <a:lstStyle/>
          <a:p>
            <a:pPr marL="0" marR="0" lvl="0" indent="0" algn="l" defTabSz="457200" rtl="0" eaLnBrk="1" fontAlgn="auto" latinLnBrk="0" hangingPunct="1">
              <a:lnSpc>
                <a:spcPct val="100000"/>
              </a:lnSpc>
              <a:spcBef>
                <a:spcPts val="0"/>
              </a:spcBef>
              <a:spcAft>
                <a:spcPts val="0"/>
              </a:spcAft>
              <a:buClrTx/>
              <a:buSzTx/>
              <a:buFontTx/>
              <a:buNone/>
              <a:tabLst/>
              <a:defRPr b="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Helvetica Light"/>
              <a:sym typeface="Helvetica Light"/>
            </a:endParaRPr>
          </a:p>
        </p:txBody>
      </p:sp>
      <p:sp>
        <p:nvSpPr>
          <p:cNvPr id="37" name="Puzzle Piece">
            <a:extLst>
              <a:ext uri="{FF2B5EF4-FFF2-40B4-BE49-F238E27FC236}">
                <a16:creationId xmlns:a16="http://schemas.microsoft.com/office/drawing/2014/main" id="{3025703A-623C-DD49-B743-9875F44D8C5E}"/>
              </a:ext>
            </a:extLst>
          </p:cNvPr>
          <p:cNvSpPr/>
          <p:nvPr/>
        </p:nvSpPr>
        <p:spPr>
          <a:xfrm>
            <a:off x="1517743" y="1637340"/>
            <a:ext cx="2046637" cy="1288373"/>
          </a:xfrm>
          <a:custGeom>
            <a:avLst/>
            <a:gdLst/>
            <a:ahLst/>
            <a:cxnLst>
              <a:cxn ang="0">
                <a:pos x="wd2" y="hd2"/>
              </a:cxn>
              <a:cxn ang="5400000">
                <a:pos x="wd2" y="hd2"/>
              </a:cxn>
              <a:cxn ang="10800000">
                <a:pos x="wd2" y="hd2"/>
              </a:cxn>
              <a:cxn ang="16200000">
                <a:pos x="wd2" y="hd2"/>
              </a:cxn>
            </a:cxnLst>
            <a:rect l="0" t="0" r="r" b="b"/>
            <a:pathLst>
              <a:path w="21600" h="21600" extrusionOk="0">
                <a:moveTo>
                  <a:pt x="4970" y="0"/>
                </a:moveTo>
                <a:cubicBezTo>
                  <a:pt x="4727" y="0"/>
                  <a:pt x="4529" y="339"/>
                  <a:pt x="4529" y="754"/>
                </a:cubicBezTo>
                <a:lnTo>
                  <a:pt x="4529" y="7491"/>
                </a:lnTo>
                <a:cubicBezTo>
                  <a:pt x="4382" y="8825"/>
                  <a:pt x="3672" y="8999"/>
                  <a:pt x="3672" y="8999"/>
                </a:cubicBezTo>
                <a:cubicBezTo>
                  <a:pt x="3377" y="9059"/>
                  <a:pt x="2943" y="8562"/>
                  <a:pt x="2783" y="8363"/>
                </a:cubicBezTo>
                <a:cubicBezTo>
                  <a:pt x="2489" y="7923"/>
                  <a:pt x="2110" y="7658"/>
                  <a:pt x="1698" y="7658"/>
                </a:cubicBezTo>
                <a:cubicBezTo>
                  <a:pt x="760" y="7658"/>
                  <a:pt x="0" y="9026"/>
                  <a:pt x="0" y="10717"/>
                </a:cubicBezTo>
                <a:cubicBezTo>
                  <a:pt x="0" y="12407"/>
                  <a:pt x="760" y="13778"/>
                  <a:pt x="1698" y="13778"/>
                </a:cubicBezTo>
                <a:cubicBezTo>
                  <a:pt x="2082" y="13778"/>
                  <a:pt x="2436" y="13545"/>
                  <a:pt x="2720" y="13157"/>
                </a:cubicBezTo>
                <a:lnTo>
                  <a:pt x="2720" y="13160"/>
                </a:lnTo>
                <a:cubicBezTo>
                  <a:pt x="2746" y="13124"/>
                  <a:pt x="3313" y="12370"/>
                  <a:pt x="3672" y="12443"/>
                </a:cubicBezTo>
                <a:cubicBezTo>
                  <a:pt x="3672" y="12443"/>
                  <a:pt x="4382" y="12617"/>
                  <a:pt x="4529" y="13951"/>
                </a:cubicBezTo>
                <a:lnTo>
                  <a:pt x="4529" y="20846"/>
                </a:lnTo>
                <a:cubicBezTo>
                  <a:pt x="4529" y="21260"/>
                  <a:pt x="4727" y="21600"/>
                  <a:pt x="4970" y="21600"/>
                </a:cubicBezTo>
                <a:lnTo>
                  <a:pt x="9322" y="21600"/>
                </a:lnTo>
                <a:cubicBezTo>
                  <a:pt x="9749" y="21162"/>
                  <a:pt x="9815" y="20388"/>
                  <a:pt x="9815" y="20388"/>
                </a:cubicBezTo>
                <a:cubicBezTo>
                  <a:pt x="9857" y="19778"/>
                  <a:pt x="9419" y="18814"/>
                  <a:pt x="9396" y="18765"/>
                </a:cubicBezTo>
                <a:lnTo>
                  <a:pt x="9394" y="18763"/>
                </a:lnTo>
                <a:cubicBezTo>
                  <a:pt x="9168" y="18278"/>
                  <a:pt x="9032" y="17676"/>
                  <a:pt x="9032" y="17022"/>
                </a:cubicBezTo>
                <a:cubicBezTo>
                  <a:pt x="9032" y="15422"/>
                  <a:pt x="9836" y="14124"/>
                  <a:pt x="10827" y="14124"/>
                </a:cubicBezTo>
                <a:cubicBezTo>
                  <a:pt x="11818" y="14124"/>
                  <a:pt x="12621" y="15422"/>
                  <a:pt x="12621" y="17022"/>
                </a:cubicBezTo>
                <a:cubicBezTo>
                  <a:pt x="12621" y="17724"/>
                  <a:pt x="12467" y="18368"/>
                  <a:pt x="12209" y="18869"/>
                </a:cubicBezTo>
                <a:cubicBezTo>
                  <a:pt x="12092" y="19143"/>
                  <a:pt x="11799" y="19886"/>
                  <a:pt x="11834" y="20388"/>
                </a:cubicBezTo>
                <a:cubicBezTo>
                  <a:pt x="11834" y="20388"/>
                  <a:pt x="11900" y="21162"/>
                  <a:pt x="12327" y="21600"/>
                </a:cubicBezTo>
                <a:lnTo>
                  <a:pt x="16679" y="21600"/>
                </a:lnTo>
                <a:cubicBezTo>
                  <a:pt x="16922" y="21600"/>
                  <a:pt x="17120" y="21261"/>
                  <a:pt x="17120" y="20846"/>
                </a:cubicBezTo>
                <a:lnTo>
                  <a:pt x="17120" y="13499"/>
                </a:lnTo>
                <a:cubicBezTo>
                  <a:pt x="17332" y="12447"/>
                  <a:pt x="17928" y="12299"/>
                  <a:pt x="17928" y="12299"/>
                </a:cubicBezTo>
                <a:cubicBezTo>
                  <a:pt x="18223" y="12239"/>
                  <a:pt x="18657" y="12736"/>
                  <a:pt x="18817" y="12935"/>
                </a:cubicBezTo>
                <a:cubicBezTo>
                  <a:pt x="19111" y="13375"/>
                  <a:pt x="19490" y="13640"/>
                  <a:pt x="19902" y="13640"/>
                </a:cubicBezTo>
                <a:cubicBezTo>
                  <a:pt x="20840" y="13640"/>
                  <a:pt x="21600" y="12272"/>
                  <a:pt x="21600" y="10581"/>
                </a:cubicBezTo>
                <a:cubicBezTo>
                  <a:pt x="21600" y="8891"/>
                  <a:pt x="20840" y="7519"/>
                  <a:pt x="19902" y="7519"/>
                </a:cubicBezTo>
                <a:cubicBezTo>
                  <a:pt x="19518" y="7519"/>
                  <a:pt x="19164" y="7753"/>
                  <a:pt x="18880" y="8141"/>
                </a:cubicBezTo>
                <a:lnTo>
                  <a:pt x="18880" y="8138"/>
                </a:lnTo>
                <a:cubicBezTo>
                  <a:pt x="18854" y="8174"/>
                  <a:pt x="18287" y="8928"/>
                  <a:pt x="17928" y="8855"/>
                </a:cubicBezTo>
                <a:cubicBezTo>
                  <a:pt x="17928" y="8855"/>
                  <a:pt x="17332" y="8707"/>
                  <a:pt x="17120" y="7655"/>
                </a:cubicBezTo>
                <a:lnTo>
                  <a:pt x="17120" y="6814"/>
                </a:lnTo>
                <a:lnTo>
                  <a:pt x="17120" y="754"/>
                </a:lnTo>
                <a:cubicBezTo>
                  <a:pt x="17120" y="340"/>
                  <a:pt x="16921" y="0"/>
                  <a:pt x="16678" y="0"/>
                </a:cubicBezTo>
                <a:lnTo>
                  <a:pt x="12109" y="0"/>
                </a:lnTo>
                <a:cubicBezTo>
                  <a:pt x="11780" y="445"/>
                  <a:pt x="11725" y="1085"/>
                  <a:pt x="11725" y="1085"/>
                </a:cubicBezTo>
                <a:cubicBezTo>
                  <a:pt x="11682" y="1697"/>
                  <a:pt x="12124" y="2664"/>
                  <a:pt x="12145" y="2708"/>
                </a:cubicBezTo>
                <a:lnTo>
                  <a:pt x="12142" y="2708"/>
                </a:lnTo>
                <a:cubicBezTo>
                  <a:pt x="12369" y="3193"/>
                  <a:pt x="12506" y="3796"/>
                  <a:pt x="12506" y="4452"/>
                </a:cubicBezTo>
                <a:cubicBezTo>
                  <a:pt x="12506" y="6051"/>
                  <a:pt x="11704" y="7347"/>
                  <a:pt x="10712" y="7347"/>
                </a:cubicBezTo>
                <a:cubicBezTo>
                  <a:pt x="9721" y="7347"/>
                  <a:pt x="8917" y="6051"/>
                  <a:pt x="8917" y="4452"/>
                </a:cubicBezTo>
                <a:cubicBezTo>
                  <a:pt x="8917" y="3749"/>
                  <a:pt x="9072" y="3103"/>
                  <a:pt x="9330" y="2601"/>
                </a:cubicBezTo>
                <a:cubicBezTo>
                  <a:pt x="9447" y="2328"/>
                  <a:pt x="9738" y="1588"/>
                  <a:pt x="9703" y="1085"/>
                </a:cubicBezTo>
                <a:cubicBezTo>
                  <a:pt x="9703" y="1085"/>
                  <a:pt x="9648" y="445"/>
                  <a:pt x="9318" y="0"/>
                </a:cubicBezTo>
                <a:lnTo>
                  <a:pt x="4970" y="0"/>
                </a:lnTo>
                <a:close/>
              </a:path>
            </a:pathLst>
          </a:custGeom>
          <a:blipFill>
            <a:blip r:embed="rId3"/>
          </a:blipFill>
          <a:ln w="3175">
            <a:miter lim="400000"/>
          </a:ln>
          <a:effectLst>
            <a:outerShdw blurRad="25400" dist="12700" dir="5400000" rotWithShape="0">
              <a:srgbClr val="000000">
                <a:alpha val="50000"/>
              </a:srgbClr>
            </a:outerShdw>
          </a:effectLst>
        </p:spPr>
        <p:txBody>
          <a:bodyPr lIns="41341" tIns="41341" rIns="41341" bIns="41341" anchor="ctr"/>
          <a:lstStyle/>
          <a:p>
            <a:pPr marL="0" marR="0" lvl="0" indent="0" algn="l" defTabSz="457200" rtl="0" eaLnBrk="1" fontAlgn="auto" latinLnBrk="0" hangingPunct="1">
              <a:lnSpc>
                <a:spcPct val="100000"/>
              </a:lnSpc>
              <a:spcBef>
                <a:spcPts val="0"/>
              </a:spcBef>
              <a:spcAft>
                <a:spcPts val="0"/>
              </a:spcAft>
              <a:buClrTx/>
              <a:buSzTx/>
              <a:buFontTx/>
              <a:buNone/>
              <a:tabLst/>
              <a:defRPr b="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dirty="0">
              <a:ln>
                <a:noFill/>
              </a:ln>
              <a:solidFill>
                <a:srgbClr val="FFFFFF"/>
              </a:solidFill>
              <a:effectLst/>
              <a:uLnTx/>
              <a:uFillTx/>
              <a:latin typeface="Helvetica Light"/>
              <a:sym typeface="Helvetica Light"/>
            </a:endParaRPr>
          </a:p>
        </p:txBody>
      </p:sp>
      <p:sp>
        <p:nvSpPr>
          <p:cNvPr id="215" name="A Disclosure Decision-Making Framework (DDM) explaining stigmatized disclosures and support seeking on social media (CHI 18)"/>
          <p:cNvSpPr txBox="1"/>
          <p:nvPr/>
        </p:nvSpPr>
        <p:spPr>
          <a:xfrm>
            <a:off x="6141029" y="1905273"/>
            <a:ext cx="2531023" cy="38856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Transparency =&gt;</a:t>
            </a:r>
            <a:endParaRPr kumimoji="0" sz="2419" b="0" i="0" u="none" strike="noStrike" kern="0" cap="none" spc="0" normalizeH="0" baseline="0" noProof="0" dirty="0">
              <a:ln>
                <a:noFill/>
              </a:ln>
              <a:solidFill>
                <a:srgbClr val="FFFFFF"/>
              </a:solidFill>
              <a:effectLst/>
              <a:uLnTx/>
              <a:uFillTx/>
              <a:latin typeface="Avenir Next"/>
              <a:sym typeface="Avenir Next"/>
            </a:endParaRPr>
          </a:p>
        </p:txBody>
      </p:sp>
      <p:pic>
        <p:nvPicPr>
          <p:cNvPr id="216" name="miscarriage1.jpg"/>
          <p:cNvPicPr>
            <a:picLocks noChangeAspect="1"/>
          </p:cNvPicPr>
          <p:nvPr/>
        </p:nvPicPr>
        <p:blipFill>
          <a:blip r:embed="rId4"/>
          <a:srcRect/>
          <a:stretch/>
        </p:blipFill>
        <p:spPr>
          <a:xfrm>
            <a:off x="3939698" y="1785779"/>
            <a:ext cx="1642457" cy="907300"/>
          </a:xfrm>
          <a:prstGeom prst="rect">
            <a:avLst/>
          </a:prstGeom>
          <a:ln w="3175">
            <a:miter lim="400000"/>
          </a:ln>
        </p:spPr>
      </p:pic>
      <p:sp>
        <p:nvSpPr>
          <p:cNvPr id="218" name="Contributions"/>
          <p:cNvSpPr txBox="1"/>
          <p:nvPr/>
        </p:nvSpPr>
        <p:spPr>
          <a:xfrm>
            <a:off x="788684" y="17268"/>
            <a:ext cx="11329606" cy="60394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40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3456" b="1" i="0" u="none" strike="noStrike" kern="0" cap="none" spc="0" normalizeH="0" baseline="0" noProof="0" dirty="0">
                <a:ln>
                  <a:noFill/>
                </a:ln>
                <a:solidFill>
                  <a:srgbClr val="FFFFFF"/>
                </a:solidFill>
                <a:effectLst/>
                <a:uLnTx/>
                <a:uFillTx/>
                <a:latin typeface="Avenir Next"/>
                <a:sym typeface="Avenir Next"/>
              </a:rPr>
              <a:t>Contributions</a:t>
            </a:r>
            <a:r>
              <a:rPr kumimoji="0" lang="en-US" sz="3456" b="1" i="0" u="none" strike="noStrike" kern="0" cap="none" spc="0" normalizeH="0" baseline="0" noProof="0" dirty="0">
                <a:ln>
                  <a:noFill/>
                </a:ln>
                <a:solidFill>
                  <a:srgbClr val="FFFFFF"/>
                </a:solidFill>
                <a:effectLst/>
                <a:uLnTx/>
                <a:uFillTx/>
                <a:latin typeface="Avenir Next"/>
                <a:sym typeface="Avenir Next"/>
              </a:rPr>
              <a:t>: Transparency in content moderation</a:t>
            </a:r>
            <a:endParaRPr kumimoji="0" sz="3456" b="1" i="0" u="none" strike="noStrike" kern="0" cap="none" spc="0" normalizeH="0" baseline="0" noProof="0" dirty="0">
              <a:ln>
                <a:noFill/>
              </a:ln>
              <a:solidFill>
                <a:srgbClr val="FFFFFF"/>
              </a:solidFill>
              <a:effectLst/>
              <a:uLnTx/>
              <a:uFillTx/>
              <a:latin typeface="Avenir Next"/>
              <a:sym typeface="Avenir Next"/>
            </a:endParaRPr>
          </a:p>
        </p:txBody>
      </p:sp>
      <p:sp>
        <p:nvSpPr>
          <p:cNvPr id="222" name="disclosure"/>
          <p:cNvSpPr txBox="1"/>
          <p:nvPr/>
        </p:nvSpPr>
        <p:spPr>
          <a:xfrm>
            <a:off x="1816712" y="2060792"/>
            <a:ext cx="1399422" cy="44146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500">
                <a:solidFill>
                  <a:srgbClr val="F39019"/>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39019"/>
                </a:solidFill>
                <a:effectLst/>
                <a:uLnTx/>
                <a:uFillTx/>
                <a:latin typeface="Avenir Next"/>
                <a:sym typeface="Avenir Next"/>
              </a:rPr>
              <a:t>attitudes</a:t>
            </a:r>
            <a:endParaRPr kumimoji="0" sz="2000" b="1" i="0" u="none" strike="noStrike" kern="0" cap="none" spc="0" normalizeH="0" baseline="0" noProof="0" dirty="0">
              <a:ln>
                <a:noFill/>
              </a:ln>
              <a:solidFill>
                <a:srgbClr val="F39019"/>
              </a:solidFill>
              <a:effectLst/>
              <a:uLnTx/>
              <a:uFillTx/>
              <a:latin typeface="Avenir Next"/>
              <a:sym typeface="Avenir Next"/>
            </a:endParaRPr>
          </a:p>
        </p:txBody>
      </p:sp>
      <p:sp>
        <p:nvSpPr>
          <p:cNvPr id="224" name="response"/>
          <p:cNvSpPr txBox="1"/>
          <p:nvPr/>
        </p:nvSpPr>
        <p:spPr>
          <a:xfrm>
            <a:off x="1897075" y="4396849"/>
            <a:ext cx="1543161" cy="44146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1500">
                <a:solidFill>
                  <a:srgbClr val="F39019"/>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39019"/>
                </a:solidFill>
                <a:effectLst/>
                <a:uLnTx/>
                <a:uFillTx/>
                <a:latin typeface="Avenir Next"/>
                <a:sym typeface="Avenir Next"/>
              </a:rPr>
              <a:t>behaviors</a:t>
            </a:r>
            <a:endParaRPr kumimoji="0" sz="2400" b="1" i="0" u="none" strike="noStrike" kern="0" cap="none" spc="0" normalizeH="0" baseline="0" noProof="0" dirty="0">
              <a:ln>
                <a:noFill/>
              </a:ln>
              <a:solidFill>
                <a:srgbClr val="F39019"/>
              </a:solidFill>
              <a:effectLst/>
              <a:uLnTx/>
              <a:uFillTx/>
              <a:latin typeface="Avenir Next"/>
              <a:sym typeface="Avenir Next"/>
            </a:endParaRPr>
          </a:p>
        </p:txBody>
      </p:sp>
      <p:sp>
        <p:nvSpPr>
          <p:cNvPr id="225" name="Study 1"/>
          <p:cNvSpPr txBox="1"/>
          <p:nvPr/>
        </p:nvSpPr>
        <p:spPr>
          <a:xfrm rot="16200000">
            <a:off x="501094" y="1674533"/>
            <a:ext cx="931345" cy="35131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814" b="1" i="0" u="none" strike="noStrike" kern="0" cap="none" spc="0" normalizeH="0" baseline="0" noProof="0" dirty="0">
                <a:ln>
                  <a:noFill/>
                </a:ln>
                <a:solidFill>
                  <a:srgbClr val="FFFFFF"/>
                </a:solidFill>
                <a:effectLst/>
                <a:uLnTx/>
                <a:uFillTx/>
                <a:latin typeface="Avenir Next"/>
                <a:sym typeface="Avenir Next"/>
              </a:rPr>
              <a:t>Study 1</a:t>
            </a:r>
          </a:p>
        </p:txBody>
      </p:sp>
      <p:sp>
        <p:nvSpPr>
          <p:cNvPr id="227" name="Rectangle"/>
          <p:cNvSpPr/>
          <p:nvPr/>
        </p:nvSpPr>
        <p:spPr>
          <a:xfrm>
            <a:off x="931267" y="869710"/>
            <a:ext cx="73710" cy="514808"/>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28" name="Rectangle"/>
          <p:cNvSpPr/>
          <p:nvPr/>
        </p:nvSpPr>
        <p:spPr>
          <a:xfrm rot="16200000">
            <a:off x="934275" y="717186"/>
            <a:ext cx="64982" cy="389649"/>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29" name="Rectangle"/>
          <p:cNvSpPr/>
          <p:nvPr/>
        </p:nvSpPr>
        <p:spPr>
          <a:xfrm>
            <a:off x="931267" y="2363030"/>
            <a:ext cx="73710" cy="931345"/>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30" name="Rectangle"/>
          <p:cNvSpPr/>
          <p:nvPr/>
        </p:nvSpPr>
        <p:spPr>
          <a:xfrm rot="16200000">
            <a:off x="924755" y="3117766"/>
            <a:ext cx="64982" cy="389650"/>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 name="Up Arrow 1">
            <a:extLst>
              <a:ext uri="{FF2B5EF4-FFF2-40B4-BE49-F238E27FC236}">
                <a16:creationId xmlns:a16="http://schemas.microsoft.com/office/drawing/2014/main" id="{EBC0BCE0-D164-2C4C-8774-77700EEADD13}"/>
              </a:ext>
            </a:extLst>
          </p:cNvPr>
          <p:cNvSpPr/>
          <p:nvPr/>
        </p:nvSpPr>
        <p:spPr>
          <a:xfrm>
            <a:off x="5814998" y="1837900"/>
            <a:ext cx="235974" cy="388569"/>
          </a:xfrm>
          <a:prstGeom prst="upArrow">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lvl="0" indent="0" algn="ctr" defTabSz="475423"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4" name="A Disclosure Decision-Making Framework (DDM) explaining stigmatized disclosures and support seeking on social media (CHI 18)">
            <a:extLst>
              <a:ext uri="{FF2B5EF4-FFF2-40B4-BE49-F238E27FC236}">
                <a16:creationId xmlns:a16="http://schemas.microsoft.com/office/drawing/2014/main" id="{60376E15-4B3B-BA49-8E0F-E0999BF1501B}"/>
              </a:ext>
            </a:extLst>
          </p:cNvPr>
          <p:cNvSpPr txBox="1"/>
          <p:nvPr/>
        </p:nvSpPr>
        <p:spPr>
          <a:xfrm>
            <a:off x="8762109" y="1728053"/>
            <a:ext cx="3174252" cy="68640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Improvements in fairness perceptions</a:t>
            </a:r>
            <a:endParaRPr kumimoji="0" sz="2419" b="0" i="0" u="none" strike="noStrike" kern="0" cap="none" spc="0" normalizeH="0" baseline="0" noProof="0" dirty="0">
              <a:ln>
                <a:noFill/>
              </a:ln>
              <a:solidFill>
                <a:srgbClr val="FFFFFF"/>
              </a:solidFill>
              <a:effectLst/>
              <a:uLnTx/>
              <a:uFillTx/>
              <a:latin typeface="Avenir Next"/>
              <a:sym typeface="Avenir Next"/>
            </a:endParaRPr>
          </a:p>
        </p:txBody>
      </p:sp>
      <p:sp>
        <p:nvSpPr>
          <p:cNvPr id="25" name="Study 1">
            <a:extLst>
              <a:ext uri="{FF2B5EF4-FFF2-40B4-BE49-F238E27FC236}">
                <a16:creationId xmlns:a16="http://schemas.microsoft.com/office/drawing/2014/main" id="{06D143FD-5A51-3048-9A4D-61BA2FCCDB43}"/>
              </a:ext>
            </a:extLst>
          </p:cNvPr>
          <p:cNvSpPr txBox="1"/>
          <p:nvPr/>
        </p:nvSpPr>
        <p:spPr>
          <a:xfrm rot="16200000">
            <a:off x="505687" y="4344813"/>
            <a:ext cx="931346" cy="35131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814" b="1" i="0" u="none" strike="noStrike" kern="0" cap="none" spc="0" normalizeH="0" baseline="0" noProof="0" dirty="0">
                <a:ln>
                  <a:noFill/>
                </a:ln>
                <a:solidFill>
                  <a:srgbClr val="FFFFFF"/>
                </a:solidFill>
                <a:effectLst/>
                <a:uLnTx/>
                <a:uFillTx/>
                <a:latin typeface="Avenir Next"/>
                <a:sym typeface="Avenir Next"/>
              </a:rPr>
              <a:t>Study </a:t>
            </a:r>
            <a:r>
              <a:rPr kumimoji="0" lang="en-US" sz="1814" b="1" i="0" u="none" strike="noStrike" kern="0" cap="none" spc="0" normalizeH="0" baseline="0" noProof="0" dirty="0">
                <a:ln>
                  <a:noFill/>
                </a:ln>
                <a:solidFill>
                  <a:srgbClr val="FFFFFF"/>
                </a:solidFill>
                <a:effectLst/>
                <a:uLnTx/>
                <a:uFillTx/>
                <a:latin typeface="Avenir Next"/>
                <a:sym typeface="Avenir Next"/>
              </a:rPr>
              <a:t>2</a:t>
            </a:r>
            <a:endParaRPr kumimoji="0" sz="1814" b="1" i="0" u="none" strike="noStrike" kern="0" cap="none" spc="0" normalizeH="0" baseline="0" noProof="0" dirty="0">
              <a:ln>
                <a:noFill/>
              </a:ln>
              <a:solidFill>
                <a:srgbClr val="FFFFFF"/>
              </a:solidFill>
              <a:effectLst/>
              <a:uLnTx/>
              <a:uFillTx/>
              <a:latin typeface="Avenir Next"/>
              <a:sym typeface="Avenir Next"/>
            </a:endParaRPr>
          </a:p>
        </p:txBody>
      </p:sp>
      <p:sp>
        <p:nvSpPr>
          <p:cNvPr id="26" name="Rectangle">
            <a:extLst>
              <a:ext uri="{FF2B5EF4-FFF2-40B4-BE49-F238E27FC236}">
                <a16:creationId xmlns:a16="http://schemas.microsoft.com/office/drawing/2014/main" id="{9704D408-A96E-F74D-A98E-0A9FDD1BD821}"/>
              </a:ext>
            </a:extLst>
          </p:cNvPr>
          <p:cNvSpPr/>
          <p:nvPr/>
        </p:nvSpPr>
        <p:spPr>
          <a:xfrm>
            <a:off x="935860" y="3539990"/>
            <a:ext cx="73710" cy="514808"/>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7" name="Rectangle">
            <a:extLst>
              <a:ext uri="{FF2B5EF4-FFF2-40B4-BE49-F238E27FC236}">
                <a16:creationId xmlns:a16="http://schemas.microsoft.com/office/drawing/2014/main" id="{52AE111F-4CC2-2944-84AD-F8CB054EFD69}"/>
              </a:ext>
            </a:extLst>
          </p:cNvPr>
          <p:cNvSpPr/>
          <p:nvPr/>
        </p:nvSpPr>
        <p:spPr>
          <a:xfrm rot="16200000">
            <a:off x="938868" y="3387466"/>
            <a:ext cx="64982" cy="389649"/>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8" name="Rectangle">
            <a:extLst>
              <a:ext uri="{FF2B5EF4-FFF2-40B4-BE49-F238E27FC236}">
                <a16:creationId xmlns:a16="http://schemas.microsoft.com/office/drawing/2014/main" id="{D838F286-BF9A-0441-8265-62D810D41F9E}"/>
              </a:ext>
            </a:extLst>
          </p:cNvPr>
          <p:cNvSpPr/>
          <p:nvPr/>
        </p:nvSpPr>
        <p:spPr>
          <a:xfrm>
            <a:off x="935860" y="5033310"/>
            <a:ext cx="73710" cy="931345"/>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9" name="Rectangle">
            <a:extLst>
              <a:ext uri="{FF2B5EF4-FFF2-40B4-BE49-F238E27FC236}">
                <a16:creationId xmlns:a16="http://schemas.microsoft.com/office/drawing/2014/main" id="{DB9588E8-E3AD-3B46-89BD-831DE42F25D1}"/>
              </a:ext>
            </a:extLst>
          </p:cNvPr>
          <p:cNvSpPr/>
          <p:nvPr/>
        </p:nvSpPr>
        <p:spPr>
          <a:xfrm rot="16200000">
            <a:off x="929348" y="5788046"/>
            <a:ext cx="64982" cy="389650"/>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30" name="A Disclosure Decision-Making Framework (DDM) explaining stigmatized disclosures and support seeking on social media (CHI 18)">
            <a:extLst>
              <a:ext uri="{FF2B5EF4-FFF2-40B4-BE49-F238E27FC236}">
                <a16:creationId xmlns:a16="http://schemas.microsoft.com/office/drawing/2014/main" id="{4E60C2E0-6DA1-704B-B011-5F3CCFE1D0DF}"/>
              </a:ext>
            </a:extLst>
          </p:cNvPr>
          <p:cNvSpPr txBox="1"/>
          <p:nvPr/>
        </p:nvSpPr>
        <p:spPr>
          <a:xfrm>
            <a:off x="6102647" y="4755363"/>
            <a:ext cx="2531023" cy="38856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lvl="0" defTabSz="410765" hangingPunct="0">
              <a:lnSpc>
                <a:spcPct val="80000"/>
              </a:lnSpc>
              <a:defRPr sz="2800" b="0">
                <a:solidFill>
                  <a:srgbClr val="FFFFFF"/>
                </a:solidFill>
                <a:latin typeface="Avenir Next"/>
                <a:ea typeface="Avenir Next"/>
                <a:cs typeface="Avenir Next"/>
                <a:sym typeface="Avenir Next"/>
              </a:defRPr>
            </a:pPr>
            <a:r>
              <a:rPr lang="en-US" sz="2419" kern="0" dirty="0">
                <a:solidFill>
                  <a:srgbClr val="FFFFFF"/>
                </a:solidFill>
                <a:latin typeface="Avenir Next"/>
                <a:sym typeface="Avenir Next"/>
              </a:rPr>
              <a:t>Transparency </a:t>
            </a:r>
            <a:r>
              <a:rPr kumimoji="0" lang="en-US" sz="2419" b="0" i="0" u="none" strike="noStrike" kern="0" cap="none" spc="0" normalizeH="0" baseline="0" noProof="0" dirty="0">
                <a:ln>
                  <a:noFill/>
                </a:ln>
                <a:solidFill>
                  <a:srgbClr val="FFFFFF"/>
                </a:solidFill>
                <a:effectLst/>
                <a:uLnTx/>
                <a:uFillTx/>
                <a:latin typeface="Avenir Next"/>
                <a:sym typeface="Avenir Next"/>
              </a:rPr>
              <a:t>=&gt;</a:t>
            </a:r>
            <a:endParaRPr kumimoji="0" sz="2419" b="0" i="0" u="none" strike="noStrike" kern="0" cap="none" spc="0" normalizeH="0" baseline="0" noProof="0" dirty="0">
              <a:ln>
                <a:noFill/>
              </a:ln>
              <a:solidFill>
                <a:srgbClr val="FFFFFF"/>
              </a:solidFill>
              <a:effectLst/>
              <a:uLnTx/>
              <a:uFillTx/>
              <a:latin typeface="Avenir Next"/>
              <a:sym typeface="Avenir Next"/>
            </a:endParaRPr>
          </a:p>
        </p:txBody>
      </p:sp>
      <p:pic>
        <p:nvPicPr>
          <p:cNvPr id="31" name="miscarriage1.jpg">
            <a:extLst>
              <a:ext uri="{FF2B5EF4-FFF2-40B4-BE49-F238E27FC236}">
                <a16:creationId xmlns:a16="http://schemas.microsoft.com/office/drawing/2014/main" id="{30C268F9-9F0D-2942-BB52-4CA58B351E63}"/>
              </a:ext>
            </a:extLst>
          </p:cNvPr>
          <p:cNvPicPr>
            <a:picLocks noChangeAspect="1"/>
          </p:cNvPicPr>
          <p:nvPr/>
        </p:nvPicPr>
        <p:blipFill>
          <a:blip r:embed="rId5"/>
          <a:srcRect/>
          <a:stretch/>
        </p:blipFill>
        <p:spPr>
          <a:xfrm>
            <a:off x="3969178" y="4536097"/>
            <a:ext cx="1612978" cy="907300"/>
          </a:xfrm>
          <a:prstGeom prst="rect">
            <a:avLst/>
          </a:prstGeom>
          <a:ln w="3175">
            <a:miter lim="400000"/>
          </a:ln>
        </p:spPr>
      </p:pic>
      <p:sp>
        <p:nvSpPr>
          <p:cNvPr id="32" name="Up Arrow 31">
            <a:extLst>
              <a:ext uri="{FF2B5EF4-FFF2-40B4-BE49-F238E27FC236}">
                <a16:creationId xmlns:a16="http://schemas.microsoft.com/office/drawing/2014/main" id="{E22C9FD0-1FE9-7D4D-B298-D8037E98DD89}"/>
              </a:ext>
            </a:extLst>
          </p:cNvPr>
          <p:cNvSpPr/>
          <p:nvPr/>
        </p:nvSpPr>
        <p:spPr>
          <a:xfrm>
            <a:off x="5822145" y="4669388"/>
            <a:ext cx="235974" cy="388569"/>
          </a:xfrm>
          <a:prstGeom prst="upArrow">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lvl="0" indent="0" algn="ctr" defTabSz="475423"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33" name="A Disclosure Decision-Making Framework (DDM) explaining stigmatized disclosures and support seeking on social media (CHI 18)">
            <a:extLst>
              <a:ext uri="{FF2B5EF4-FFF2-40B4-BE49-F238E27FC236}">
                <a16:creationId xmlns:a16="http://schemas.microsoft.com/office/drawing/2014/main" id="{2B25DFDB-0E33-464F-A2C0-27832E86695D}"/>
              </a:ext>
            </a:extLst>
          </p:cNvPr>
          <p:cNvSpPr txBox="1"/>
          <p:nvPr/>
        </p:nvSpPr>
        <p:spPr>
          <a:xfrm>
            <a:off x="8630241" y="4606444"/>
            <a:ext cx="3174252" cy="68640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Improvements in </a:t>
            </a:r>
          </a:p>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user behaviors</a:t>
            </a:r>
            <a:endParaRPr kumimoji="0" sz="2419" b="0" i="0" u="none" strike="noStrike" kern="0" cap="none" spc="0" normalizeH="0" baseline="0" noProof="0" dirty="0">
              <a:ln>
                <a:noFill/>
              </a:ln>
              <a:solidFill>
                <a:srgbClr val="FFFFFF"/>
              </a:solidFill>
              <a:effectLst/>
              <a:uLnTx/>
              <a:uFillTx/>
              <a:latin typeface="Avenir Next"/>
              <a:sym typeface="Avenir Next"/>
            </a:endParaRPr>
          </a:p>
        </p:txBody>
      </p:sp>
    </p:spTree>
    <p:extLst>
      <p:ext uri="{BB962C8B-B14F-4D97-AF65-F5344CB8AC3E}">
        <p14:creationId xmlns:p14="http://schemas.microsoft.com/office/powerpoint/2010/main" val="922273979"/>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36491C-A5D8-2644-A4F2-8118EE018C4E}"/>
              </a:ext>
            </a:extLst>
          </p:cNvPr>
          <p:cNvSpPr>
            <a:spLocks noGrp="1"/>
          </p:cNvSpPr>
          <p:nvPr>
            <p:ph type="title"/>
          </p:nvPr>
        </p:nvSpPr>
        <p:spPr/>
        <p:txBody>
          <a:bodyPr/>
          <a:lstStyle/>
          <a:p>
            <a:r>
              <a:rPr lang="en-US" dirty="0"/>
              <a:t>Takeaways</a:t>
            </a:r>
          </a:p>
        </p:txBody>
      </p:sp>
      <p:sp>
        <p:nvSpPr>
          <p:cNvPr id="5" name="Text Placeholder 4">
            <a:extLst>
              <a:ext uri="{FF2B5EF4-FFF2-40B4-BE49-F238E27FC236}">
                <a16:creationId xmlns:a16="http://schemas.microsoft.com/office/drawing/2014/main" id="{AF68CAAC-5824-C347-9BD3-3F596190FE8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611401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D3973-2B45-EE4C-A225-42015F46D321}"/>
              </a:ext>
            </a:extLst>
          </p:cNvPr>
          <p:cNvSpPr>
            <a:spLocks noGrp="1"/>
          </p:cNvSpPr>
          <p:nvPr>
            <p:ph type="title"/>
          </p:nvPr>
        </p:nvSpPr>
        <p:spPr/>
        <p:txBody>
          <a:bodyPr vert="horz" lIns="91440" tIns="45720" rIns="91440" bIns="45720" rtlCol="0" anchor="ctr">
            <a:normAutofit/>
          </a:bodyPr>
          <a:lstStyle/>
          <a:p>
            <a:r>
              <a:rPr lang="en-US" dirty="0"/>
              <a:t>Transparency of moderation</a:t>
            </a:r>
          </a:p>
        </p:txBody>
      </p:sp>
      <p:sp>
        <p:nvSpPr>
          <p:cNvPr id="3" name="Content Placeholder 2">
            <a:extLst>
              <a:ext uri="{FF2B5EF4-FFF2-40B4-BE49-F238E27FC236}">
                <a16:creationId xmlns:a16="http://schemas.microsoft.com/office/drawing/2014/main" id="{7A597462-E7F4-5240-B19D-99D525FDF27B}"/>
              </a:ext>
            </a:extLst>
          </p:cNvPr>
          <p:cNvSpPr>
            <a:spLocks noGrp="1"/>
          </p:cNvSpPr>
          <p:nvPr>
            <p:ph sz="half" idx="1"/>
          </p:nvPr>
        </p:nvSpPr>
        <p:spPr/>
        <p:txBody>
          <a:bodyPr vert="horz" lIns="91440" tIns="45720" rIns="91440" bIns="45720" rtlCol="0">
            <a:noAutofit/>
          </a:bodyPr>
          <a:lstStyle/>
          <a:p>
            <a:r>
              <a:rPr lang="en-US" sz="2800" dirty="0">
                <a:ea typeface="+mn-ea"/>
                <a:cs typeface="+mn-cs"/>
              </a:rPr>
              <a:t>Transparency is a key concern</a:t>
            </a:r>
          </a:p>
          <a:p>
            <a:r>
              <a:rPr lang="en-US" sz="2800" dirty="0">
                <a:ea typeface="+mn-ea"/>
                <a:cs typeface="+mn-cs"/>
              </a:rPr>
              <a:t>Users care about being notified of post removals</a:t>
            </a:r>
          </a:p>
          <a:p>
            <a:r>
              <a:rPr lang="en-US" sz="2800" dirty="0"/>
              <a:t>Users care about receiving explanations for post removals</a:t>
            </a:r>
          </a:p>
          <a:p>
            <a:r>
              <a:rPr lang="en-US" sz="2800" dirty="0"/>
              <a:t>Transparency may reduce moderator workload </a:t>
            </a:r>
          </a:p>
          <a:p>
            <a:r>
              <a:rPr lang="en-US" sz="2800" dirty="0"/>
              <a:t>Moderation should play an educational role</a:t>
            </a:r>
          </a:p>
        </p:txBody>
      </p:sp>
      <p:pic>
        <p:nvPicPr>
          <p:cNvPr id="6" name="Content Placeholder 5" descr="A picture containing person, holding, water, hand&#10;&#10;Description automatically generated">
            <a:extLst>
              <a:ext uri="{FF2B5EF4-FFF2-40B4-BE49-F238E27FC236}">
                <a16:creationId xmlns:a16="http://schemas.microsoft.com/office/drawing/2014/main" id="{A99CC665-0AD5-8140-9FA7-A90B15138C06}"/>
              </a:ext>
            </a:extLst>
          </p:cNvPr>
          <p:cNvPicPr>
            <a:picLocks noGrp="1" noChangeAspect="1"/>
          </p:cNvPicPr>
          <p:nvPr>
            <p:ph sz="half" idx="2"/>
          </p:nvPr>
        </p:nvPicPr>
        <p:blipFill>
          <a:blip r:embed="rId2"/>
          <a:stretch>
            <a:fillRect/>
          </a:stretch>
        </p:blipFill>
        <p:spPr>
          <a:xfrm>
            <a:off x="6096000" y="2095253"/>
            <a:ext cx="6019800" cy="3473424"/>
          </a:xfrm>
        </p:spPr>
      </p:pic>
    </p:spTree>
    <p:extLst>
      <p:ext uri="{BB962C8B-B14F-4D97-AF65-F5344CB8AC3E}">
        <p14:creationId xmlns:p14="http://schemas.microsoft.com/office/powerpoint/2010/main" val="28610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3D29A2-79D3-D246-AEDF-03623D2FE62A}"/>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3600" dirty="0"/>
              <a:t>Removal explanations help users learn social norms</a:t>
            </a:r>
          </a:p>
        </p:txBody>
      </p:sp>
      <p:sp>
        <p:nvSpPr>
          <p:cNvPr id="6" name="Content Placeholder 5">
            <a:extLst>
              <a:ext uri="{FF2B5EF4-FFF2-40B4-BE49-F238E27FC236}">
                <a16:creationId xmlns:a16="http://schemas.microsoft.com/office/drawing/2014/main" id="{C0CC0945-E690-F84B-BC50-C2EAF5E5DCF9}"/>
              </a:ext>
            </a:extLst>
          </p:cNvPr>
          <p:cNvSpPr>
            <a:spLocks noGrp="1"/>
          </p:cNvSpPr>
          <p:nvPr>
            <p:ph sz="half" idx="1"/>
          </p:nvPr>
        </p:nvSpPr>
        <p:spPr>
          <a:xfrm>
            <a:off x="838200" y="1825625"/>
            <a:ext cx="4620491" cy="4351338"/>
          </a:xfrm>
        </p:spPr>
        <p:txBody>
          <a:bodyPr vert="horz" lIns="91440" tIns="45720" rIns="91440" bIns="45720" rtlCol="0">
            <a:normAutofit/>
          </a:bodyPr>
          <a:lstStyle/>
          <a:p>
            <a:r>
              <a:rPr lang="en-US" dirty="0">
                <a:ea typeface="+mn-ea"/>
                <a:cs typeface="+mn-cs"/>
              </a:rPr>
              <a:t>Direct feedback</a:t>
            </a:r>
          </a:p>
          <a:p>
            <a:r>
              <a:rPr lang="en-US" dirty="0">
                <a:ea typeface="+mn-ea"/>
                <a:cs typeface="+mn-cs"/>
              </a:rPr>
              <a:t>Which rule is broken</a:t>
            </a:r>
          </a:p>
          <a:p>
            <a:r>
              <a:rPr lang="en-US" dirty="0"/>
              <a:t>Public posting</a:t>
            </a:r>
            <a:endParaRPr lang="en-US" dirty="0">
              <a:ea typeface="+mn-ea"/>
              <a:cs typeface="+mn-cs"/>
            </a:endParaRPr>
          </a:p>
          <a:p>
            <a:r>
              <a:rPr lang="en-US" dirty="0">
                <a:ea typeface="+mn-ea"/>
                <a:cs typeface="+mn-cs"/>
              </a:rPr>
              <a:t>New, relevant information is better</a:t>
            </a:r>
          </a:p>
        </p:txBody>
      </p:sp>
      <p:pic>
        <p:nvPicPr>
          <p:cNvPr id="22" name="Content Placeholder 21" descr="A screenshot of a cell phone&#10;&#10;Description automatically generated">
            <a:extLst>
              <a:ext uri="{FF2B5EF4-FFF2-40B4-BE49-F238E27FC236}">
                <a16:creationId xmlns:a16="http://schemas.microsoft.com/office/drawing/2014/main" id="{9A3A17EC-D825-B74F-AFCF-3F94BE25B17D}"/>
              </a:ext>
            </a:extLst>
          </p:cNvPr>
          <p:cNvPicPr>
            <a:picLocks noGrp="1" noChangeAspect="1"/>
          </p:cNvPicPr>
          <p:nvPr>
            <p:ph sz="half" idx="2"/>
          </p:nvPr>
        </p:nvPicPr>
        <p:blipFill rotWithShape="1">
          <a:blip r:embed="rId3"/>
          <a:srcRect l="3736" t="3983" r="11375" b="16802"/>
          <a:stretch/>
        </p:blipFill>
        <p:spPr>
          <a:xfrm>
            <a:off x="5882185" y="2074460"/>
            <a:ext cx="5970382" cy="3384644"/>
          </a:xfrm>
          <a:prstGeom prst="rect">
            <a:avLst/>
          </a:prstGeom>
        </p:spPr>
      </p:pic>
      <p:sp>
        <p:nvSpPr>
          <p:cNvPr id="4" name="Slide Number Placeholder 3">
            <a:extLst>
              <a:ext uri="{FF2B5EF4-FFF2-40B4-BE49-F238E27FC236}">
                <a16:creationId xmlns:a16="http://schemas.microsoft.com/office/drawing/2014/main" id="{4CF9B304-A630-F844-81A7-10A8BABB55F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23ED692C-C0E5-C743-B0FC-E11C0885EE4E}" type="slidenum">
              <a:rPr lang="en-US" smtClean="0">
                <a:solidFill>
                  <a:prstClr val="black">
                    <a:tint val="75000"/>
                  </a:prstClr>
                </a:solidFill>
                <a:latin typeface="Avenir Next" panose="020B0503020202020204" pitchFamily="34" charset="0"/>
              </a:rPr>
              <a:pPr defTabSz="914400">
                <a:spcAft>
                  <a:spcPts val="600"/>
                </a:spcAft>
                <a:defRPr/>
              </a:pPr>
              <a:t>88</a:t>
            </a:fld>
            <a:endParaRPr lang="en-US" dirty="0">
              <a:solidFill>
                <a:prstClr val="black">
                  <a:tint val="75000"/>
                </a:prstClr>
              </a:solidFill>
              <a:latin typeface="Avenir Next" panose="020B0503020202020204" pitchFamily="34" charset="0"/>
            </a:endParaRPr>
          </a:p>
        </p:txBody>
      </p:sp>
    </p:spTree>
    <p:extLst>
      <p:ext uri="{BB962C8B-B14F-4D97-AF65-F5344CB8AC3E}">
        <p14:creationId xmlns:p14="http://schemas.microsoft.com/office/powerpoint/2010/main" val="387387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FB025-2DA6-D342-96E2-D1AF1CC3CFF4}"/>
              </a:ext>
            </a:extLst>
          </p:cNvPr>
          <p:cNvSpPr>
            <a:spLocks noGrp="1"/>
          </p:cNvSpPr>
          <p:nvPr>
            <p:ph type="title"/>
          </p:nvPr>
        </p:nvSpPr>
        <p:spPr>
          <a:xfrm>
            <a:off x="648929" y="629266"/>
            <a:ext cx="6586491" cy="2113934"/>
          </a:xfrm>
        </p:spPr>
        <p:txBody>
          <a:bodyPr vert="horz" lIns="91440" tIns="45720" rIns="91440" bIns="45720" rtlCol="0" anchor="ctr">
            <a:noAutofit/>
          </a:bodyPr>
          <a:lstStyle/>
          <a:p>
            <a:r>
              <a:rPr lang="en-US" sz="3600" dirty="0"/>
              <a:t>Who should provide explanations? Humans or bots</a:t>
            </a:r>
          </a:p>
        </p:txBody>
      </p:sp>
      <p:sp>
        <p:nvSpPr>
          <p:cNvPr id="3" name="Content Placeholder 2">
            <a:extLst>
              <a:ext uri="{FF2B5EF4-FFF2-40B4-BE49-F238E27FC236}">
                <a16:creationId xmlns:a16="http://schemas.microsoft.com/office/drawing/2014/main" id="{CA3A17BC-1C22-0B40-AB9D-BC4597E1E6A4}"/>
              </a:ext>
            </a:extLst>
          </p:cNvPr>
          <p:cNvSpPr>
            <a:spLocks noGrp="1"/>
          </p:cNvSpPr>
          <p:nvPr>
            <p:ph sz="half" idx="1"/>
          </p:nvPr>
        </p:nvSpPr>
        <p:spPr>
          <a:xfrm>
            <a:off x="648930" y="2743200"/>
            <a:ext cx="6586489" cy="3480619"/>
          </a:xfrm>
        </p:spPr>
        <p:txBody>
          <a:bodyPr vert="horz" lIns="91440" tIns="45720" rIns="91440" bIns="45720" rtlCol="0">
            <a:normAutofit/>
          </a:bodyPr>
          <a:lstStyle/>
          <a:p>
            <a:r>
              <a:rPr lang="en-US" dirty="0">
                <a:ea typeface="+mn-ea"/>
                <a:cs typeface="+mn-cs"/>
              </a:rPr>
              <a:t>Human mods have no advantage over bots:</a:t>
            </a:r>
          </a:p>
          <a:p>
            <a:pPr lvl="1"/>
            <a:r>
              <a:rPr lang="en-US" dirty="0">
                <a:ea typeface="+mn-ea"/>
                <a:cs typeface="+mn-cs"/>
              </a:rPr>
              <a:t>for improving user attitudes</a:t>
            </a:r>
          </a:p>
          <a:p>
            <a:pPr lvl="1"/>
            <a:r>
              <a:rPr lang="en-US" dirty="0">
                <a:ea typeface="+mn-ea"/>
                <a:cs typeface="+mn-cs"/>
              </a:rPr>
              <a:t>for improving user behavior</a:t>
            </a:r>
          </a:p>
          <a:p>
            <a:r>
              <a:rPr lang="en-US" dirty="0">
                <a:ea typeface="+mn-ea"/>
                <a:cs typeface="+mn-cs"/>
              </a:rPr>
              <a:t>Opportunity for deploying tools for explanations</a:t>
            </a:r>
          </a:p>
          <a:p>
            <a:pPr lvl="1"/>
            <a:r>
              <a:rPr lang="en-US" dirty="0">
                <a:ea typeface="+mn-ea"/>
                <a:cs typeface="+mn-cs"/>
              </a:rPr>
              <a:t>Explainable AI</a:t>
            </a:r>
          </a:p>
        </p:txBody>
      </p:sp>
      <p:pic>
        <p:nvPicPr>
          <p:cNvPr id="7" name="Content Placeholder 6" descr="A picture containing toy&#10;&#10;Description automatically generated">
            <a:extLst>
              <a:ext uri="{FF2B5EF4-FFF2-40B4-BE49-F238E27FC236}">
                <a16:creationId xmlns:a16="http://schemas.microsoft.com/office/drawing/2014/main" id="{48C96B4B-8960-1643-981A-F9B1C5B66B04}"/>
              </a:ext>
            </a:extLst>
          </p:cNvPr>
          <p:cNvPicPr>
            <a:picLocks noGrp="1" noChangeAspect="1"/>
          </p:cNvPicPr>
          <p:nvPr>
            <p:ph sz="half" idx="2"/>
          </p:nvPr>
        </p:nvPicPr>
        <p:blipFill rotWithShape="1">
          <a:blip r:embed="rId3"/>
          <a:srcRect l="12450" r="50374" b="1"/>
          <a:stretch/>
        </p:blipFill>
        <p:spPr>
          <a:xfrm>
            <a:off x="7556408" y="10"/>
            <a:ext cx="4635591" cy="6857990"/>
          </a:xfrm>
          <a:prstGeom prst="rect">
            <a:avLst/>
          </a:prstGeom>
          <a:effectLst/>
        </p:spPr>
      </p:pic>
      <p:sp>
        <p:nvSpPr>
          <p:cNvPr id="4" name="Slide Number Placeholder 3">
            <a:extLst>
              <a:ext uri="{FF2B5EF4-FFF2-40B4-BE49-F238E27FC236}">
                <a16:creationId xmlns:a16="http://schemas.microsoft.com/office/drawing/2014/main" id="{93E39138-D2EB-6441-AC5C-F4C690170E3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23ED692C-C0E5-C743-B0FC-E11C0885EE4E}" type="slidenum">
              <a:rPr lang="en-US">
                <a:solidFill>
                  <a:srgbClr val="FFFFFF"/>
                </a:solidFill>
                <a:latin typeface="Avenir Next" panose="020B0503020202020204" pitchFamily="34" charset="0"/>
              </a:rPr>
              <a:pPr defTabSz="914400">
                <a:spcAft>
                  <a:spcPts val="600"/>
                </a:spcAft>
                <a:defRPr/>
              </a:pPr>
              <a:t>89</a:t>
            </a:fld>
            <a:endParaRPr lang="en-US" dirty="0">
              <a:solidFill>
                <a:srgbClr val="FFFFFF"/>
              </a:solidFill>
              <a:latin typeface="Avenir Next" panose="020B0503020202020204" pitchFamily="34" charset="0"/>
            </a:endParaRPr>
          </a:p>
        </p:txBody>
      </p:sp>
    </p:spTree>
    <p:extLst>
      <p:ext uri="{BB962C8B-B14F-4D97-AF65-F5344CB8AC3E}">
        <p14:creationId xmlns:p14="http://schemas.microsoft.com/office/powerpoint/2010/main" val="95829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C46"/>
        </a:solidFill>
        <a:effectLst/>
      </p:bgPr>
    </p:bg>
    <p:spTree>
      <p:nvGrpSpPr>
        <p:cNvPr id="1" name=""/>
        <p:cNvGrpSpPr/>
        <p:nvPr/>
      </p:nvGrpSpPr>
      <p:grpSpPr>
        <a:xfrm>
          <a:off x="0" y="0"/>
          <a:ext cx="0" cy="0"/>
          <a:chOff x="0" y="0"/>
          <a:chExt cx="0" cy="0"/>
        </a:xfrm>
      </p:grpSpPr>
      <p:sp>
        <p:nvSpPr>
          <p:cNvPr id="238" name="Agenda"/>
          <p:cNvSpPr txBox="1"/>
          <p:nvPr/>
        </p:nvSpPr>
        <p:spPr>
          <a:xfrm>
            <a:off x="1622850" y="343797"/>
            <a:ext cx="9440213" cy="52411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lnSpc>
                <a:spcPct val="80000"/>
              </a:lnSpc>
              <a:defRPr sz="4000">
                <a:solidFill>
                  <a:srgbClr val="FFFFFF"/>
                </a:solidFill>
                <a:latin typeface="Avenir Next"/>
                <a:ea typeface="Avenir Next"/>
                <a:cs typeface="Avenir Next"/>
                <a:sym typeface="Avenir Next"/>
              </a:defRPr>
            </a:lvl1pPr>
          </a:lstStyle>
          <a:p>
            <a:pPr defTabSz="410765" hangingPunct="0"/>
            <a:r>
              <a:rPr sz="3456" b="1" kern="0" dirty="0"/>
              <a:t>Agenda</a:t>
            </a:r>
          </a:p>
        </p:txBody>
      </p:sp>
      <p:pic>
        <p:nvPicPr>
          <p:cNvPr id="239" name="leaves.jpeg.jpg"/>
          <p:cNvPicPr>
            <a:picLocks noChangeAspect="1"/>
          </p:cNvPicPr>
          <p:nvPr/>
        </p:nvPicPr>
        <p:blipFill>
          <a:blip r:embed="rId3"/>
          <a:srcRect/>
          <a:stretch/>
        </p:blipFill>
        <p:spPr>
          <a:xfrm>
            <a:off x="1925200" y="961745"/>
            <a:ext cx="1003557" cy="860561"/>
          </a:xfrm>
          <a:prstGeom prst="rect">
            <a:avLst/>
          </a:prstGeom>
          <a:ln w="3175">
            <a:miter lim="400000"/>
          </a:ln>
        </p:spPr>
      </p:pic>
      <p:pic>
        <p:nvPicPr>
          <p:cNvPr id="240" name="secret3.jpg"/>
          <p:cNvPicPr>
            <a:picLocks noChangeAspect="1"/>
          </p:cNvPicPr>
          <p:nvPr/>
        </p:nvPicPr>
        <p:blipFill rotWithShape="1">
          <a:blip r:embed="rId4"/>
          <a:srcRect b="9459"/>
          <a:stretch/>
        </p:blipFill>
        <p:spPr>
          <a:xfrm>
            <a:off x="1925199" y="2043555"/>
            <a:ext cx="1019361" cy="860559"/>
          </a:xfrm>
          <a:prstGeom prst="rect">
            <a:avLst/>
          </a:prstGeom>
          <a:ln w="3175">
            <a:miter lim="400000"/>
          </a:ln>
        </p:spPr>
      </p:pic>
      <p:pic>
        <p:nvPicPr>
          <p:cNvPr id="241" name="anonymity_johnsuler.jpg"/>
          <p:cNvPicPr>
            <a:picLocks noChangeAspect="1"/>
          </p:cNvPicPr>
          <p:nvPr/>
        </p:nvPicPr>
        <p:blipFill>
          <a:blip r:embed="rId5"/>
          <a:srcRect/>
          <a:stretch/>
        </p:blipFill>
        <p:spPr>
          <a:xfrm>
            <a:off x="1925199" y="5288987"/>
            <a:ext cx="1053949" cy="860559"/>
          </a:xfrm>
          <a:prstGeom prst="rect">
            <a:avLst/>
          </a:prstGeom>
          <a:ln w="3175">
            <a:miter lim="400000"/>
          </a:ln>
        </p:spPr>
      </p:pic>
      <p:sp>
        <p:nvSpPr>
          <p:cNvPr id="242" name="Background"/>
          <p:cNvSpPr txBox="1"/>
          <p:nvPr/>
        </p:nvSpPr>
        <p:spPr>
          <a:xfrm>
            <a:off x="3300489" y="1069474"/>
            <a:ext cx="3557065"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algn="ctr" defTabSz="410765" hangingPunct="0"/>
            <a:r>
              <a:rPr lang="en-US" sz="3200" kern="0" dirty="0"/>
              <a:t>Research overview</a:t>
            </a:r>
            <a:endParaRPr sz="3200" kern="0" dirty="0"/>
          </a:p>
        </p:txBody>
      </p:sp>
      <p:sp>
        <p:nvSpPr>
          <p:cNvPr id="243" name="Three research contributions"/>
          <p:cNvSpPr txBox="1"/>
          <p:nvPr/>
        </p:nvSpPr>
        <p:spPr>
          <a:xfrm>
            <a:off x="3361404" y="2191546"/>
            <a:ext cx="6873678"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defTabSz="410765" hangingPunct="0"/>
            <a:r>
              <a:rPr lang="en-US" sz="3200" kern="0" dirty="0"/>
              <a:t>Transparency in content moderation</a:t>
            </a:r>
            <a:endParaRPr sz="3200" kern="0" dirty="0"/>
          </a:p>
        </p:txBody>
      </p:sp>
      <p:sp>
        <p:nvSpPr>
          <p:cNvPr id="244" name="Ongoing and future work"/>
          <p:cNvSpPr txBox="1"/>
          <p:nvPr/>
        </p:nvSpPr>
        <p:spPr>
          <a:xfrm>
            <a:off x="3361404" y="5445431"/>
            <a:ext cx="2308325"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defTabSz="410765" hangingPunct="0"/>
            <a:r>
              <a:rPr lang="en-US" sz="3200" kern="0" dirty="0"/>
              <a:t>Future work</a:t>
            </a:r>
            <a:endParaRPr sz="3200" kern="0" dirty="0"/>
          </a:p>
        </p:txBody>
      </p:sp>
      <p:pic>
        <p:nvPicPr>
          <p:cNvPr id="13" name="leaves.jpeg.jpg">
            <a:extLst>
              <a:ext uri="{FF2B5EF4-FFF2-40B4-BE49-F238E27FC236}">
                <a16:creationId xmlns:a16="http://schemas.microsoft.com/office/drawing/2014/main" id="{DAC9EB9E-F6E7-F949-9189-4D3ECD072FA7}"/>
              </a:ext>
            </a:extLst>
          </p:cNvPr>
          <p:cNvPicPr>
            <a:picLocks noChangeAspect="1"/>
          </p:cNvPicPr>
          <p:nvPr/>
        </p:nvPicPr>
        <p:blipFill rotWithShape="1">
          <a:blip r:embed="rId6"/>
          <a:srcRect r="29421"/>
          <a:stretch/>
        </p:blipFill>
        <p:spPr>
          <a:xfrm>
            <a:off x="1925199" y="3125367"/>
            <a:ext cx="1038035" cy="860559"/>
          </a:xfrm>
          <a:prstGeom prst="rect">
            <a:avLst/>
          </a:prstGeom>
          <a:ln w="3175">
            <a:miter lim="400000"/>
          </a:ln>
        </p:spPr>
      </p:pic>
      <p:pic>
        <p:nvPicPr>
          <p:cNvPr id="14" name="secret3.jpg">
            <a:extLst>
              <a:ext uri="{FF2B5EF4-FFF2-40B4-BE49-F238E27FC236}">
                <a16:creationId xmlns:a16="http://schemas.microsoft.com/office/drawing/2014/main" id="{666E339C-4561-8840-940D-FAC867396A33}"/>
              </a:ext>
            </a:extLst>
          </p:cNvPr>
          <p:cNvPicPr>
            <a:picLocks noChangeAspect="1"/>
          </p:cNvPicPr>
          <p:nvPr/>
        </p:nvPicPr>
        <p:blipFill rotWithShape="1">
          <a:blip r:embed="rId7"/>
          <a:srcRect l="12797" r="17497"/>
          <a:stretch/>
        </p:blipFill>
        <p:spPr>
          <a:xfrm>
            <a:off x="1941113" y="4207177"/>
            <a:ext cx="1038035" cy="860559"/>
          </a:xfrm>
          <a:prstGeom prst="rect">
            <a:avLst/>
          </a:prstGeom>
          <a:ln w="3175">
            <a:miter lim="400000"/>
          </a:ln>
        </p:spPr>
      </p:pic>
      <p:sp>
        <p:nvSpPr>
          <p:cNvPr id="15" name="Background">
            <a:extLst>
              <a:ext uri="{FF2B5EF4-FFF2-40B4-BE49-F238E27FC236}">
                <a16:creationId xmlns:a16="http://schemas.microsoft.com/office/drawing/2014/main" id="{FC8F9998-65DA-FA4C-9EDE-84EAD99EF07B}"/>
              </a:ext>
            </a:extLst>
          </p:cNvPr>
          <p:cNvSpPr txBox="1"/>
          <p:nvPr/>
        </p:nvSpPr>
        <p:spPr>
          <a:xfrm>
            <a:off x="3361404" y="3273357"/>
            <a:ext cx="4286431"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defTabSz="410765" hangingPunct="0"/>
            <a:r>
              <a:rPr lang="en-US" sz="3200" kern="0" dirty="0"/>
              <a:t>Study 1: User attitudes</a:t>
            </a:r>
            <a:endParaRPr sz="3200" kern="0" dirty="0"/>
          </a:p>
        </p:txBody>
      </p:sp>
      <p:sp>
        <p:nvSpPr>
          <p:cNvPr id="16" name="Three research contributions">
            <a:extLst>
              <a:ext uri="{FF2B5EF4-FFF2-40B4-BE49-F238E27FC236}">
                <a16:creationId xmlns:a16="http://schemas.microsoft.com/office/drawing/2014/main" id="{4EADF6E7-61D0-9E4C-A476-837BD288241E}"/>
              </a:ext>
            </a:extLst>
          </p:cNvPr>
          <p:cNvSpPr txBox="1"/>
          <p:nvPr/>
        </p:nvSpPr>
        <p:spPr>
          <a:xfrm>
            <a:off x="3361404" y="4355168"/>
            <a:ext cx="4494821"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defTabSz="410765" hangingPunct="0"/>
            <a:r>
              <a:rPr lang="en-US" sz="3200" kern="0" dirty="0"/>
              <a:t>Study 2: User behaviors</a:t>
            </a:r>
            <a:endParaRPr sz="3200" kern="0" dirty="0"/>
          </a:p>
        </p:txBody>
      </p:sp>
    </p:spTree>
    <p:extLst>
      <p:ext uri="{BB962C8B-B14F-4D97-AF65-F5344CB8AC3E}">
        <p14:creationId xmlns:p14="http://schemas.microsoft.com/office/powerpoint/2010/main" val="11395355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endCondLst>
                                    <p:cond evt="onNext" delay="0">
                                      <p:tgtEl>
                                        <p:sldTgt/>
                                      </p:tgtEl>
                                    </p:cond>
                                  </p:endCondLst>
                                  <p:childTnLst>
                                    <p:set>
                                      <p:cBhvr>
                                        <p:cTn id="6" dur="indefinite"/>
                                        <p:tgtEl>
                                          <p:spTgt spid="241"/>
                                        </p:tgtEl>
                                        <p:attrNameLst>
                                          <p:attrName>style.opacity</p:attrName>
                                        </p:attrNameLst>
                                      </p:cBhvr>
                                      <p:to>
                                        <p:strVal val="0.2"/>
                                      </p:to>
                                    </p:set>
                                    <p:animEffect filter="image" prLst="opacity: 0.2">
                                      <p:cBhvr rctx="IE">
                                        <p:cTn id="7" dur="indefinite"/>
                                        <p:tgtEl>
                                          <p:spTgt spid="241"/>
                                        </p:tgtEl>
                                      </p:cBhvr>
                                    </p:animEffect>
                                  </p:childTnLst>
                                </p:cTn>
                              </p:par>
                              <p:par>
                                <p:cTn id="8" presetID="9" presetClass="emph" presetSubtype="0" grpId="0" nodeType="withEffect">
                                  <p:stCondLst>
                                    <p:cond delay="0"/>
                                  </p:stCondLst>
                                  <p:endCondLst>
                                    <p:cond evt="onNext" delay="0">
                                      <p:tgtEl>
                                        <p:sldTgt/>
                                      </p:tgtEl>
                                    </p:cond>
                                  </p:endCondLst>
                                  <p:childTnLst>
                                    <p:set>
                                      <p:cBhvr>
                                        <p:cTn id="9" dur="indefinite"/>
                                        <p:tgtEl>
                                          <p:spTgt spid="244"/>
                                        </p:tgtEl>
                                        <p:attrNameLst>
                                          <p:attrName>style.opacity</p:attrName>
                                        </p:attrNameLst>
                                      </p:cBhvr>
                                      <p:to>
                                        <p:strVal val="0.2"/>
                                      </p:to>
                                    </p:set>
                                    <p:animEffect filter="image" prLst="opacity: 0.2">
                                      <p:cBhvr rctx="IE">
                                        <p:cTn id="10" dur="indefinite"/>
                                        <p:tgtEl>
                                          <p:spTgt spid="244"/>
                                        </p:tgtEl>
                                      </p:cBhvr>
                                    </p:animEffect>
                                  </p:childTnLst>
                                </p:cTn>
                              </p:par>
                              <p:par>
                                <p:cTn id="11" presetID="9" presetClass="emph" presetSubtype="0" nodeType="withEffect">
                                  <p:stCondLst>
                                    <p:cond delay="0"/>
                                  </p:stCondLst>
                                  <p:endCondLst>
                                    <p:cond evt="onNext" delay="0">
                                      <p:tgtEl>
                                        <p:sldTgt/>
                                      </p:tgtEl>
                                    </p:cond>
                                  </p:endCondLst>
                                  <p:childTnLst>
                                    <p:set>
                                      <p:cBhvr>
                                        <p:cTn id="12" dur="indefinite"/>
                                        <p:tgtEl>
                                          <p:spTgt spid="13"/>
                                        </p:tgtEl>
                                        <p:attrNameLst>
                                          <p:attrName>style.opacity</p:attrName>
                                        </p:attrNameLst>
                                      </p:cBhvr>
                                      <p:to>
                                        <p:strVal val="0.2"/>
                                      </p:to>
                                    </p:set>
                                    <p:animEffect filter="image" prLst="opacity: 0.2">
                                      <p:cBhvr rctx="IE">
                                        <p:cTn id="13" dur="indefinite"/>
                                        <p:tgtEl>
                                          <p:spTgt spid="13"/>
                                        </p:tgtEl>
                                      </p:cBhvr>
                                    </p:animEffect>
                                  </p:childTnLst>
                                </p:cTn>
                              </p:par>
                              <p:par>
                                <p:cTn id="14" presetID="9" presetClass="emph" presetSubtype="0" nodeType="withEffect">
                                  <p:stCondLst>
                                    <p:cond delay="0"/>
                                  </p:stCondLst>
                                  <p:endCondLst>
                                    <p:cond evt="onNext" delay="0">
                                      <p:tgtEl>
                                        <p:sldTgt/>
                                      </p:tgtEl>
                                    </p:cond>
                                  </p:endCondLst>
                                  <p:childTnLst>
                                    <p:set>
                                      <p:cBhvr>
                                        <p:cTn id="15" dur="indefinite"/>
                                        <p:tgtEl>
                                          <p:spTgt spid="14"/>
                                        </p:tgtEl>
                                        <p:attrNameLst>
                                          <p:attrName>style.opacity</p:attrName>
                                        </p:attrNameLst>
                                      </p:cBhvr>
                                      <p:to>
                                        <p:strVal val="0.2"/>
                                      </p:to>
                                    </p:set>
                                    <p:animEffect filter="image" prLst="opacity: 0.2">
                                      <p:cBhvr rctx="IE">
                                        <p:cTn id="16" dur="indefinite"/>
                                        <p:tgtEl>
                                          <p:spTgt spid="14"/>
                                        </p:tgtEl>
                                      </p:cBhvr>
                                    </p:animEffect>
                                  </p:childTnLst>
                                </p:cTn>
                              </p:par>
                              <p:par>
                                <p:cTn id="17" presetID="9" presetClass="emph" presetSubtype="0" grpId="0" nodeType="withEffect">
                                  <p:stCondLst>
                                    <p:cond delay="0"/>
                                  </p:stCondLst>
                                  <p:endCondLst>
                                    <p:cond evt="onNext" delay="0">
                                      <p:tgtEl>
                                        <p:sldTgt/>
                                      </p:tgtEl>
                                    </p:cond>
                                  </p:endCondLst>
                                  <p:childTnLst>
                                    <p:set>
                                      <p:cBhvr>
                                        <p:cTn id="18" dur="indefinite"/>
                                        <p:tgtEl>
                                          <p:spTgt spid="15"/>
                                        </p:tgtEl>
                                        <p:attrNameLst>
                                          <p:attrName>style.opacity</p:attrName>
                                        </p:attrNameLst>
                                      </p:cBhvr>
                                      <p:to>
                                        <p:strVal val="0.2"/>
                                      </p:to>
                                    </p:set>
                                    <p:animEffect filter="image" prLst="opacity: 0.2">
                                      <p:cBhvr rctx="IE">
                                        <p:cTn id="19" dur="indefinite"/>
                                        <p:tgtEl>
                                          <p:spTgt spid="15"/>
                                        </p:tgtEl>
                                      </p:cBhvr>
                                    </p:animEffect>
                                  </p:childTnLst>
                                </p:cTn>
                              </p:par>
                              <p:par>
                                <p:cTn id="20" presetID="9" presetClass="emph" presetSubtype="0" grpId="0" nodeType="withEffect">
                                  <p:stCondLst>
                                    <p:cond delay="0"/>
                                  </p:stCondLst>
                                  <p:endCondLst>
                                    <p:cond evt="onNext" delay="0">
                                      <p:tgtEl>
                                        <p:sldTgt/>
                                      </p:tgtEl>
                                    </p:cond>
                                  </p:endCondLst>
                                  <p:childTnLst>
                                    <p:set>
                                      <p:cBhvr>
                                        <p:cTn id="21" dur="indefinite"/>
                                        <p:tgtEl>
                                          <p:spTgt spid="16"/>
                                        </p:tgtEl>
                                        <p:attrNameLst>
                                          <p:attrName>style.opacity</p:attrName>
                                        </p:attrNameLst>
                                      </p:cBhvr>
                                      <p:to>
                                        <p:strVal val="0.2"/>
                                      </p:to>
                                    </p:set>
                                    <p:animEffect filter="image" prLst="opacity: 0.2">
                                      <p:cBhvr rctx="IE">
                                        <p:cTn id="22" dur="indefinite"/>
                                        <p:tgtEl>
                                          <p:spTgt spid="16"/>
                                        </p:tgtEl>
                                      </p:cBhvr>
                                    </p:animEffect>
                                  </p:childTnLst>
                                </p:cTn>
                              </p:par>
                              <p:par>
                                <p:cTn id="23" presetID="9" presetClass="emph" presetSubtype="0" nodeType="withEffect">
                                  <p:stCondLst>
                                    <p:cond delay="0"/>
                                  </p:stCondLst>
                                  <p:endCondLst>
                                    <p:cond evt="onNext" delay="0">
                                      <p:tgtEl>
                                        <p:sldTgt/>
                                      </p:tgtEl>
                                    </p:cond>
                                  </p:endCondLst>
                                  <p:childTnLst>
                                    <p:set>
                                      <p:cBhvr>
                                        <p:cTn id="24" dur="indefinite"/>
                                        <p:tgtEl>
                                          <p:spTgt spid="240"/>
                                        </p:tgtEl>
                                        <p:attrNameLst>
                                          <p:attrName>style.opacity</p:attrName>
                                        </p:attrNameLst>
                                      </p:cBhvr>
                                      <p:to>
                                        <p:strVal val="0.2"/>
                                      </p:to>
                                    </p:set>
                                    <p:animEffect filter="image" prLst="opacity: 0.2">
                                      <p:cBhvr rctx="IE">
                                        <p:cTn id="25" dur="indefinite"/>
                                        <p:tgtEl>
                                          <p:spTgt spid="240"/>
                                        </p:tgtEl>
                                      </p:cBhvr>
                                    </p:animEffect>
                                  </p:childTnLst>
                                </p:cTn>
                              </p:par>
                              <p:par>
                                <p:cTn id="26" presetID="9" presetClass="emph" presetSubtype="0" grpId="0" nodeType="withEffect">
                                  <p:stCondLst>
                                    <p:cond delay="0"/>
                                  </p:stCondLst>
                                  <p:endCondLst>
                                    <p:cond evt="onNext" delay="0">
                                      <p:tgtEl>
                                        <p:sldTgt/>
                                      </p:tgtEl>
                                    </p:cond>
                                  </p:endCondLst>
                                  <p:childTnLst>
                                    <p:set>
                                      <p:cBhvr>
                                        <p:cTn id="27" dur="indefinite"/>
                                        <p:tgtEl>
                                          <p:spTgt spid="243"/>
                                        </p:tgtEl>
                                        <p:attrNameLst>
                                          <p:attrName>style.opacity</p:attrName>
                                        </p:attrNameLst>
                                      </p:cBhvr>
                                      <p:to>
                                        <p:strVal val="0.2"/>
                                      </p:to>
                                    </p:set>
                                    <p:animEffect filter="image" prLst="opacity: 0.2">
                                      <p:cBhvr rctx="IE">
                                        <p:cTn id="28" dur="indefinite"/>
                                        <p:tgtEl>
                                          <p:spTgt spid="24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endCondLst>
                                    <p:cond evt="onNext" delay="0">
                                      <p:tgtEl>
                                        <p:sldTgt/>
                                      </p:tgtEl>
                                    </p:cond>
                                  </p:endCondLst>
                                  <p:childTnLst>
                                    <p:set>
                                      <p:cBhvr>
                                        <p:cTn id="32" dur="indefinite"/>
                                        <p:tgtEl>
                                          <p:spTgt spid="241"/>
                                        </p:tgtEl>
                                        <p:attrNameLst>
                                          <p:attrName>style.opacity</p:attrName>
                                        </p:attrNameLst>
                                      </p:cBhvr>
                                      <p:to>
                                        <p:strVal val="0.2"/>
                                      </p:to>
                                    </p:set>
                                    <p:animEffect filter="image" prLst="opacity: 0.2">
                                      <p:cBhvr rctx="IE">
                                        <p:cTn id="33" dur="indefinite"/>
                                        <p:tgtEl>
                                          <p:spTgt spid="241"/>
                                        </p:tgtEl>
                                      </p:cBhvr>
                                    </p:animEffect>
                                  </p:childTnLst>
                                </p:cTn>
                              </p:par>
                              <p:par>
                                <p:cTn id="34" presetID="9" presetClass="emph" presetSubtype="0" grpId="1" nodeType="withEffect">
                                  <p:stCondLst>
                                    <p:cond delay="0"/>
                                  </p:stCondLst>
                                  <p:endCondLst>
                                    <p:cond evt="onNext" delay="0">
                                      <p:tgtEl>
                                        <p:sldTgt/>
                                      </p:tgtEl>
                                    </p:cond>
                                  </p:endCondLst>
                                  <p:childTnLst>
                                    <p:set>
                                      <p:cBhvr>
                                        <p:cTn id="35" dur="indefinite"/>
                                        <p:tgtEl>
                                          <p:spTgt spid="244"/>
                                        </p:tgtEl>
                                        <p:attrNameLst>
                                          <p:attrName>style.opacity</p:attrName>
                                        </p:attrNameLst>
                                      </p:cBhvr>
                                      <p:to>
                                        <p:strVal val="0.2"/>
                                      </p:to>
                                    </p:set>
                                    <p:animEffect filter="image" prLst="opacity: 0.2">
                                      <p:cBhvr rctx="IE">
                                        <p:cTn id="36" dur="indefinite"/>
                                        <p:tgtEl>
                                          <p:spTgt spid="244"/>
                                        </p:tgtEl>
                                      </p:cBhvr>
                                    </p:animEffect>
                                  </p:childTnLst>
                                </p:cTn>
                              </p:par>
                              <p:par>
                                <p:cTn id="37" presetID="9" presetClass="emph" presetSubtype="0" nodeType="withEffect">
                                  <p:stCondLst>
                                    <p:cond delay="0"/>
                                  </p:stCondLst>
                                  <p:endCondLst>
                                    <p:cond evt="onNext" delay="0">
                                      <p:tgtEl>
                                        <p:sldTgt/>
                                      </p:tgtEl>
                                    </p:cond>
                                  </p:endCondLst>
                                  <p:childTnLst>
                                    <p:set>
                                      <p:cBhvr>
                                        <p:cTn id="38" dur="indefinite"/>
                                        <p:tgtEl>
                                          <p:spTgt spid="14"/>
                                        </p:tgtEl>
                                        <p:attrNameLst>
                                          <p:attrName>style.opacity</p:attrName>
                                        </p:attrNameLst>
                                      </p:cBhvr>
                                      <p:to>
                                        <p:strVal val="0.2"/>
                                      </p:to>
                                    </p:set>
                                    <p:animEffect filter="image" prLst="opacity: 0.2">
                                      <p:cBhvr rctx="IE">
                                        <p:cTn id="39" dur="indefinite"/>
                                        <p:tgtEl>
                                          <p:spTgt spid="14"/>
                                        </p:tgtEl>
                                      </p:cBhvr>
                                    </p:animEffect>
                                  </p:childTnLst>
                                </p:cTn>
                              </p:par>
                              <p:par>
                                <p:cTn id="40" presetID="9" presetClass="emph" presetSubtype="0" grpId="1" nodeType="withEffect">
                                  <p:stCondLst>
                                    <p:cond delay="0"/>
                                  </p:stCondLst>
                                  <p:endCondLst>
                                    <p:cond evt="onNext" delay="0">
                                      <p:tgtEl>
                                        <p:sldTgt/>
                                      </p:tgtEl>
                                    </p:cond>
                                  </p:endCondLst>
                                  <p:childTnLst>
                                    <p:set>
                                      <p:cBhvr>
                                        <p:cTn id="41" dur="indefinite"/>
                                        <p:tgtEl>
                                          <p:spTgt spid="16"/>
                                        </p:tgtEl>
                                        <p:attrNameLst>
                                          <p:attrName>style.opacity</p:attrName>
                                        </p:attrNameLst>
                                      </p:cBhvr>
                                      <p:to>
                                        <p:strVal val="0.2"/>
                                      </p:to>
                                    </p:set>
                                    <p:animEffect filter="image" prLst="opacity: 0.2">
                                      <p:cBhvr rctx="IE">
                                        <p:cTn id="42" dur="indefinite"/>
                                        <p:tgtEl>
                                          <p:spTgt spid="16"/>
                                        </p:tgtEl>
                                      </p:cBhvr>
                                    </p:animEffect>
                                  </p:childTnLst>
                                </p:cTn>
                              </p:par>
                              <p:par>
                                <p:cTn id="43" presetID="9" presetClass="emph" presetSubtype="0" nodeType="withEffect">
                                  <p:stCondLst>
                                    <p:cond delay="0"/>
                                  </p:stCondLst>
                                  <p:endCondLst>
                                    <p:cond evt="onNext" delay="0">
                                      <p:tgtEl>
                                        <p:sldTgt/>
                                      </p:tgtEl>
                                    </p:cond>
                                  </p:endCondLst>
                                  <p:childTnLst>
                                    <p:set>
                                      <p:cBhvr>
                                        <p:cTn id="44" dur="indefinite"/>
                                        <p:tgtEl>
                                          <p:spTgt spid="13"/>
                                        </p:tgtEl>
                                        <p:attrNameLst>
                                          <p:attrName>style.opacity</p:attrName>
                                        </p:attrNameLst>
                                      </p:cBhvr>
                                      <p:to>
                                        <p:strVal val="0.2"/>
                                      </p:to>
                                    </p:set>
                                    <p:animEffect filter="image" prLst="opacity: 0.2">
                                      <p:cBhvr rctx="IE">
                                        <p:cTn id="45" dur="indefinite"/>
                                        <p:tgtEl>
                                          <p:spTgt spid="13"/>
                                        </p:tgtEl>
                                      </p:cBhvr>
                                    </p:animEffect>
                                  </p:childTnLst>
                                </p:cTn>
                              </p:par>
                              <p:par>
                                <p:cTn id="46" presetID="9" presetClass="emph" presetSubtype="0" grpId="1" nodeType="withEffect">
                                  <p:stCondLst>
                                    <p:cond delay="0"/>
                                  </p:stCondLst>
                                  <p:endCondLst>
                                    <p:cond evt="onNext" delay="0">
                                      <p:tgtEl>
                                        <p:sldTgt/>
                                      </p:tgtEl>
                                    </p:cond>
                                  </p:endCondLst>
                                  <p:childTnLst>
                                    <p:set>
                                      <p:cBhvr>
                                        <p:cTn id="47" dur="indefinite"/>
                                        <p:tgtEl>
                                          <p:spTgt spid="15"/>
                                        </p:tgtEl>
                                        <p:attrNameLst>
                                          <p:attrName>style.opacity</p:attrName>
                                        </p:attrNameLst>
                                      </p:cBhvr>
                                      <p:to>
                                        <p:strVal val="0.2"/>
                                      </p:to>
                                    </p:set>
                                    <p:animEffect filter="image" prLst="opacity: 0.2">
                                      <p:cBhvr rctx="IE">
                                        <p:cTn id="48" dur="indefinite"/>
                                        <p:tgtEl>
                                          <p:spTgt spid="15"/>
                                        </p:tgtEl>
                                      </p:cBhvr>
                                    </p:animEffect>
                                  </p:childTnLst>
                                </p:cTn>
                              </p:par>
                              <p:par>
                                <p:cTn id="49" presetID="9" presetClass="emph" presetSubtype="0" nodeType="withEffect">
                                  <p:stCondLst>
                                    <p:cond delay="0"/>
                                  </p:stCondLst>
                                  <p:endCondLst>
                                    <p:cond evt="onNext" delay="0">
                                      <p:tgtEl>
                                        <p:sldTgt/>
                                      </p:tgtEl>
                                    </p:cond>
                                  </p:endCondLst>
                                  <p:childTnLst>
                                    <p:set>
                                      <p:cBhvr>
                                        <p:cTn id="50" dur="indefinite"/>
                                        <p:tgtEl>
                                          <p:spTgt spid="239"/>
                                        </p:tgtEl>
                                        <p:attrNameLst>
                                          <p:attrName>style.opacity</p:attrName>
                                        </p:attrNameLst>
                                      </p:cBhvr>
                                      <p:to>
                                        <p:strVal val="0.2"/>
                                      </p:to>
                                    </p:set>
                                    <p:animEffect filter="image" prLst="opacity: 0.2">
                                      <p:cBhvr rctx="IE">
                                        <p:cTn id="51" dur="indefinite"/>
                                        <p:tgtEl>
                                          <p:spTgt spid="239"/>
                                        </p:tgtEl>
                                      </p:cBhvr>
                                    </p:animEffect>
                                  </p:childTnLst>
                                </p:cTn>
                              </p:par>
                              <p:par>
                                <p:cTn id="52" presetID="9" presetClass="emph" presetSubtype="0" grpId="0" nodeType="withEffect">
                                  <p:stCondLst>
                                    <p:cond delay="0"/>
                                  </p:stCondLst>
                                  <p:endCondLst>
                                    <p:cond evt="onNext" delay="0">
                                      <p:tgtEl>
                                        <p:sldTgt/>
                                      </p:tgtEl>
                                    </p:cond>
                                  </p:endCondLst>
                                  <p:childTnLst>
                                    <p:set>
                                      <p:cBhvr>
                                        <p:cTn id="53" dur="indefinite"/>
                                        <p:tgtEl>
                                          <p:spTgt spid="242"/>
                                        </p:tgtEl>
                                        <p:attrNameLst>
                                          <p:attrName>style.opacity</p:attrName>
                                        </p:attrNameLst>
                                      </p:cBhvr>
                                      <p:to>
                                        <p:strVal val="0.2"/>
                                      </p:to>
                                    </p:set>
                                    <p:animEffect filter="image" prLst="opacity: 0.2">
                                      <p:cBhvr rctx="IE">
                                        <p:cTn id="54" dur="indefinite"/>
                                        <p:tgtEl>
                                          <p:spTgt spid="242"/>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mph" presetSubtype="0" nodeType="clickEffect">
                                  <p:stCondLst>
                                    <p:cond delay="0"/>
                                  </p:stCondLst>
                                  <p:endCondLst>
                                    <p:cond evt="onNext" delay="0">
                                      <p:tgtEl>
                                        <p:sldTgt/>
                                      </p:tgtEl>
                                    </p:cond>
                                  </p:endCondLst>
                                  <p:childTnLst>
                                    <p:set>
                                      <p:cBhvr>
                                        <p:cTn id="58" dur="indefinite"/>
                                        <p:tgtEl>
                                          <p:spTgt spid="239"/>
                                        </p:tgtEl>
                                        <p:attrNameLst>
                                          <p:attrName>style.opacity</p:attrName>
                                        </p:attrNameLst>
                                      </p:cBhvr>
                                      <p:to>
                                        <p:strVal val="0.2"/>
                                      </p:to>
                                    </p:set>
                                    <p:animEffect filter="image" prLst="opacity: 0.2">
                                      <p:cBhvr rctx="IE">
                                        <p:cTn id="59" dur="indefinite"/>
                                        <p:tgtEl>
                                          <p:spTgt spid="239"/>
                                        </p:tgtEl>
                                      </p:cBhvr>
                                    </p:animEffect>
                                  </p:childTnLst>
                                </p:cTn>
                              </p:par>
                              <p:par>
                                <p:cTn id="60" presetID="9" presetClass="emph" presetSubtype="0" grpId="1" nodeType="withEffect">
                                  <p:stCondLst>
                                    <p:cond delay="0"/>
                                  </p:stCondLst>
                                  <p:endCondLst>
                                    <p:cond evt="onNext" delay="0">
                                      <p:tgtEl>
                                        <p:sldTgt/>
                                      </p:tgtEl>
                                    </p:cond>
                                  </p:endCondLst>
                                  <p:childTnLst>
                                    <p:set>
                                      <p:cBhvr>
                                        <p:cTn id="61" dur="indefinite"/>
                                        <p:tgtEl>
                                          <p:spTgt spid="242"/>
                                        </p:tgtEl>
                                        <p:attrNameLst>
                                          <p:attrName>style.opacity</p:attrName>
                                        </p:attrNameLst>
                                      </p:cBhvr>
                                      <p:to>
                                        <p:strVal val="0.2"/>
                                      </p:to>
                                    </p:set>
                                    <p:animEffect filter="image" prLst="opacity: 0.2">
                                      <p:cBhvr rctx="IE">
                                        <p:cTn id="62" dur="indefinite"/>
                                        <p:tgtEl>
                                          <p:spTgt spid="242"/>
                                        </p:tgtEl>
                                      </p:cBhvr>
                                    </p:animEffect>
                                  </p:childTnLst>
                                </p:cTn>
                              </p:par>
                              <p:par>
                                <p:cTn id="63" presetID="9" presetClass="emph" presetSubtype="0" nodeType="withEffect">
                                  <p:stCondLst>
                                    <p:cond delay="0"/>
                                  </p:stCondLst>
                                  <p:endCondLst>
                                    <p:cond evt="onNext" delay="0">
                                      <p:tgtEl>
                                        <p:sldTgt/>
                                      </p:tgtEl>
                                    </p:cond>
                                  </p:endCondLst>
                                  <p:childTnLst>
                                    <p:set>
                                      <p:cBhvr>
                                        <p:cTn id="64" dur="indefinite"/>
                                        <p:tgtEl>
                                          <p:spTgt spid="240"/>
                                        </p:tgtEl>
                                        <p:attrNameLst>
                                          <p:attrName>style.opacity</p:attrName>
                                        </p:attrNameLst>
                                      </p:cBhvr>
                                      <p:to>
                                        <p:strVal val="0.2"/>
                                      </p:to>
                                    </p:set>
                                    <p:animEffect filter="image" prLst="opacity: 0.2">
                                      <p:cBhvr rctx="IE">
                                        <p:cTn id="65" dur="indefinite"/>
                                        <p:tgtEl>
                                          <p:spTgt spid="240"/>
                                        </p:tgtEl>
                                      </p:cBhvr>
                                    </p:animEffect>
                                  </p:childTnLst>
                                </p:cTn>
                              </p:par>
                              <p:par>
                                <p:cTn id="66" presetID="9" presetClass="emph" presetSubtype="0" grpId="1" nodeType="withEffect">
                                  <p:stCondLst>
                                    <p:cond delay="0"/>
                                  </p:stCondLst>
                                  <p:endCondLst>
                                    <p:cond evt="onNext" delay="0">
                                      <p:tgtEl>
                                        <p:sldTgt/>
                                      </p:tgtEl>
                                    </p:cond>
                                  </p:endCondLst>
                                  <p:childTnLst>
                                    <p:set>
                                      <p:cBhvr>
                                        <p:cTn id="67" dur="indefinite"/>
                                        <p:tgtEl>
                                          <p:spTgt spid="243"/>
                                        </p:tgtEl>
                                        <p:attrNameLst>
                                          <p:attrName>style.opacity</p:attrName>
                                        </p:attrNameLst>
                                      </p:cBhvr>
                                      <p:to>
                                        <p:strVal val="0.2"/>
                                      </p:to>
                                    </p:set>
                                    <p:animEffect filter="image" prLst="opacity: 0.2">
                                      <p:cBhvr rctx="IE">
                                        <p:cTn id="68" dur="indefinite"/>
                                        <p:tgtEl>
                                          <p:spTgt spid="243"/>
                                        </p:tgtEl>
                                      </p:cBhvr>
                                    </p:animEffect>
                                  </p:childTnLst>
                                </p:cTn>
                              </p:par>
                              <p:par>
                                <p:cTn id="69" presetID="9" presetClass="emph" presetSubtype="0" nodeType="withEffect">
                                  <p:stCondLst>
                                    <p:cond delay="0"/>
                                  </p:stCondLst>
                                  <p:endCondLst>
                                    <p:cond evt="onNext" delay="0">
                                      <p:tgtEl>
                                        <p:sldTgt/>
                                      </p:tgtEl>
                                    </p:cond>
                                  </p:endCondLst>
                                  <p:childTnLst>
                                    <p:set>
                                      <p:cBhvr>
                                        <p:cTn id="70" dur="indefinite"/>
                                        <p:tgtEl>
                                          <p:spTgt spid="14"/>
                                        </p:tgtEl>
                                        <p:attrNameLst>
                                          <p:attrName>style.opacity</p:attrName>
                                        </p:attrNameLst>
                                      </p:cBhvr>
                                      <p:to>
                                        <p:strVal val="0.2"/>
                                      </p:to>
                                    </p:set>
                                    <p:animEffect filter="image" prLst="opacity: 0.2">
                                      <p:cBhvr rctx="IE">
                                        <p:cTn id="71" dur="indefinite"/>
                                        <p:tgtEl>
                                          <p:spTgt spid="14"/>
                                        </p:tgtEl>
                                      </p:cBhvr>
                                    </p:animEffect>
                                  </p:childTnLst>
                                </p:cTn>
                              </p:par>
                              <p:par>
                                <p:cTn id="72" presetID="9" presetClass="emph" presetSubtype="0" grpId="2" nodeType="withEffect">
                                  <p:stCondLst>
                                    <p:cond delay="0"/>
                                  </p:stCondLst>
                                  <p:endCondLst>
                                    <p:cond evt="onNext" delay="0">
                                      <p:tgtEl>
                                        <p:sldTgt/>
                                      </p:tgtEl>
                                    </p:cond>
                                  </p:endCondLst>
                                  <p:childTnLst>
                                    <p:set>
                                      <p:cBhvr>
                                        <p:cTn id="73" dur="indefinite"/>
                                        <p:tgtEl>
                                          <p:spTgt spid="16"/>
                                        </p:tgtEl>
                                        <p:attrNameLst>
                                          <p:attrName>style.opacity</p:attrName>
                                        </p:attrNameLst>
                                      </p:cBhvr>
                                      <p:to>
                                        <p:strVal val="0.2"/>
                                      </p:to>
                                    </p:set>
                                    <p:animEffect filter="image" prLst="opacity: 0.2">
                                      <p:cBhvr rctx="IE">
                                        <p:cTn id="74" dur="indefinite"/>
                                        <p:tgtEl>
                                          <p:spTgt spid="16"/>
                                        </p:tgtEl>
                                      </p:cBhvr>
                                    </p:animEffect>
                                  </p:childTnLst>
                                </p:cTn>
                              </p:par>
                              <p:par>
                                <p:cTn id="75" presetID="9" presetClass="emph" presetSubtype="0" nodeType="withEffect">
                                  <p:stCondLst>
                                    <p:cond delay="0"/>
                                  </p:stCondLst>
                                  <p:endCondLst>
                                    <p:cond evt="onNext" delay="0">
                                      <p:tgtEl>
                                        <p:sldTgt/>
                                      </p:tgtEl>
                                    </p:cond>
                                  </p:endCondLst>
                                  <p:childTnLst>
                                    <p:set>
                                      <p:cBhvr>
                                        <p:cTn id="76" dur="indefinite"/>
                                        <p:tgtEl>
                                          <p:spTgt spid="241"/>
                                        </p:tgtEl>
                                        <p:attrNameLst>
                                          <p:attrName>style.opacity</p:attrName>
                                        </p:attrNameLst>
                                      </p:cBhvr>
                                      <p:to>
                                        <p:strVal val="0.2"/>
                                      </p:to>
                                    </p:set>
                                    <p:animEffect filter="image" prLst="opacity: 0.2">
                                      <p:cBhvr rctx="IE">
                                        <p:cTn id="77" dur="indefinite"/>
                                        <p:tgtEl>
                                          <p:spTgt spid="241"/>
                                        </p:tgtEl>
                                      </p:cBhvr>
                                    </p:animEffect>
                                  </p:childTnLst>
                                </p:cTn>
                              </p:par>
                              <p:par>
                                <p:cTn id="78" presetID="9" presetClass="emph" presetSubtype="0" grpId="2" nodeType="withEffect">
                                  <p:stCondLst>
                                    <p:cond delay="0"/>
                                  </p:stCondLst>
                                  <p:endCondLst>
                                    <p:cond evt="onNext" delay="0">
                                      <p:tgtEl>
                                        <p:sldTgt/>
                                      </p:tgtEl>
                                    </p:cond>
                                  </p:endCondLst>
                                  <p:childTnLst>
                                    <p:set>
                                      <p:cBhvr>
                                        <p:cTn id="79" dur="indefinite"/>
                                        <p:tgtEl>
                                          <p:spTgt spid="244"/>
                                        </p:tgtEl>
                                        <p:attrNameLst>
                                          <p:attrName>style.opacity</p:attrName>
                                        </p:attrNameLst>
                                      </p:cBhvr>
                                      <p:to>
                                        <p:strVal val="0.2"/>
                                      </p:to>
                                    </p:set>
                                    <p:animEffect filter="image" prLst="opacity: 0.2">
                                      <p:cBhvr rctx="IE">
                                        <p:cTn id="80" dur="indefinite"/>
                                        <p:tgtEl>
                                          <p:spTgt spid="244"/>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mph" presetSubtype="0" nodeType="clickEffect">
                                  <p:stCondLst>
                                    <p:cond delay="0"/>
                                  </p:stCondLst>
                                  <p:endCondLst>
                                    <p:cond evt="onNext" delay="0">
                                      <p:tgtEl>
                                        <p:sldTgt/>
                                      </p:tgtEl>
                                    </p:cond>
                                  </p:endCondLst>
                                  <p:childTnLst>
                                    <p:set>
                                      <p:cBhvr>
                                        <p:cTn id="84" dur="indefinite"/>
                                        <p:tgtEl>
                                          <p:spTgt spid="239"/>
                                        </p:tgtEl>
                                        <p:attrNameLst>
                                          <p:attrName>style.opacity</p:attrName>
                                        </p:attrNameLst>
                                      </p:cBhvr>
                                      <p:to>
                                        <p:strVal val="0.2"/>
                                      </p:to>
                                    </p:set>
                                    <p:animEffect filter="image" prLst="opacity: 0.2">
                                      <p:cBhvr rctx="IE">
                                        <p:cTn id="85" dur="indefinite"/>
                                        <p:tgtEl>
                                          <p:spTgt spid="239"/>
                                        </p:tgtEl>
                                      </p:cBhvr>
                                    </p:animEffect>
                                  </p:childTnLst>
                                </p:cTn>
                              </p:par>
                              <p:par>
                                <p:cTn id="86" presetID="9" presetClass="emph" presetSubtype="0" grpId="2" nodeType="withEffect">
                                  <p:stCondLst>
                                    <p:cond delay="0"/>
                                  </p:stCondLst>
                                  <p:endCondLst>
                                    <p:cond evt="onNext" delay="0">
                                      <p:tgtEl>
                                        <p:sldTgt/>
                                      </p:tgtEl>
                                    </p:cond>
                                  </p:endCondLst>
                                  <p:childTnLst>
                                    <p:set>
                                      <p:cBhvr>
                                        <p:cTn id="87" dur="indefinite"/>
                                        <p:tgtEl>
                                          <p:spTgt spid="242"/>
                                        </p:tgtEl>
                                        <p:attrNameLst>
                                          <p:attrName>style.opacity</p:attrName>
                                        </p:attrNameLst>
                                      </p:cBhvr>
                                      <p:to>
                                        <p:strVal val="0.2"/>
                                      </p:to>
                                    </p:set>
                                    <p:animEffect filter="image" prLst="opacity: 0.2">
                                      <p:cBhvr rctx="IE">
                                        <p:cTn id="88" dur="indefinite"/>
                                        <p:tgtEl>
                                          <p:spTgt spid="242"/>
                                        </p:tgtEl>
                                      </p:cBhvr>
                                    </p:animEffect>
                                  </p:childTnLst>
                                </p:cTn>
                              </p:par>
                              <p:par>
                                <p:cTn id="89" presetID="9" presetClass="emph" presetSubtype="0" nodeType="withEffect">
                                  <p:stCondLst>
                                    <p:cond delay="0"/>
                                  </p:stCondLst>
                                  <p:endCondLst>
                                    <p:cond evt="onNext" delay="0">
                                      <p:tgtEl>
                                        <p:sldTgt/>
                                      </p:tgtEl>
                                    </p:cond>
                                  </p:endCondLst>
                                  <p:childTnLst>
                                    <p:set>
                                      <p:cBhvr>
                                        <p:cTn id="90" dur="indefinite"/>
                                        <p:tgtEl>
                                          <p:spTgt spid="240"/>
                                        </p:tgtEl>
                                        <p:attrNameLst>
                                          <p:attrName>style.opacity</p:attrName>
                                        </p:attrNameLst>
                                      </p:cBhvr>
                                      <p:to>
                                        <p:strVal val="0.2"/>
                                      </p:to>
                                    </p:set>
                                    <p:animEffect filter="image" prLst="opacity: 0.2">
                                      <p:cBhvr rctx="IE">
                                        <p:cTn id="91" dur="indefinite"/>
                                        <p:tgtEl>
                                          <p:spTgt spid="240"/>
                                        </p:tgtEl>
                                      </p:cBhvr>
                                    </p:animEffect>
                                  </p:childTnLst>
                                </p:cTn>
                              </p:par>
                              <p:par>
                                <p:cTn id="92" presetID="9" presetClass="emph" presetSubtype="0" grpId="2" nodeType="withEffect">
                                  <p:stCondLst>
                                    <p:cond delay="0"/>
                                  </p:stCondLst>
                                  <p:endCondLst>
                                    <p:cond evt="onNext" delay="0">
                                      <p:tgtEl>
                                        <p:sldTgt/>
                                      </p:tgtEl>
                                    </p:cond>
                                  </p:endCondLst>
                                  <p:childTnLst>
                                    <p:set>
                                      <p:cBhvr>
                                        <p:cTn id="93" dur="indefinite"/>
                                        <p:tgtEl>
                                          <p:spTgt spid="243"/>
                                        </p:tgtEl>
                                        <p:attrNameLst>
                                          <p:attrName>style.opacity</p:attrName>
                                        </p:attrNameLst>
                                      </p:cBhvr>
                                      <p:to>
                                        <p:strVal val="0.2"/>
                                      </p:to>
                                    </p:set>
                                    <p:animEffect filter="image" prLst="opacity: 0.2">
                                      <p:cBhvr rctx="IE">
                                        <p:cTn id="94" dur="indefinite"/>
                                        <p:tgtEl>
                                          <p:spTgt spid="243"/>
                                        </p:tgtEl>
                                      </p:cBhvr>
                                    </p:animEffect>
                                  </p:childTnLst>
                                </p:cTn>
                              </p:par>
                              <p:par>
                                <p:cTn id="95" presetID="9" presetClass="emph" presetSubtype="0" nodeType="withEffect">
                                  <p:stCondLst>
                                    <p:cond delay="0"/>
                                  </p:stCondLst>
                                  <p:endCondLst>
                                    <p:cond evt="onNext" delay="0">
                                      <p:tgtEl>
                                        <p:sldTgt/>
                                      </p:tgtEl>
                                    </p:cond>
                                  </p:endCondLst>
                                  <p:childTnLst>
                                    <p:set>
                                      <p:cBhvr>
                                        <p:cTn id="96" dur="indefinite"/>
                                        <p:tgtEl>
                                          <p:spTgt spid="13"/>
                                        </p:tgtEl>
                                        <p:attrNameLst>
                                          <p:attrName>style.opacity</p:attrName>
                                        </p:attrNameLst>
                                      </p:cBhvr>
                                      <p:to>
                                        <p:strVal val="0.2"/>
                                      </p:to>
                                    </p:set>
                                    <p:animEffect filter="image" prLst="opacity: 0.2">
                                      <p:cBhvr rctx="IE">
                                        <p:cTn id="97" dur="indefinite"/>
                                        <p:tgtEl>
                                          <p:spTgt spid="13"/>
                                        </p:tgtEl>
                                      </p:cBhvr>
                                    </p:animEffect>
                                  </p:childTnLst>
                                </p:cTn>
                              </p:par>
                              <p:par>
                                <p:cTn id="98" presetID="9" presetClass="emph" presetSubtype="0" grpId="2" nodeType="withEffect">
                                  <p:stCondLst>
                                    <p:cond delay="0"/>
                                  </p:stCondLst>
                                  <p:endCondLst>
                                    <p:cond evt="onNext" delay="0">
                                      <p:tgtEl>
                                        <p:sldTgt/>
                                      </p:tgtEl>
                                    </p:cond>
                                  </p:endCondLst>
                                  <p:childTnLst>
                                    <p:set>
                                      <p:cBhvr>
                                        <p:cTn id="99" dur="indefinite"/>
                                        <p:tgtEl>
                                          <p:spTgt spid="15"/>
                                        </p:tgtEl>
                                        <p:attrNameLst>
                                          <p:attrName>style.opacity</p:attrName>
                                        </p:attrNameLst>
                                      </p:cBhvr>
                                      <p:to>
                                        <p:strVal val="0.2"/>
                                      </p:to>
                                    </p:set>
                                    <p:animEffect filter="image" prLst="opacity: 0.2">
                                      <p:cBhvr rctx="IE">
                                        <p:cTn id="100" dur="indefinite"/>
                                        <p:tgtEl>
                                          <p:spTgt spid="15"/>
                                        </p:tgtEl>
                                      </p:cBhvr>
                                    </p:animEffect>
                                  </p:childTnLst>
                                </p:cTn>
                              </p:par>
                              <p:par>
                                <p:cTn id="101" presetID="9" presetClass="emph" presetSubtype="0" nodeType="withEffect">
                                  <p:stCondLst>
                                    <p:cond delay="0"/>
                                  </p:stCondLst>
                                  <p:endCondLst>
                                    <p:cond evt="onNext" delay="0">
                                      <p:tgtEl>
                                        <p:sldTgt/>
                                      </p:tgtEl>
                                    </p:cond>
                                  </p:endCondLst>
                                  <p:childTnLst>
                                    <p:set>
                                      <p:cBhvr>
                                        <p:cTn id="102" dur="indefinite"/>
                                        <p:tgtEl>
                                          <p:spTgt spid="241"/>
                                        </p:tgtEl>
                                        <p:attrNameLst>
                                          <p:attrName>style.opacity</p:attrName>
                                        </p:attrNameLst>
                                      </p:cBhvr>
                                      <p:to>
                                        <p:strVal val="0.2"/>
                                      </p:to>
                                    </p:set>
                                    <p:animEffect filter="image" prLst="opacity: 0.2">
                                      <p:cBhvr rctx="IE">
                                        <p:cTn id="103" dur="indefinite"/>
                                        <p:tgtEl>
                                          <p:spTgt spid="241"/>
                                        </p:tgtEl>
                                      </p:cBhvr>
                                    </p:animEffect>
                                  </p:childTnLst>
                                </p:cTn>
                              </p:par>
                              <p:par>
                                <p:cTn id="104" presetID="9" presetClass="emph" presetSubtype="0" grpId="3" nodeType="withEffect">
                                  <p:stCondLst>
                                    <p:cond delay="0"/>
                                  </p:stCondLst>
                                  <p:endCondLst>
                                    <p:cond evt="onNext" delay="0">
                                      <p:tgtEl>
                                        <p:sldTgt/>
                                      </p:tgtEl>
                                    </p:cond>
                                  </p:endCondLst>
                                  <p:childTnLst>
                                    <p:set>
                                      <p:cBhvr>
                                        <p:cTn id="105" dur="indefinite"/>
                                        <p:tgtEl>
                                          <p:spTgt spid="244"/>
                                        </p:tgtEl>
                                        <p:attrNameLst>
                                          <p:attrName>style.opacity</p:attrName>
                                        </p:attrNameLst>
                                      </p:cBhvr>
                                      <p:to>
                                        <p:strVal val="0.2"/>
                                      </p:to>
                                    </p:set>
                                    <p:animEffect filter="image" prLst="opacity: 0.2">
                                      <p:cBhvr rctx="IE">
                                        <p:cTn id="106" dur="indefinite"/>
                                        <p:tgtEl>
                                          <p:spTgt spid="244"/>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mph" presetSubtype="0" nodeType="clickEffect">
                                  <p:stCondLst>
                                    <p:cond delay="0"/>
                                  </p:stCondLst>
                                  <p:endCondLst>
                                    <p:cond evt="onNext" delay="0">
                                      <p:tgtEl>
                                        <p:sldTgt/>
                                      </p:tgtEl>
                                    </p:cond>
                                  </p:endCondLst>
                                  <p:childTnLst>
                                    <p:set>
                                      <p:cBhvr>
                                        <p:cTn id="110" dur="indefinite"/>
                                        <p:tgtEl>
                                          <p:spTgt spid="239"/>
                                        </p:tgtEl>
                                        <p:attrNameLst>
                                          <p:attrName>style.opacity</p:attrName>
                                        </p:attrNameLst>
                                      </p:cBhvr>
                                      <p:to>
                                        <p:strVal val="0.2"/>
                                      </p:to>
                                    </p:set>
                                    <p:animEffect filter="image" prLst="opacity: 0.2">
                                      <p:cBhvr rctx="IE">
                                        <p:cTn id="111" dur="indefinite"/>
                                        <p:tgtEl>
                                          <p:spTgt spid="239"/>
                                        </p:tgtEl>
                                      </p:cBhvr>
                                    </p:animEffect>
                                  </p:childTnLst>
                                </p:cTn>
                              </p:par>
                              <p:par>
                                <p:cTn id="112" presetID="9" presetClass="emph" presetSubtype="0" grpId="3" nodeType="withEffect">
                                  <p:stCondLst>
                                    <p:cond delay="0"/>
                                  </p:stCondLst>
                                  <p:endCondLst>
                                    <p:cond evt="onNext" delay="0">
                                      <p:tgtEl>
                                        <p:sldTgt/>
                                      </p:tgtEl>
                                    </p:cond>
                                  </p:endCondLst>
                                  <p:childTnLst>
                                    <p:set>
                                      <p:cBhvr>
                                        <p:cTn id="113" dur="indefinite"/>
                                        <p:tgtEl>
                                          <p:spTgt spid="242"/>
                                        </p:tgtEl>
                                        <p:attrNameLst>
                                          <p:attrName>style.opacity</p:attrName>
                                        </p:attrNameLst>
                                      </p:cBhvr>
                                      <p:to>
                                        <p:strVal val="0.2"/>
                                      </p:to>
                                    </p:set>
                                    <p:animEffect filter="image" prLst="opacity: 0.2">
                                      <p:cBhvr rctx="IE">
                                        <p:cTn id="114" dur="indefinite"/>
                                        <p:tgtEl>
                                          <p:spTgt spid="242"/>
                                        </p:tgtEl>
                                      </p:cBhvr>
                                    </p:animEffect>
                                  </p:childTnLst>
                                </p:cTn>
                              </p:par>
                              <p:par>
                                <p:cTn id="115" presetID="9" presetClass="emph" presetSubtype="0" nodeType="withEffect">
                                  <p:stCondLst>
                                    <p:cond delay="0"/>
                                  </p:stCondLst>
                                  <p:endCondLst>
                                    <p:cond evt="onNext" delay="0">
                                      <p:tgtEl>
                                        <p:sldTgt/>
                                      </p:tgtEl>
                                    </p:cond>
                                  </p:endCondLst>
                                  <p:childTnLst>
                                    <p:set>
                                      <p:cBhvr>
                                        <p:cTn id="116" dur="indefinite"/>
                                        <p:tgtEl>
                                          <p:spTgt spid="240"/>
                                        </p:tgtEl>
                                        <p:attrNameLst>
                                          <p:attrName>style.opacity</p:attrName>
                                        </p:attrNameLst>
                                      </p:cBhvr>
                                      <p:to>
                                        <p:strVal val="0.2"/>
                                      </p:to>
                                    </p:set>
                                    <p:animEffect filter="image" prLst="opacity: 0.2">
                                      <p:cBhvr rctx="IE">
                                        <p:cTn id="117" dur="indefinite"/>
                                        <p:tgtEl>
                                          <p:spTgt spid="240"/>
                                        </p:tgtEl>
                                      </p:cBhvr>
                                    </p:animEffect>
                                  </p:childTnLst>
                                </p:cTn>
                              </p:par>
                              <p:par>
                                <p:cTn id="118" presetID="9" presetClass="emph" presetSubtype="0" grpId="3" nodeType="withEffect">
                                  <p:stCondLst>
                                    <p:cond delay="0"/>
                                  </p:stCondLst>
                                  <p:endCondLst>
                                    <p:cond evt="onNext" delay="0">
                                      <p:tgtEl>
                                        <p:sldTgt/>
                                      </p:tgtEl>
                                    </p:cond>
                                  </p:endCondLst>
                                  <p:childTnLst>
                                    <p:set>
                                      <p:cBhvr>
                                        <p:cTn id="119" dur="indefinite"/>
                                        <p:tgtEl>
                                          <p:spTgt spid="243"/>
                                        </p:tgtEl>
                                        <p:attrNameLst>
                                          <p:attrName>style.opacity</p:attrName>
                                        </p:attrNameLst>
                                      </p:cBhvr>
                                      <p:to>
                                        <p:strVal val="0.2"/>
                                      </p:to>
                                    </p:set>
                                    <p:animEffect filter="image" prLst="opacity: 0.2">
                                      <p:cBhvr rctx="IE">
                                        <p:cTn id="120" dur="indefinite"/>
                                        <p:tgtEl>
                                          <p:spTgt spid="243"/>
                                        </p:tgtEl>
                                      </p:cBhvr>
                                    </p:animEffect>
                                  </p:childTnLst>
                                </p:cTn>
                              </p:par>
                              <p:par>
                                <p:cTn id="121" presetID="9" presetClass="emph" presetSubtype="0" nodeType="withEffect">
                                  <p:stCondLst>
                                    <p:cond delay="0"/>
                                  </p:stCondLst>
                                  <p:endCondLst>
                                    <p:cond evt="onNext" delay="0">
                                      <p:tgtEl>
                                        <p:sldTgt/>
                                      </p:tgtEl>
                                    </p:cond>
                                  </p:endCondLst>
                                  <p:childTnLst>
                                    <p:set>
                                      <p:cBhvr>
                                        <p:cTn id="122" dur="indefinite"/>
                                        <p:tgtEl>
                                          <p:spTgt spid="13"/>
                                        </p:tgtEl>
                                        <p:attrNameLst>
                                          <p:attrName>style.opacity</p:attrName>
                                        </p:attrNameLst>
                                      </p:cBhvr>
                                      <p:to>
                                        <p:strVal val="0.2"/>
                                      </p:to>
                                    </p:set>
                                    <p:animEffect filter="image" prLst="opacity: 0.2">
                                      <p:cBhvr rctx="IE">
                                        <p:cTn id="123" dur="indefinite"/>
                                        <p:tgtEl>
                                          <p:spTgt spid="13"/>
                                        </p:tgtEl>
                                      </p:cBhvr>
                                    </p:animEffect>
                                  </p:childTnLst>
                                </p:cTn>
                              </p:par>
                              <p:par>
                                <p:cTn id="124" presetID="9" presetClass="emph" presetSubtype="0" grpId="3" nodeType="withEffect">
                                  <p:stCondLst>
                                    <p:cond delay="0"/>
                                  </p:stCondLst>
                                  <p:endCondLst>
                                    <p:cond evt="onNext" delay="0">
                                      <p:tgtEl>
                                        <p:sldTgt/>
                                      </p:tgtEl>
                                    </p:cond>
                                  </p:endCondLst>
                                  <p:childTnLst>
                                    <p:set>
                                      <p:cBhvr>
                                        <p:cTn id="125" dur="indefinite"/>
                                        <p:tgtEl>
                                          <p:spTgt spid="15"/>
                                        </p:tgtEl>
                                        <p:attrNameLst>
                                          <p:attrName>style.opacity</p:attrName>
                                        </p:attrNameLst>
                                      </p:cBhvr>
                                      <p:to>
                                        <p:strVal val="0.2"/>
                                      </p:to>
                                    </p:set>
                                    <p:animEffect filter="image" prLst="opacity: 0.2">
                                      <p:cBhvr rctx="IE">
                                        <p:cTn id="126" dur="indefinite"/>
                                        <p:tgtEl>
                                          <p:spTgt spid="15"/>
                                        </p:tgtEl>
                                      </p:cBhvr>
                                    </p:animEffect>
                                  </p:childTnLst>
                                </p:cTn>
                              </p:par>
                              <p:par>
                                <p:cTn id="127" presetID="9" presetClass="emph" presetSubtype="0" nodeType="withEffect">
                                  <p:stCondLst>
                                    <p:cond delay="0"/>
                                  </p:stCondLst>
                                  <p:endCondLst>
                                    <p:cond evt="onNext" delay="0">
                                      <p:tgtEl>
                                        <p:sldTgt/>
                                      </p:tgtEl>
                                    </p:cond>
                                  </p:endCondLst>
                                  <p:childTnLst>
                                    <p:set>
                                      <p:cBhvr>
                                        <p:cTn id="128" dur="indefinite"/>
                                        <p:tgtEl>
                                          <p:spTgt spid="14"/>
                                        </p:tgtEl>
                                        <p:attrNameLst>
                                          <p:attrName>style.opacity</p:attrName>
                                        </p:attrNameLst>
                                      </p:cBhvr>
                                      <p:to>
                                        <p:strVal val="0.2"/>
                                      </p:to>
                                    </p:set>
                                    <p:animEffect filter="image" prLst="opacity: 0.2">
                                      <p:cBhvr rctx="IE">
                                        <p:cTn id="129" dur="indefinite"/>
                                        <p:tgtEl>
                                          <p:spTgt spid="14"/>
                                        </p:tgtEl>
                                      </p:cBhvr>
                                    </p:animEffect>
                                  </p:childTnLst>
                                </p:cTn>
                              </p:par>
                              <p:par>
                                <p:cTn id="130" presetID="9" presetClass="emph" presetSubtype="0" grpId="3" nodeType="withEffect">
                                  <p:stCondLst>
                                    <p:cond delay="0"/>
                                  </p:stCondLst>
                                  <p:endCondLst>
                                    <p:cond evt="onNext" delay="0">
                                      <p:tgtEl>
                                        <p:sldTgt/>
                                      </p:tgtEl>
                                    </p:cond>
                                  </p:endCondLst>
                                  <p:childTnLst>
                                    <p:set>
                                      <p:cBhvr>
                                        <p:cTn id="131" dur="indefinite"/>
                                        <p:tgtEl>
                                          <p:spTgt spid="16"/>
                                        </p:tgtEl>
                                        <p:attrNameLst>
                                          <p:attrName>style.opacity</p:attrName>
                                        </p:attrNameLst>
                                      </p:cBhvr>
                                      <p:to>
                                        <p:strVal val="0.2"/>
                                      </p:to>
                                    </p:set>
                                    <p:animEffect filter="image" prLst="opacity: 0.2">
                                      <p:cBhvr rctx="IE">
                                        <p:cTn id="132" dur="indefinite"/>
                                        <p:tgtEl>
                                          <p:spTgt spid="16"/>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mph" presetSubtype="0" nodeType="clickEffect">
                                  <p:stCondLst>
                                    <p:cond delay="0"/>
                                  </p:stCondLst>
                                  <p:childTnLst>
                                    <p:set>
                                      <p:cBhvr>
                                        <p:cTn id="136" dur="indefinite"/>
                                        <p:tgtEl>
                                          <p:spTgt spid="240"/>
                                        </p:tgtEl>
                                        <p:attrNameLst>
                                          <p:attrName>style.opacity</p:attrName>
                                        </p:attrNameLst>
                                      </p:cBhvr>
                                      <p:to>
                                        <p:strVal val="0.2"/>
                                      </p:to>
                                    </p:set>
                                    <p:animEffect filter="image" prLst="opacity: 0.2">
                                      <p:cBhvr rctx="IE">
                                        <p:cTn id="137" dur="indefinite"/>
                                        <p:tgtEl>
                                          <p:spTgt spid="240"/>
                                        </p:tgtEl>
                                      </p:cBhvr>
                                    </p:animEffect>
                                  </p:childTnLst>
                                </p:cTn>
                              </p:par>
                              <p:par>
                                <p:cTn id="138" presetID="9" presetClass="emph" presetSubtype="0" grpId="4" nodeType="withEffect">
                                  <p:stCondLst>
                                    <p:cond delay="0"/>
                                  </p:stCondLst>
                                  <p:childTnLst>
                                    <p:set>
                                      <p:cBhvr>
                                        <p:cTn id="139" dur="indefinite"/>
                                        <p:tgtEl>
                                          <p:spTgt spid="243"/>
                                        </p:tgtEl>
                                        <p:attrNameLst>
                                          <p:attrName>style.opacity</p:attrName>
                                        </p:attrNameLst>
                                      </p:cBhvr>
                                      <p:to>
                                        <p:strVal val="0.2"/>
                                      </p:to>
                                    </p:set>
                                    <p:animEffect filter="image" prLst="opacity: 0.2">
                                      <p:cBhvr rctx="IE">
                                        <p:cTn id="140" dur="indefinite"/>
                                        <p:tgtEl>
                                          <p:spTgt spid="243"/>
                                        </p:tgtEl>
                                      </p:cBhvr>
                                    </p:animEffect>
                                  </p:childTnLst>
                                </p:cTn>
                              </p:par>
                              <p:par>
                                <p:cTn id="141" presetID="9" presetClass="emph" presetSubtype="0" nodeType="withEffect">
                                  <p:stCondLst>
                                    <p:cond delay="0"/>
                                  </p:stCondLst>
                                  <p:childTnLst>
                                    <p:set>
                                      <p:cBhvr>
                                        <p:cTn id="142" dur="indefinite"/>
                                        <p:tgtEl>
                                          <p:spTgt spid="13"/>
                                        </p:tgtEl>
                                        <p:attrNameLst>
                                          <p:attrName>style.opacity</p:attrName>
                                        </p:attrNameLst>
                                      </p:cBhvr>
                                      <p:to>
                                        <p:strVal val="0.2"/>
                                      </p:to>
                                    </p:set>
                                    <p:animEffect filter="image" prLst="opacity: 0.2">
                                      <p:cBhvr rctx="IE">
                                        <p:cTn id="143" dur="indefinite"/>
                                        <p:tgtEl>
                                          <p:spTgt spid="13"/>
                                        </p:tgtEl>
                                      </p:cBhvr>
                                    </p:animEffect>
                                  </p:childTnLst>
                                </p:cTn>
                              </p:par>
                              <p:par>
                                <p:cTn id="144" presetID="9" presetClass="emph" presetSubtype="0" grpId="4" nodeType="withEffect">
                                  <p:stCondLst>
                                    <p:cond delay="0"/>
                                  </p:stCondLst>
                                  <p:childTnLst>
                                    <p:set>
                                      <p:cBhvr>
                                        <p:cTn id="145" dur="indefinite"/>
                                        <p:tgtEl>
                                          <p:spTgt spid="15"/>
                                        </p:tgtEl>
                                        <p:attrNameLst>
                                          <p:attrName>style.opacity</p:attrName>
                                        </p:attrNameLst>
                                      </p:cBhvr>
                                      <p:to>
                                        <p:strVal val="0.2"/>
                                      </p:to>
                                    </p:set>
                                    <p:animEffect filter="image" prLst="opacity: 0.2">
                                      <p:cBhvr rctx="IE">
                                        <p:cTn id="146" dur="indefinite"/>
                                        <p:tgtEl>
                                          <p:spTgt spid="15"/>
                                        </p:tgtEl>
                                      </p:cBhvr>
                                    </p:animEffect>
                                  </p:childTnLst>
                                </p:cTn>
                              </p:par>
                              <p:par>
                                <p:cTn id="147" presetID="9" presetClass="emph" presetSubtype="0" nodeType="withEffect">
                                  <p:stCondLst>
                                    <p:cond delay="0"/>
                                  </p:stCondLst>
                                  <p:childTnLst>
                                    <p:set>
                                      <p:cBhvr>
                                        <p:cTn id="148" dur="indefinite"/>
                                        <p:tgtEl>
                                          <p:spTgt spid="14"/>
                                        </p:tgtEl>
                                        <p:attrNameLst>
                                          <p:attrName>style.opacity</p:attrName>
                                        </p:attrNameLst>
                                      </p:cBhvr>
                                      <p:to>
                                        <p:strVal val="0.2"/>
                                      </p:to>
                                    </p:set>
                                    <p:animEffect filter="image" prLst="opacity: 0.2">
                                      <p:cBhvr rctx="IE">
                                        <p:cTn id="149" dur="indefinite"/>
                                        <p:tgtEl>
                                          <p:spTgt spid="14"/>
                                        </p:tgtEl>
                                      </p:cBhvr>
                                    </p:animEffect>
                                  </p:childTnLst>
                                </p:cTn>
                              </p:par>
                              <p:par>
                                <p:cTn id="150" presetID="9" presetClass="emph" presetSubtype="0" grpId="4" nodeType="withEffect">
                                  <p:stCondLst>
                                    <p:cond delay="0"/>
                                  </p:stCondLst>
                                  <p:childTnLst>
                                    <p:set>
                                      <p:cBhvr>
                                        <p:cTn id="151" dur="indefinite"/>
                                        <p:tgtEl>
                                          <p:spTgt spid="16"/>
                                        </p:tgtEl>
                                        <p:attrNameLst>
                                          <p:attrName>style.opacity</p:attrName>
                                        </p:attrNameLst>
                                      </p:cBhvr>
                                      <p:to>
                                        <p:strVal val="0.2"/>
                                      </p:to>
                                    </p:set>
                                    <p:animEffect filter="image" prLst="opacity: 0.2">
                                      <p:cBhvr rctx="IE">
                                        <p:cTn id="152" dur="indefinite"/>
                                        <p:tgtEl>
                                          <p:spTgt spid="16"/>
                                        </p:tgtEl>
                                      </p:cBhvr>
                                    </p:animEffect>
                                  </p:childTnLst>
                                </p:cTn>
                              </p:par>
                              <p:par>
                                <p:cTn id="153" presetID="9" presetClass="emph" presetSubtype="0" nodeType="withEffect">
                                  <p:stCondLst>
                                    <p:cond delay="0"/>
                                  </p:stCondLst>
                                  <p:childTnLst>
                                    <p:set>
                                      <p:cBhvr>
                                        <p:cTn id="154" dur="indefinite"/>
                                        <p:tgtEl>
                                          <p:spTgt spid="241"/>
                                        </p:tgtEl>
                                        <p:attrNameLst>
                                          <p:attrName>style.opacity</p:attrName>
                                        </p:attrNameLst>
                                      </p:cBhvr>
                                      <p:to>
                                        <p:strVal val="0.2"/>
                                      </p:to>
                                    </p:set>
                                    <p:animEffect filter="image" prLst="opacity: 0.2">
                                      <p:cBhvr rctx="IE">
                                        <p:cTn id="155" dur="indefinite"/>
                                        <p:tgtEl>
                                          <p:spTgt spid="241"/>
                                        </p:tgtEl>
                                      </p:cBhvr>
                                    </p:animEffect>
                                  </p:childTnLst>
                                </p:cTn>
                              </p:par>
                              <p:par>
                                <p:cTn id="156" presetID="9" presetClass="emph" presetSubtype="0" grpId="4" nodeType="withEffect">
                                  <p:stCondLst>
                                    <p:cond delay="0"/>
                                  </p:stCondLst>
                                  <p:childTnLst>
                                    <p:set>
                                      <p:cBhvr>
                                        <p:cTn id="157" dur="indefinite"/>
                                        <p:tgtEl>
                                          <p:spTgt spid="244"/>
                                        </p:tgtEl>
                                        <p:attrNameLst>
                                          <p:attrName>style.opacity</p:attrName>
                                        </p:attrNameLst>
                                      </p:cBhvr>
                                      <p:to>
                                        <p:strVal val="0.2"/>
                                      </p:to>
                                    </p:set>
                                    <p:animEffect filter="image" prLst="opacity: 0.2">
                                      <p:cBhvr rctx="IE">
                                        <p:cTn id="158" dur="indefinite"/>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p:bldP spid="242" grpId="1" animBg="1"/>
      <p:bldP spid="242" grpId="2" animBg="1"/>
      <p:bldP spid="242" grpId="3" animBg="1"/>
      <p:bldP spid="243" grpId="0" animBg="1"/>
      <p:bldP spid="243" grpId="1" animBg="1"/>
      <p:bldP spid="243" grpId="2" animBg="1"/>
      <p:bldP spid="243" grpId="3" animBg="1"/>
      <p:bldP spid="243" grpId="4" animBg="1"/>
      <p:bldP spid="244" grpId="0" animBg="1"/>
      <p:bldP spid="244" grpId="1" animBg="1"/>
      <p:bldP spid="244" grpId="2" animBg="1"/>
      <p:bldP spid="244" grpId="3" animBg="1"/>
      <p:bldP spid="244" grpId="4" animBg="1"/>
      <p:bldP spid="15" grpId="0" animBg="1"/>
      <p:bldP spid="15" grpId="1" animBg="1"/>
      <p:bldP spid="15" grpId="2" animBg="1"/>
      <p:bldP spid="15" grpId="3" animBg="1"/>
      <p:bldP spid="15" grpId="4" animBg="1"/>
      <p:bldP spid="16" grpId="0" animBg="1"/>
      <p:bldP spid="16" grpId="1" animBg="1"/>
      <p:bldP spid="16" grpId="2" animBg="1"/>
      <p:bldP spid="16" grpId="3" animBg="1"/>
      <p:bldP spid="16" grpId="4"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DC83A63-071B-7D45-B32A-B97EA239C16A}"/>
              </a:ext>
            </a:extLst>
          </p:cNvPr>
          <p:cNvSpPr>
            <a:spLocks noGrp="1"/>
          </p:cNvSpPr>
          <p:nvPr>
            <p:ph type="sldNum" sz="quarter" idx="12"/>
          </p:nvPr>
        </p:nvSpPr>
        <p:spPr/>
        <p:txBody>
          <a:bodyPr/>
          <a:lstStyle/>
          <a:p>
            <a:fld id="{EEBB84EA-720A-924D-995C-2965551D1999}" type="slidenum">
              <a:rPr lang="en-US" smtClean="0"/>
              <a:t>90</a:t>
            </a:fld>
            <a:endParaRPr lang="en-US"/>
          </a:p>
        </p:txBody>
      </p:sp>
      <p:sp>
        <p:nvSpPr>
          <p:cNvPr id="6" name="Puzzle Piece">
            <a:extLst>
              <a:ext uri="{FF2B5EF4-FFF2-40B4-BE49-F238E27FC236}">
                <a16:creationId xmlns:a16="http://schemas.microsoft.com/office/drawing/2014/main" id="{6D5A81B4-15C3-8D44-903E-8365D2288AF1}"/>
              </a:ext>
            </a:extLst>
          </p:cNvPr>
          <p:cNvSpPr/>
          <p:nvPr/>
        </p:nvSpPr>
        <p:spPr>
          <a:xfrm>
            <a:off x="7835417" y="71774"/>
            <a:ext cx="2046637" cy="1288373"/>
          </a:xfrm>
          <a:custGeom>
            <a:avLst/>
            <a:gdLst/>
            <a:ahLst/>
            <a:cxnLst>
              <a:cxn ang="0">
                <a:pos x="wd2" y="hd2"/>
              </a:cxn>
              <a:cxn ang="5400000">
                <a:pos x="wd2" y="hd2"/>
              </a:cxn>
              <a:cxn ang="10800000">
                <a:pos x="wd2" y="hd2"/>
              </a:cxn>
              <a:cxn ang="16200000">
                <a:pos x="wd2" y="hd2"/>
              </a:cxn>
            </a:cxnLst>
            <a:rect l="0" t="0" r="r" b="b"/>
            <a:pathLst>
              <a:path w="21600" h="21600" extrusionOk="0">
                <a:moveTo>
                  <a:pt x="4970" y="0"/>
                </a:moveTo>
                <a:cubicBezTo>
                  <a:pt x="4727" y="0"/>
                  <a:pt x="4529" y="339"/>
                  <a:pt x="4529" y="754"/>
                </a:cubicBezTo>
                <a:lnTo>
                  <a:pt x="4529" y="7491"/>
                </a:lnTo>
                <a:cubicBezTo>
                  <a:pt x="4382" y="8825"/>
                  <a:pt x="3672" y="8999"/>
                  <a:pt x="3672" y="8999"/>
                </a:cubicBezTo>
                <a:cubicBezTo>
                  <a:pt x="3377" y="9059"/>
                  <a:pt x="2943" y="8562"/>
                  <a:pt x="2783" y="8363"/>
                </a:cubicBezTo>
                <a:cubicBezTo>
                  <a:pt x="2489" y="7923"/>
                  <a:pt x="2110" y="7658"/>
                  <a:pt x="1698" y="7658"/>
                </a:cubicBezTo>
                <a:cubicBezTo>
                  <a:pt x="760" y="7658"/>
                  <a:pt x="0" y="9026"/>
                  <a:pt x="0" y="10717"/>
                </a:cubicBezTo>
                <a:cubicBezTo>
                  <a:pt x="0" y="12407"/>
                  <a:pt x="760" y="13778"/>
                  <a:pt x="1698" y="13778"/>
                </a:cubicBezTo>
                <a:cubicBezTo>
                  <a:pt x="2082" y="13778"/>
                  <a:pt x="2436" y="13545"/>
                  <a:pt x="2720" y="13157"/>
                </a:cubicBezTo>
                <a:lnTo>
                  <a:pt x="2720" y="13160"/>
                </a:lnTo>
                <a:cubicBezTo>
                  <a:pt x="2746" y="13124"/>
                  <a:pt x="3313" y="12370"/>
                  <a:pt x="3672" y="12443"/>
                </a:cubicBezTo>
                <a:cubicBezTo>
                  <a:pt x="3672" y="12443"/>
                  <a:pt x="4382" y="12617"/>
                  <a:pt x="4529" y="13951"/>
                </a:cubicBezTo>
                <a:lnTo>
                  <a:pt x="4529" y="20846"/>
                </a:lnTo>
                <a:cubicBezTo>
                  <a:pt x="4529" y="21260"/>
                  <a:pt x="4727" y="21600"/>
                  <a:pt x="4970" y="21600"/>
                </a:cubicBezTo>
                <a:lnTo>
                  <a:pt x="9322" y="21600"/>
                </a:lnTo>
                <a:cubicBezTo>
                  <a:pt x="9749" y="21162"/>
                  <a:pt x="9815" y="20388"/>
                  <a:pt x="9815" y="20388"/>
                </a:cubicBezTo>
                <a:cubicBezTo>
                  <a:pt x="9857" y="19778"/>
                  <a:pt x="9419" y="18814"/>
                  <a:pt x="9396" y="18765"/>
                </a:cubicBezTo>
                <a:lnTo>
                  <a:pt x="9394" y="18763"/>
                </a:lnTo>
                <a:cubicBezTo>
                  <a:pt x="9168" y="18278"/>
                  <a:pt x="9032" y="17676"/>
                  <a:pt x="9032" y="17022"/>
                </a:cubicBezTo>
                <a:cubicBezTo>
                  <a:pt x="9032" y="15422"/>
                  <a:pt x="9836" y="14124"/>
                  <a:pt x="10827" y="14124"/>
                </a:cubicBezTo>
                <a:cubicBezTo>
                  <a:pt x="11818" y="14124"/>
                  <a:pt x="12621" y="15422"/>
                  <a:pt x="12621" y="17022"/>
                </a:cubicBezTo>
                <a:cubicBezTo>
                  <a:pt x="12621" y="17724"/>
                  <a:pt x="12467" y="18368"/>
                  <a:pt x="12209" y="18869"/>
                </a:cubicBezTo>
                <a:cubicBezTo>
                  <a:pt x="12092" y="19143"/>
                  <a:pt x="11799" y="19886"/>
                  <a:pt x="11834" y="20388"/>
                </a:cubicBezTo>
                <a:cubicBezTo>
                  <a:pt x="11834" y="20388"/>
                  <a:pt x="11900" y="21162"/>
                  <a:pt x="12327" y="21600"/>
                </a:cubicBezTo>
                <a:lnTo>
                  <a:pt x="16679" y="21600"/>
                </a:lnTo>
                <a:cubicBezTo>
                  <a:pt x="16922" y="21600"/>
                  <a:pt x="17120" y="21261"/>
                  <a:pt x="17120" y="20846"/>
                </a:cubicBezTo>
                <a:lnTo>
                  <a:pt x="17120" y="13499"/>
                </a:lnTo>
                <a:cubicBezTo>
                  <a:pt x="17332" y="12447"/>
                  <a:pt x="17928" y="12299"/>
                  <a:pt x="17928" y="12299"/>
                </a:cubicBezTo>
                <a:cubicBezTo>
                  <a:pt x="18223" y="12239"/>
                  <a:pt x="18657" y="12736"/>
                  <a:pt x="18817" y="12935"/>
                </a:cubicBezTo>
                <a:cubicBezTo>
                  <a:pt x="19111" y="13375"/>
                  <a:pt x="19490" y="13640"/>
                  <a:pt x="19902" y="13640"/>
                </a:cubicBezTo>
                <a:cubicBezTo>
                  <a:pt x="20840" y="13640"/>
                  <a:pt x="21600" y="12272"/>
                  <a:pt x="21600" y="10581"/>
                </a:cubicBezTo>
                <a:cubicBezTo>
                  <a:pt x="21600" y="8891"/>
                  <a:pt x="20840" y="7519"/>
                  <a:pt x="19902" y="7519"/>
                </a:cubicBezTo>
                <a:cubicBezTo>
                  <a:pt x="19518" y="7519"/>
                  <a:pt x="19164" y="7753"/>
                  <a:pt x="18880" y="8141"/>
                </a:cubicBezTo>
                <a:lnTo>
                  <a:pt x="18880" y="8138"/>
                </a:lnTo>
                <a:cubicBezTo>
                  <a:pt x="18854" y="8174"/>
                  <a:pt x="18287" y="8928"/>
                  <a:pt x="17928" y="8855"/>
                </a:cubicBezTo>
                <a:cubicBezTo>
                  <a:pt x="17928" y="8855"/>
                  <a:pt x="17332" y="8707"/>
                  <a:pt x="17120" y="7655"/>
                </a:cubicBezTo>
                <a:lnTo>
                  <a:pt x="17120" y="6814"/>
                </a:lnTo>
                <a:lnTo>
                  <a:pt x="17120" y="754"/>
                </a:lnTo>
                <a:cubicBezTo>
                  <a:pt x="17120" y="340"/>
                  <a:pt x="16921" y="0"/>
                  <a:pt x="16678" y="0"/>
                </a:cubicBezTo>
                <a:lnTo>
                  <a:pt x="12109" y="0"/>
                </a:lnTo>
                <a:cubicBezTo>
                  <a:pt x="11780" y="445"/>
                  <a:pt x="11725" y="1085"/>
                  <a:pt x="11725" y="1085"/>
                </a:cubicBezTo>
                <a:cubicBezTo>
                  <a:pt x="11682" y="1697"/>
                  <a:pt x="12124" y="2664"/>
                  <a:pt x="12145" y="2708"/>
                </a:cubicBezTo>
                <a:lnTo>
                  <a:pt x="12142" y="2708"/>
                </a:lnTo>
                <a:cubicBezTo>
                  <a:pt x="12369" y="3193"/>
                  <a:pt x="12506" y="3796"/>
                  <a:pt x="12506" y="4452"/>
                </a:cubicBezTo>
                <a:cubicBezTo>
                  <a:pt x="12506" y="6051"/>
                  <a:pt x="11704" y="7347"/>
                  <a:pt x="10712" y="7347"/>
                </a:cubicBezTo>
                <a:cubicBezTo>
                  <a:pt x="9721" y="7347"/>
                  <a:pt x="8917" y="6051"/>
                  <a:pt x="8917" y="4452"/>
                </a:cubicBezTo>
                <a:cubicBezTo>
                  <a:pt x="8917" y="3749"/>
                  <a:pt x="9072" y="3103"/>
                  <a:pt x="9330" y="2601"/>
                </a:cubicBezTo>
                <a:cubicBezTo>
                  <a:pt x="9447" y="2328"/>
                  <a:pt x="9738" y="1588"/>
                  <a:pt x="9703" y="1085"/>
                </a:cubicBezTo>
                <a:cubicBezTo>
                  <a:pt x="9703" y="1085"/>
                  <a:pt x="9648" y="445"/>
                  <a:pt x="9318" y="0"/>
                </a:cubicBezTo>
                <a:lnTo>
                  <a:pt x="4970" y="0"/>
                </a:lnTo>
                <a:close/>
              </a:path>
            </a:pathLst>
          </a:custGeom>
          <a:blipFill>
            <a:blip r:embed="rId3"/>
          </a:blipFill>
          <a:ln w="3175">
            <a:miter lim="400000"/>
          </a:ln>
          <a:effectLst>
            <a:outerShdw blurRad="25400" dist="12700" dir="5400000" rotWithShape="0">
              <a:srgbClr val="000000">
                <a:alpha val="50000"/>
              </a:srgbClr>
            </a:outerShdw>
          </a:effectLst>
        </p:spPr>
        <p:txBody>
          <a:bodyPr lIns="41341" tIns="41341" rIns="41341" bIns="41341" anchor="ctr"/>
          <a:lstStyle/>
          <a:p>
            <a:pPr marL="0" marR="0" lvl="0" indent="0" algn="l" defTabSz="457200" rtl="0" eaLnBrk="1" fontAlgn="auto" latinLnBrk="0" hangingPunct="1">
              <a:lnSpc>
                <a:spcPct val="100000"/>
              </a:lnSpc>
              <a:spcBef>
                <a:spcPts val="0"/>
              </a:spcBef>
              <a:spcAft>
                <a:spcPts val="0"/>
              </a:spcAft>
              <a:buClrTx/>
              <a:buSzTx/>
              <a:buFontTx/>
              <a:buNone/>
              <a:tabLst/>
              <a:defRPr b="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dirty="0">
              <a:ln>
                <a:noFill/>
              </a:ln>
              <a:solidFill>
                <a:srgbClr val="FFFFFF"/>
              </a:solidFill>
              <a:effectLst/>
              <a:uLnTx/>
              <a:uFillTx/>
              <a:latin typeface="Helvetica Light"/>
              <a:sym typeface="Helvetica Light"/>
            </a:endParaRPr>
          </a:p>
        </p:txBody>
      </p:sp>
      <p:sp>
        <p:nvSpPr>
          <p:cNvPr id="7" name="disclosure">
            <a:extLst>
              <a:ext uri="{FF2B5EF4-FFF2-40B4-BE49-F238E27FC236}">
                <a16:creationId xmlns:a16="http://schemas.microsoft.com/office/drawing/2014/main" id="{0A3C8D2B-14DE-6E4B-B838-E798AD923AB5}"/>
              </a:ext>
            </a:extLst>
          </p:cNvPr>
          <p:cNvSpPr txBox="1"/>
          <p:nvPr/>
        </p:nvSpPr>
        <p:spPr>
          <a:xfrm>
            <a:off x="8134386" y="495226"/>
            <a:ext cx="1399422" cy="44146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500">
                <a:solidFill>
                  <a:srgbClr val="F39019"/>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39019"/>
                </a:solidFill>
                <a:effectLst/>
                <a:uLnTx/>
                <a:uFillTx/>
                <a:latin typeface="Avenir Next"/>
                <a:sym typeface="Avenir Next"/>
              </a:rPr>
              <a:t>attitudes</a:t>
            </a:r>
            <a:endParaRPr kumimoji="0" sz="2000" b="1" i="0" u="none" strike="noStrike" kern="0" cap="none" spc="0" normalizeH="0" baseline="0" noProof="0" dirty="0">
              <a:ln>
                <a:noFill/>
              </a:ln>
              <a:solidFill>
                <a:srgbClr val="F39019"/>
              </a:solidFill>
              <a:effectLst/>
              <a:uLnTx/>
              <a:uFillTx/>
              <a:latin typeface="Avenir Next"/>
              <a:sym typeface="Avenir Next"/>
            </a:endParaRPr>
          </a:p>
        </p:txBody>
      </p:sp>
      <p:sp>
        <p:nvSpPr>
          <p:cNvPr id="8" name="Puzzle Piece">
            <a:extLst>
              <a:ext uri="{FF2B5EF4-FFF2-40B4-BE49-F238E27FC236}">
                <a16:creationId xmlns:a16="http://schemas.microsoft.com/office/drawing/2014/main" id="{89F5D045-2666-8E4D-84D2-8B3C99055423}"/>
              </a:ext>
            </a:extLst>
          </p:cNvPr>
          <p:cNvSpPr/>
          <p:nvPr/>
        </p:nvSpPr>
        <p:spPr>
          <a:xfrm rot="16200000">
            <a:off x="7873771" y="1648375"/>
            <a:ext cx="2018090" cy="1543160"/>
          </a:xfrm>
          <a:custGeom>
            <a:avLst/>
            <a:gdLst/>
            <a:ahLst/>
            <a:cxnLst>
              <a:cxn ang="0">
                <a:pos x="wd2" y="hd2"/>
              </a:cxn>
              <a:cxn ang="5400000">
                <a:pos x="wd2" y="hd2"/>
              </a:cxn>
              <a:cxn ang="10800000">
                <a:pos x="wd2" y="hd2"/>
              </a:cxn>
              <a:cxn ang="16200000">
                <a:pos x="wd2" y="hd2"/>
              </a:cxn>
            </a:cxnLst>
            <a:rect l="0" t="0" r="r" b="b"/>
            <a:pathLst>
              <a:path w="21600" h="21600" extrusionOk="0">
                <a:moveTo>
                  <a:pt x="4970" y="0"/>
                </a:moveTo>
                <a:cubicBezTo>
                  <a:pt x="4727" y="0"/>
                  <a:pt x="4529" y="339"/>
                  <a:pt x="4529" y="754"/>
                </a:cubicBezTo>
                <a:lnTo>
                  <a:pt x="4529" y="7491"/>
                </a:lnTo>
                <a:cubicBezTo>
                  <a:pt x="4382" y="8825"/>
                  <a:pt x="3672" y="8999"/>
                  <a:pt x="3672" y="8999"/>
                </a:cubicBezTo>
                <a:cubicBezTo>
                  <a:pt x="3377" y="9059"/>
                  <a:pt x="2943" y="8562"/>
                  <a:pt x="2783" y="8363"/>
                </a:cubicBezTo>
                <a:cubicBezTo>
                  <a:pt x="2489" y="7923"/>
                  <a:pt x="2110" y="7658"/>
                  <a:pt x="1698" y="7658"/>
                </a:cubicBezTo>
                <a:cubicBezTo>
                  <a:pt x="760" y="7658"/>
                  <a:pt x="0" y="9026"/>
                  <a:pt x="0" y="10717"/>
                </a:cubicBezTo>
                <a:cubicBezTo>
                  <a:pt x="0" y="12407"/>
                  <a:pt x="760" y="13778"/>
                  <a:pt x="1698" y="13778"/>
                </a:cubicBezTo>
                <a:cubicBezTo>
                  <a:pt x="2082" y="13778"/>
                  <a:pt x="2436" y="13545"/>
                  <a:pt x="2720" y="13157"/>
                </a:cubicBezTo>
                <a:lnTo>
                  <a:pt x="2720" y="13160"/>
                </a:lnTo>
                <a:cubicBezTo>
                  <a:pt x="2746" y="13124"/>
                  <a:pt x="3313" y="12370"/>
                  <a:pt x="3672" y="12443"/>
                </a:cubicBezTo>
                <a:cubicBezTo>
                  <a:pt x="3672" y="12443"/>
                  <a:pt x="4382" y="12617"/>
                  <a:pt x="4529" y="13951"/>
                </a:cubicBezTo>
                <a:lnTo>
                  <a:pt x="4529" y="20846"/>
                </a:lnTo>
                <a:cubicBezTo>
                  <a:pt x="4529" y="21260"/>
                  <a:pt x="4727" y="21600"/>
                  <a:pt x="4970" y="21600"/>
                </a:cubicBezTo>
                <a:lnTo>
                  <a:pt x="9322" y="21600"/>
                </a:lnTo>
                <a:cubicBezTo>
                  <a:pt x="9749" y="21162"/>
                  <a:pt x="9815" y="20388"/>
                  <a:pt x="9815" y="20388"/>
                </a:cubicBezTo>
                <a:cubicBezTo>
                  <a:pt x="9857" y="19778"/>
                  <a:pt x="9419" y="18814"/>
                  <a:pt x="9396" y="18765"/>
                </a:cubicBezTo>
                <a:lnTo>
                  <a:pt x="9394" y="18763"/>
                </a:lnTo>
                <a:cubicBezTo>
                  <a:pt x="9168" y="18278"/>
                  <a:pt x="9032" y="17676"/>
                  <a:pt x="9032" y="17022"/>
                </a:cubicBezTo>
                <a:cubicBezTo>
                  <a:pt x="9032" y="15422"/>
                  <a:pt x="9836" y="14124"/>
                  <a:pt x="10827" y="14124"/>
                </a:cubicBezTo>
                <a:cubicBezTo>
                  <a:pt x="11818" y="14124"/>
                  <a:pt x="12621" y="15422"/>
                  <a:pt x="12621" y="17022"/>
                </a:cubicBezTo>
                <a:cubicBezTo>
                  <a:pt x="12621" y="17724"/>
                  <a:pt x="12467" y="18368"/>
                  <a:pt x="12209" y="18869"/>
                </a:cubicBezTo>
                <a:cubicBezTo>
                  <a:pt x="12092" y="19143"/>
                  <a:pt x="11799" y="19886"/>
                  <a:pt x="11834" y="20388"/>
                </a:cubicBezTo>
                <a:cubicBezTo>
                  <a:pt x="11834" y="20388"/>
                  <a:pt x="11900" y="21162"/>
                  <a:pt x="12327" y="21600"/>
                </a:cubicBezTo>
                <a:lnTo>
                  <a:pt x="16679" y="21600"/>
                </a:lnTo>
                <a:cubicBezTo>
                  <a:pt x="16922" y="21600"/>
                  <a:pt x="17120" y="21261"/>
                  <a:pt x="17120" y="20846"/>
                </a:cubicBezTo>
                <a:lnTo>
                  <a:pt x="17120" y="13499"/>
                </a:lnTo>
                <a:cubicBezTo>
                  <a:pt x="17332" y="12447"/>
                  <a:pt x="17928" y="12299"/>
                  <a:pt x="17928" y="12299"/>
                </a:cubicBezTo>
                <a:cubicBezTo>
                  <a:pt x="18223" y="12239"/>
                  <a:pt x="18657" y="12736"/>
                  <a:pt x="18817" y="12935"/>
                </a:cubicBezTo>
                <a:cubicBezTo>
                  <a:pt x="19111" y="13375"/>
                  <a:pt x="19490" y="13640"/>
                  <a:pt x="19902" y="13640"/>
                </a:cubicBezTo>
                <a:cubicBezTo>
                  <a:pt x="20840" y="13640"/>
                  <a:pt x="21600" y="12272"/>
                  <a:pt x="21600" y="10581"/>
                </a:cubicBezTo>
                <a:cubicBezTo>
                  <a:pt x="21600" y="8891"/>
                  <a:pt x="20840" y="7519"/>
                  <a:pt x="19902" y="7519"/>
                </a:cubicBezTo>
                <a:cubicBezTo>
                  <a:pt x="19518" y="7519"/>
                  <a:pt x="19164" y="7753"/>
                  <a:pt x="18880" y="8141"/>
                </a:cubicBezTo>
                <a:lnTo>
                  <a:pt x="18880" y="8138"/>
                </a:lnTo>
                <a:cubicBezTo>
                  <a:pt x="18854" y="8174"/>
                  <a:pt x="18287" y="8928"/>
                  <a:pt x="17928" y="8855"/>
                </a:cubicBezTo>
                <a:cubicBezTo>
                  <a:pt x="17928" y="8855"/>
                  <a:pt x="17332" y="8707"/>
                  <a:pt x="17120" y="7655"/>
                </a:cubicBezTo>
                <a:lnTo>
                  <a:pt x="17120" y="6814"/>
                </a:lnTo>
                <a:lnTo>
                  <a:pt x="17120" y="754"/>
                </a:lnTo>
                <a:cubicBezTo>
                  <a:pt x="17120" y="340"/>
                  <a:pt x="16921" y="0"/>
                  <a:pt x="16678" y="0"/>
                </a:cubicBezTo>
                <a:lnTo>
                  <a:pt x="12109" y="0"/>
                </a:lnTo>
                <a:cubicBezTo>
                  <a:pt x="11780" y="445"/>
                  <a:pt x="11725" y="1085"/>
                  <a:pt x="11725" y="1085"/>
                </a:cubicBezTo>
                <a:cubicBezTo>
                  <a:pt x="11682" y="1697"/>
                  <a:pt x="12124" y="2664"/>
                  <a:pt x="12145" y="2708"/>
                </a:cubicBezTo>
                <a:lnTo>
                  <a:pt x="12142" y="2708"/>
                </a:lnTo>
                <a:cubicBezTo>
                  <a:pt x="12369" y="3193"/>
                  <a:pt x="12506" y="3796"/>
                  <a:pt x="12506" y="4452"/>
                </a:cubicBezTo>
                <a:cubicBezTo>
                  <a:pt x="12506" y="6051"/>
                  <a:pt x="11704" y="7347"/>
                  <a:pt x="10712" y="7347"/>
                </a:cubicBezTo>
                <a:cubicBezTo>
                  <a:pt x="9721" y="7347"/>
                  <a:pt x="8917" y="6051"/>
                  <a:pt x="8917" y="4452"/>
                </a:cubicBezTo>
                <a:cubicBezTo>
                  <a:pt x="8917" y="3749"/>
                  <a:pt x="9072" y="3103"/>
                  <a:pt x="9330" y="2601"/>
                </a:cubicBezTo>
                <a:cubicBezTo>
                  <a:pt x="9447" y="2328"/>
                  <a:pt x="9738" y="1588"/>
                  <a:pt x="9703" y="1085"/>
                </a:cubicBezTo>
                <a:cubicBezTo>
                  <a:pt x="9703" y="1085"/>
                  <a:pt x="9648" y="445"/>
                  <a:pt x="9318" y="0"/>
                </a:cubicBezTo>
                <a:lnTo>
                  <a:pt x="4970" y="0"/>
                </a:lnTo>
                <a:close/>
              </a:path>
            </a:pathLst>
          </a:custGeom>
          <a:solidFill>
            <a:schemeClr val="accent1">
              <a:hueOff val="114395"/>
              <a:lumOff val="-24975"/>
            </a:schemeClr>
          </a:solidFill>
          <a:ln w="3175">
            <a:miter lim="400000"/>
          </a:ln>
          <a:effectLst>
            <a:outerShdw blurRad="25400" dist="12700" dir="5400000" rotWithShape="0">
              <a:srgbClr val="000000">
                <a:alpha val="50000"/>
              </a:srgbClr>
            </a:outerShdw>
          </a:effectLst>
        </p:spPr>
        <p:txBody>
          <a:bodyPr lIns="41341" tIns="41341" rIns="41341" bIns="41341" anchor="ctr"/>
          <a:lstStyle/>
          <a:p>
            <a:pPr marL="0" marR="0" lvl="0" indent="0" algn="l" defTabSz="457200" rtl="0" eaLnBrk="1" fontAlgn="auto" latinLnBrk="0" hangingPunct="1">
              <a:lnSpc>
                <a:spcPct val="100000"/>
              </a:lnSpc>
              <a:spcBef>
                <a:spcPts val="0"/>
              </a:spcBef>
              <a:spcAft>
                <a:spcPts val="0"/>
              </a:spcAft>
              <a:buClrTx/>
              <a:buSzTx/>
              <a:buFontTx/>
              <a:buNone/>
              <a:tabLst/>
              <a:defRPr b="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Helvetica Light"/>
              <a:sym typeface="Helvetica Light"/>
            </a:endParaRPr>
          </a:p>
        </p:txBody>
      </p:sp>
      <p:sp>
        <p:nvSpPr>
          <p:cNvPr id="9" name="disclosure">
            <a:extLst>
              <a:ext uri="{FF2B5EF4-FFF2-40B4-BE49-F238E27FC236}">
                <a16:creationId xmlns:a16="http://schemas.microsoft.com/office/drawing/2014/main" id="{975E4291-9260-5B4C-BFFB-AB999CF89432}"/>
              </a:ext>
            </a:extLst>
          </p:cNvPr>
          <p:cNvSpPr txBox="1"/>
          <p:nvPr/>
        </p:nvSpPr>
        <p:spPr>
          <a:xfrm>
            <a:off x="8083127" y="1850892"/>
            <a:ext cx="1550105" cy="44146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500">
                <a:solidFill>
                  <a:srgbClr val="F39019"/>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39019"/>
                </a:solidFill>
                <a:effectLst/>
                <a:uLnTx/>
                <a:uFillTx/>
                <a:latin typeface="Avenir Next"/>
                <a:sym typeface="Avenir Next"/>
              </a:rPr>
              <a:t>behaviors</a:t>
            </a:r>
            <a:endParaRPr kumimoji="0" sz="2000" b="1" i="0" u="none" strike="noStrike" kern="0" cap="none" spc="0" normalizeH="0" baseline="0" noProof="0" dirty="0">
              <a:ln>
                <a:noFill/>
              </a:ln>
              <a:solidFill>
                <a:srgbClr val="F39019"/>
              </a:solidFill>
              <a:effectLst/>
              <a:uLnTx/>
              <a:uFillTx/>
              <a:latin typeface="Avenir Next"/>
              <a:sym typeface="Avenir Next"/>
            </a:endParaRPr>
          </a:p>
        </p:txBody>
      </p:sp>
      <p:sp>
        <p:nvSpPr>
          <p:cNvPr id="10" name="Rectangle 9">
            <a:extLst>
              <a:ext uri="{FF2B5EF4-FFF2-40B4-BE49-F238E27FC236}">
                <a16:creationId xmlns:a16="http://schemas.microsoft.com/office/drawing/2014/main" id="{C94367BC-E790-F542-9BE9-A9BE4072E715}"/>
              </a:ext>
            </a:extLst>
          </p:cNvPr>
          <p:cNvSpPr/>
          <p:nvPr/>
        </p:nvSpPr>
        <p:spPr>
          <a:xfrm>
            <a:off x="3552204" y="540861"/>
            <a:ext cx="2955132" cy="1687200"/>
          </a:xfrm>
          <a:prstGeom prst="rect">
            <a:avLst/>
          </a:prstGeom>
          <a:solidFill>
            <a:srgbClr val="75B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venir Next" panose="020B0503020202020204" pitchFamily="34" charset="0"/>
              </a:rPr>
              <a:t>Removal Explanations</a:t>
            </a:r>
          </a:p>
        </p:txBody>
      </p:sp>
      <p:sp>
        <p:nvSpPr>
          <p:cNvPr id="11" name="Right Arrow 10">
            <a:extLst>
              <a:ext uri="{FF2B5EF4-FFF2-40B4-BE49-F238E27FC236}">
                <a16:creationId xmlns:a16="http://schemas.microsoft.com/office/drawing/2014/main" id="{07C397B3-8111-A343-8267-ABBF67E6BFF5}"/>
              </a:ext>
            </a:extLst>
          </p:cNvPr>
          <p:cNvSpPr/>
          <p:nvPr/>
        </p:nvSpPr>
        <p:spPr>
          <a:xfrm rot="20415476">
            <a:off x="6873504" y="576473"/>
            <a:ext cx="595745"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7FA0DF16-5012-AE4D-AFCA-81E828D913CA}"/>
              </a:ext>
            </a:extLst>
          </p:cNvPr>
          <p:cNvSpPr/>
          <p:nvPr/>
        </p:nvSpPr>
        <p:spPr>
          <a:xfrm rot="1176683">
            <a:off x="6873664" y="1778314"/>
            <a:ext cx="595745"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8B8217C-F543-D646-8879-A56CD204CADB}"/>
              </a:ext>
            </a:extLst>
          </p:cNvPr>
          <p:cNvSpPr/>
          <p:nvPr/>
        </p:nvSpPr>
        <p:spPr>
          <a:xfrm>
            <a:off x="4783935" y="2403391"/>
            <a:ext cx="484632" cy="877481"/>
          </a:xfrm>
          <a:prstGeom prst="downArrow">
            <a:avLst/>
          </a:prstGeom>
          <a:solidFill>
            <a:srgbClr val="9F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65000"/>
                </a:schemeClr>
              </a:solidFill>
              <a:latin typeface="Avenir Next" panose="020B0503020202020204" pitchFamily="34" charset="0"/>
            </a:endParaRPr>
          </a:p>
        </p:txBody>
      </p:sp>
      <p:sp>
        <p:nvSpPr>
          <p:cNvPr id="14" name="Rectangle 13">
            <a:extLst>
              <a:ext uri="{FF2B5EF4-FFF2-40B4-BE49-F238E27FC236}">
                <a16:creationId xmlns:a16="http://schemas.microsoft.com/office/drawing/2014/main" id="{24116E63-3A84-5743-873E-A68771CFFDF9}"/>
              </a:ext>
            </a:extLst>
          </p:cNvPr>
          <p:cNvSpPr/>
          <p:nvPr/>
        </p:nvSpPr>
        <p:spPr>
          <a:xfrm>
            <a:off x="2808396" y="3429000"/>
            <a:ext cx="4435710" cy="792507"/>
          </a:xfrm>
          <a:prstGeom prst="rect">
            <a:avLst/>
          </a:prstGeom>
          <a:solidFill>
            <a:srgbClr val="F58486"/>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a:latin typeface="Avenir Next" panose="020B0503020202020204" pitchFamily="34" charset="0"/>
              </a:rPr>
              <a:t>Mixed-methods Analyses</a:t>
            </a:r>
            <a:endParaRPr lang="en-US" sz="2400" dirty="0">
              <a:latin typeface="Avenir Next" panose="020B0503020202020204" pitchFamily="34" charset="0"/>
            </a:endParaRPr>
          </a:p>
        </p:txBody>
      </p:sp>
      <p:sp>
        <p:nvSpPr>
          <p:cNvPr id="15" name="TextBox 14">
            <a:extLst>
              <a:ext uri="{FF2B5EF4-FFF2-40B4-BE49-F238E27FC236}">
                <a16:creationId xmlns:a16="http://schemas.microsoft.com/office/drawing/2014/main" id="{048CEDA9-FEE8-3947-9226-FF6EBE1EA1F1}"/>
              </a:ext>
            </a:extLst>
          </p:cNvPr>
          <p:cNvSpPr txBox="1"/>
          <p:nvPr/>
        </p:nvSpPr>
        <p:spPr>
          <a:xfrm>
            <a:off x="3196118" y="2567532"/>
            <a:ext cx="1601721" cy="461665"/>
          </a:xfrm>
          <a:prstGeom prst="rect">
            <a:avLst/>
          </a:prstGeom>
          <a:noFill/>
        </p:spPr>
        <p:txBody>
          <a:bodyPr wrap="none" rtlCol="0">
            <a:spAutoFit/>
          </a:bodyPr>
          <a:lstStyle/>
          <a:p>
            <a:r>
              <a:rPr lang="en-US" sz="2400" b="1" dirty="0">
                <a:solidFill>
                  <a:srgbClr val="7030A0"/>
                </a:solidFill>
              </a:rPr>
              <a:t>Example of</a:t>
            </a:r>
          </a:p>
        </p:txBody>
      </p:sp>
      <p:sp>
        <p:nvSpPr>
          <p:cNvPr id="16" name="Down Arrow 15">
            <a:extLst>
              <a:ext uri="{FF2B5EF4-FFF2-40B4-BE49-F238E27FC236}">
                <a16:creationId xmlns:a16="http://schemas.microsoft.com/office/drawing/2014/main" id="{F2BDC5ED-5EDF-184C-9E2E-37A265A5DA92}"/>
              </a:ext>
            </a:extLst>
          </p:cNvPr>
          <p:cNvSpPr/>
          <p:nvPr/>
        </p:nvSpPr>
        <p:spPr>
          <a:xfrm rot="2784085">
            <a:off x="3937258" y="4370935"/>
            <a:ext cx="484632" cy="554358"/>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65000"/>
                </a:schemeClr>
              </a:solidFill>
              <a:latin typeface="Avenir Next" panose="020B0503020202020204" pitchFamily="34" charset="0"/>
            </a:endParaRPr>
          </a:p>
        </p:txBody>
      </p:sp>
      <p:sp>
        <p:nvSpPr>
          <p:cNvPr id="17" name="Down Arrow 16">
            <a:extLst>
              <a:ext uri="{FF2B5EF4-FFF2-40B4-BE49-F238E27FC236}">
                <a16:creationId xmlns:a16="http://schemas.microsoft.com/office/drawing/2014/main" id="{EB3BE79F-38AC-4A47-8FB7-B0F3EF8D00B4}"/>
              </a:ext>
            </a:extLst>
          </p:cNvPr>
          <p:cNvSpPr/>
          <p:nvPr/>
        </p:nvSpPr>
        <p:spPr>
          <a:xfrm rot="18805740">
            <a:off x="5877329" y="4369915"/>
            <a:ext cx="484632" cy="56024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65000"/>
                  </a:schemeClr>
                </a:solidFill>
                <a:latin typeface="Avenir Next" panose="020B0503020202020204" pitchFamily="34" charset="0"/>
              </a:rPr>
              <a:t>z</a:t>
            </a:r>
          </a:p>
        </p:txBody>
      </p:sp>
      <p:sp>
        <p:nvSpPr>
          <p:cNvPr id="18" name="Rectangle 17">
            <a:extLst>
              <a:ext uri="{FF2B5EF4-FFF2-40B4-BE49-F238E27FC236}">
                <a16:creationId xmlns:a16="http://schemas.microsoft.com/office/drawing/2014/main" id="{6105103F-09E8-8F4E-9FB4-A3F0FF151418}"/>
              </a:ext>
            </a:extLst>
          </p:cNvPr>
          <p:cNvSpPr/>
          <p:nvPr/>
        </p:nvSpPr>
        <p:spPr>
          <a:xfrm>
            <a:off x="1445978" y="5110617"/>
            <a:ext cx="3001330" cy="1245733"/>
          </a:xfrm>
          <a:prstGeom prst="rect">
            <a:avLst/>
          </a:prstGeom>
          <a:solidFill>
            <a:srgbClr val="84F3F5"/>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a:latin typeface="Avenir Next" panose="020B0503020202020204" pitchFamily="34" charset="0"/>
              </a:rPr>
              <a:t>Insights into social needs</a:t>
            </a:r>
            <a:endParaRPr lang="en-US" sz="2400" dirty="0">
              <a:latin typeface="Avenir Next" panose="020B0503020202020204" pitchFamily="34" charset="0"/>
            </a:endParaRPr>
          </a:p>
        </p:txBody>
      </p:sp>
      <p:sp>
        <p:nvSpPr>
          <p:cNvPr id="20" name="Rectangle 19">
            <a:extLst>
              <a:ext uri="{FF2B5EF4-FFF2-40B4-BE49-F238E27FC236}">
                <a16:creationId xmlns:a16="http://schemas.microsoft.com/office/drawing/2014/main" id="{51F0BA38-B92C-8249-9B6D-946A85ABF9B6}"/>
              </a:ext>
            </a:extLst>
          </p:cNvPr>
          <p:cNvSpPr/>
          <p:nvPr/>
        </p:nvSpPr>
        <p:spPr>
          <a:xfrm>
            <a:off x="5749632" y="5143644"/>
            <a:ext cx="3001330" cy="1245733"/>
          </a:xfrm>
          <a:prstGeom prst="rect">
            <a:avLst/>
          </a:prstGeom>
          <a:solidFill>
            <a:srgbClr val="84F3F5"/>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a:latin typeface="Avenir Next" panose="020B0503020202020204" pitchFamily="34" charset="0"/>
              </a:rPr>
              <a:t>Improve behaviors</a:t>
            </a:r>
            <a:endParaRPr lang="en-US" sz="2400" dirty="0">
              <a:latin typeface="Avenir Next" panose="020B0503020202020204" pitchFamily="34" charset="0"/>
            </a:endParaRPr>
          </a:p>
        </p:txBody>
      </p:sp>
    </p:spTree>
    <p:extLst>
      <p:ext uri="{BB962C8B-B14F-4D97-AF65-F5344CB8AC3E}">
        <p14:creationId xmlns:p14="http://schemas.microsoft.com/office/powerpoint/2010/main" val="39985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p:bldP spid="16" grpId="0" animBg="1"/>
      <p:bldP spid="17" grpId="0" animBg="1"/>
      <p:bldP spid="18" grpId="0" animBg="1"/>
      <p:bldP spid="2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02C46"/>
        </a:solidFill>
        <a:effectLst/>
      </p:bgPr>
    </p:bg>
    <p:spTree>
      <p:nvGrpSpPr>
        <p:cNvPr id="1" name=""/>
        <p:cNvGrpSpPr/>
        <p:nvPr/>
      </p:nvGrpSpPr>
      <p:grpSpPr>
        <a:xfrm>
          <a:off x="0" y="0"/>
          <a:ext cx="0" cy="0"/>
          <a:chOff x="0" y="0"/>
          <a:chExt cx="0" cy="0"/>
        </a:xfrm>
      </p:grpSpPr>
      <p:sp>
        <p:nvSpPr>
          <p:cNvPr id="238" name="Agenda"/>
          <p:cNvSpPr txBox="1"/>
          <p:nvPr/>
        </p:nvSpPr>
        <p:spPr>
          <a:xfrm>
            <a:off x="1622850" y="343797"/>
            <a:ext cx="9440213" cy="52411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lnSpc>
                <a:spcPct val="80000"/>
              </a:lnSpc>
              <a:defRPr sz="4000">
                <a:solidFill>
                  <a:srgbClr val="FFFFFF"/>
                </a:solidFill>
                <a:latin typeface="Avenir Next"/>
                <a:ea typeface="Avenir Next"/>
                <a:cs typeface="Avenir Next"/>
                <a:sym typeface="Avenir Next"/>
              </a:defRPr>
            </a:lvl1pPr>
          </a:lstStyle>
          <a:p>
            <a:pPr marL="0" marR="0" lvl="0" indent="0" algn="l" defTabSz="410765" rtl="0" eaLnBrk="1" fontAlgn="auto" latinLnBrk="0" hangingPunct="0">
              <a:lnSpc>
                <a:spcPct val="80000"/>
              </a:lnSpc>
              <a:spcBef>
                <a:spcPts val="0"/>
              </a:spcBef>
              <a:spcAft>
                <a:spcPts val="0"/>
              </a:spcAft>
              <a:buClrTx/>
              <a:buSzTx/>
              <a:buFontTx/>
              <a:buNone/>
              <a:tabLst/>
              <a:defRPr/>
            </a:pPr>
            <a:r>
              <a:rPr kumimoji="0" sz="3456" b="1" i="0" u="none" strike="noStrike" kern="0" cap="none" spc="0" normalizeH="0" baseline="0" noProof="0" dirty="0">
                <a:ln>
                  <a:noFill/>
                </a:ln>
                <a:solidFill>
                  <a:srgbClr val="FFFFFF"/>
                </a:solidFill>
                <a:effectLst/>
                <a:uLnTx/>
                <a:uFillTx/>
                <a:latin typeface="Avenir Next"/>
                <a:sym typeface="Avenir Next"/>
              </a:rPr>
              <a:t>Agenda</a:t>
            </a:r>
          </a:p>
        </p:txBody>
      </p:sp>
      <p:pic>
        <p:nvPicPr>
          <p:cNvPr id="239" name="leaves.jpeg.jpg"/>
          <p:cNvPicPr>
            <a:picLocks noChangeAspect="1"/>
          </p:cNvPicPr>
          <p:nvPr/>
        </p:nvPicPr>
        <p:blipFill>
          <a:blip r:embed="rId3"/>
          <a:srcRect/>
          <a:stretch/>
        </p:blipFill>
        <p:spPr>
          <a:xfrm>
            <a:off x="1925200" y="961745"/>
            <a:ext cx="1003557" cy="860561"/>
          </a:xfrm>
          <a:prstGeom prst="rect">
            <a:avLst/>
          </a:prstGeom>
          <a:ln w="3175">
            <a:miter lim="400000"/>
          </a:ln>
        </p:spPr>
      </p:pic>
      <p:pic>
        <p:nvPicPr>
          <p:cNvPr id="240" name="secret3.jpg"/>
          <p:cNvPicPr>
            <a:picLocks noChangeAspect="1"/>
          </p:cNvPicPr>
          <p:nvPr/>
        </p:nvPicPr>
        <p:blipFill rotWithShape="1">
          <a:blip r:embed="rId4"/>
          <a:srcRect b="9459"/>
          <a:stretch/>
        </p:blipFill>
        <p:spPr>
          <a:xfrm>
            <a:off x="1925199" y="2043555"/>
            <a:ext cx="1019361" cy="860559"/>
          </a:xfrm>
          <a:prstGeom prst="rect">
            <a:avLst/>
          </a:prstGeom>
          <a:ln w="3175">
            <a:miter lim="400000"/>
          </a:ln>
        </p:spPr>
      </p:pic>
      <p:pic>
        <p:nvPicPr>
          <p:cNvPr id="241" name="anonymity_johnsuler.jpg"/>
          <p:cNvPicPr>
            <a:picLocks noChangeAspect="1"/>
          </p:cNvPicPr>
          <p:nvPr/>
        </p:nvPicPr>
        <p:blipFill>
          <a:blip r:embed="rId5"/>
          <a:srcRect/>
          <a:stretch/>
        </p:blipFill>
        <p:spPr>
          <a:xfrm>
            <a:off x="1925199" y="5288987"/>
            <a:ext cx="1053949" cy="860559"/>
          </a:xfrm>
          <a:prstGeom prst="rect">
            <a:avLst/>
          </a:prstGeom>
          <a:ln w="3175">
            <a:miter lim="400000"/>
          </a:ln>
        </p:spPr>
      </p:pic>
      <p:sp>
        <p:nvSpPr>
          <p:cNvPr id="242" name="Background"/>
          <p:cNvSpPr txBox="1"/>
          <p:nvPr/>
        </p:nvSpPr>
        <p:spPr>
          <a:xfrm>
            <a:off x="3300489" y="1069474"/>
            <a:ext cx="3557065"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Avenir Next"/>
                <a:sym typeface="Avenir Next"/>
              </a:rPr>
              <a:t>Research overview</a:t>
            </a:r>
            <a:endParaRPr kumimoji="0" sz="3200" b="0" i="0" u="none" strike="noStrike" kern="0" cap="none" spc="0" normalizeH="0" baseline="0" noProof="0" dirty="0">
              <a:ln>
                <a:noFill/>
              </a:ln>
              <a:solidFill>
                <a:srgbClr val="FFFFFF"/>
              </a:solidFill>
              <a:effectLst/>
              <a:uLnTx/>
              <a:uFillTx/>
              <a:latin typeface="Avenir Next"/>
              <a:sym typeface="Avenir Next"/>
            </a:endParaRPr>
          </a:p>
        </p:txBody>
      </p:sp>
      <p:sp>
        <p:nvSpPr>
          <p:cNvPr id="243" name="Three research contributions"/>
          <p:cNvSpPr txBox="1"/>
          <p:nvPr/>
        </p:nvSpPr>
        <p:spPr>
          <a:xfrm>
            <a:off x="3361404" y="2191546"/>
            <a:ext cx="6873678"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marL="0" marR="0" lvl="0" indent="0" algn="l" defTabSz="410765"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Avenir Next"/>
                <a:sym typeface="Avenir Next"/>
              </a:rPr>
              <a:t>Transparency in content moderation</a:t>
            </a:r>
            <a:endParaRPr kumimoji="0" sz="3200" b="0" i="0" u="none" strike="noStrike" kern="0" cap="none" spc="0" normalizeH="0" baseline="0" noProof="0" dirty="0">
              <a:ln>
                <a:noFill/>
              </a:ln>
              <a:solidFill>
                <a:srgbClr val="FFFFFF"/>
              </a:solidFill>
              <a:effectLst/>
              <a:uLnTx/>
              <a:uFillTx/>
              <a:latin typeface="Avenir Next"/>
              <a:sym typeface="Avenir Next"/>
            </a:endParaRPr>
          </a:p>
        </p:txBody>
      </p:sp>
      <p:sp>
        <p:nvSpPr>
          <p:cNvPr id="244" name="Ongoing and future work"/>
          <p:cNvSpPr txBox="1"/>
          <p:nvPr/>
        </p:nvSpPr>
        <p:spPr>
          <a:xfrm>
            <a:off x="3361404" y="5436978"/>
            <a:ext cx="2308325"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Avenir Next"/>
                <a:sym typeface="Avenir Next"/>
              </a:rPr>
              <a:t>F</a:t>
            </a:r>
            <a:r>
              <a:rPr kumimoji="0" sz="3200" b="0" i="0" u="none" strike="noStrike" kern="0" cap="none" spc="0" normalizeH="0" baseline="0" noProof="0" dirty="0">
                <a:ln>
                  <a:noFill/>
                </a:ln>
                <a:solidFill>
                  <a:srgbClr val="FFFFFF"/>
                </a:solidFill>
                <a:effectLst/>
                <a:uLnTx/>
                <a:uFillTx/>
                <a:latin typeface="Avenir Next"/>
                <a:sym typeface="Avenir Next"/>
              </a:rPr>
              <a:t>uture work</a:t>
            </a:r>
          </a:p>
        </p:txBody>
      </p:sp>
      <p:pic>
        <p:nvPicPr>
          <p:cNvPr id="13" name="leaves.jpeg.jpg">
            <a:extLst>
              <a:ext uri="{FF2B5EF4-FFF2-40B4-BE49-F238E27FC236}">
                <a16:creationId xmlns:a16="http://schemas.microsoft.com/office/drawing/2014/main" id="{DAC9EB9E-F6E7-F949-9189-4D3ECD072FA7}"/>
              </a:ext>
            </a:extLst>
          </p:cNvPr>
          <p:cNvPicPr>
            <a:picLocks noChangeAspect="1"/>
          </p:cNvPicPr>
          <p:nvPr/>
        </p:nvPicPr>
        <p:blipFill rotWithShape="1">
          <a:blip r:embed="rId6"/>
          <a:srcRect r="29421"/>
          <a:stretch/>
        </p:blipFill>
        <p:spPr>
          <a:xfrm>
            <a:off x="1925199" y="3125367"/>
            <a:ext cx="1038035" cy="860559"/>
          </a:xfrm>
          <a:prstGeom prst="rect">
            <a:avLst/>
          </a:prstGeom>
          <a:ln w="3175">
            <a:miter lim="400000"/>
          </a:ln>
        </p:spPr>
      </p:pic>
      <p:pic>
        <p:nvPicPr>
          <p:cNvPr id="14" name="secret3.jpg">
            <a:extLst>
              <a:ext uri="{FF2B5EF4-FFF2-40B4-BE49-F238E27FC236}">
                <a16:creationId xmlns:a16="http://schemas.microsoft.com/office/drawing/2014/main" id="{666E339C-4561-8840-940D-FAC867396A33}"/>
              </a:ext>
            </a:extLst>
          </p:cNvPr>
          <p:cNvPicPr>
            <a:picLocks noChangeAspect="1"/>
          </p:cNvPicPr>
          <p:nvPr/>
        </p:nvPicPr>
        <p:blipFill rotWithShape="1">
          <a:blip r:embed="rId7"/>
          <a:srcRect l="12797" r="17497"/>
          <a:stretch/>
        </p:blipFill>
        <p:spPr>
          <a:xfrm>
            <a:off x="1941113" y="4207177"/>
            <a:ext cx="1038035" cy="860559"/>
          </a:xfrm>
          <a:prstGeom prst="rect">
            <a:avLst/>
          </a:prstGeom>
          <a:ln w="3175">
            <a:miter lim="400000"/>
          </a:ln>
        </p:spPr>
      </p:pic>
      <p:sp>
        <p:nvSpPr>
          <p:cNvPr id="15" name="Background">
            <a:extLst>
              <a:ext uri="{FF2B5EF4-FFF2-40B4-BE49-F238E27FC236}">
                <a16:creationId xmlns:a16="http://schemas.microsoft.com/office/drawing/2014/main" id="{FC8F9998-65DA-FA4C-9EDE-84EAD99EF07B}"/>
              </a:ext>
            </a:extLst>
          </p:cNvPr>
          <p:cNvSpPr txBox="1"/>
          <p:nvPr/>
        </p:nvSpPr>
        <p:spPr>
          <a:xfrm>
            <a:off x="3361404" y="3273357"/>
            <a:ext cx="4286431"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marL="0" marR="0" lvl="0" indent="0" algn="l" defTabSz="410765"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Avenir Next"/>
                <a:sym typeface="Avenir Next"/>
              </a:rPr>
              <a:t>Study 1: User attitudes</a:t>
            </a:r>
            <a:endParaRPr kumimoji="0" sz="3200" b="0" i="0" u="none" strike="noStrike" kern="0" cap="none" spc="0" normalizeH="0" baseline="0" noProof="0" dirty="0">
              <a:ln>
                <a:noFill/>
              </a:ln>
              <a:solidFill>
                <a:srgbClr val="FFFFFF"/>
              </a:solidFill>
              <a:effectLst/>
              <a:uLnTx/>
              <a:uFillTx/>
              <a:latin typeface="Avenir Next"/>
              <a:sym typeface="Avenir Next"/>
            </a:endParaRPr>
          </a:p>
        </p:txBody>
      </p:sp>
      <p:sp>
        <p:nvSpPr>
          <p:cNvPr id="16" name="Three research contributions">
            <a:extLst>
              <a:ext uri="{FF2B5EF4-FFF2-40B4-BE49-F238E27FC236}">
                <a16:creationId xmlns:a16="http://schemas.microsoft.com/office/drawing/2014/main" id="{4EADF6E7-61D0-9E4C-A476-837BD288241E}"/>
              </a:ext>
            </a:extLst>
          </p:cNvPr>
          <p:cNvSpPr txBox="1"/>
          <p:nvPr/>
        </p:nvSpPr>
        <p:spPr>
          <a:xfrm>
            <a:off x="3361404" y="4355168"/>
            <a:ext cx="4494821" cy="564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b="0">
                <a:solidFill>
                  <a:srgbClr val="FFFFFF"/>
                </a:solidFill>
                <a:latin typeface="Avenir Next"/>
                <a:ea typeface="Avenir Next"/>
                <a:cs typeface="Avenir Next"/>
                <a:sym typeface="Avenir Next"/>
              </a:defRPr>
            </a:lvl1pPr>
          </a:lstStyle>
          <a:p>
            <a:pPr marL="0" marR="0" lvl="0" indent="0" algn="l" defTabSz="410765"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Avenir Next"/>
                <a:sym typeface="Avenir Next"/>
              </a:rPr>
              <a:t>Study 2: User behaviors</a:t>
            </a:r>
            <a:endParaRPr kumimoji="0" sz="3200" b="0" i="0" u="none" strike="noStrike" kern="0" cap="none" spc="0" normalizeH="0" baseline="0" noProof="0" dirty="0">
              <a:ln>
                <a:noFill/>
              </a:ln>
              <a:solidFill>
                <a:srgbClr val="FFFFFF"/>
              </a:solidFill>
              <a:effectLst/>
              <a:uLnTx/>
              <a:uFillTx/>
              <a:latin typeface="Avenir Next"/>
              <a:sym typeface="Avenir Next"/>
            </a:endParaRPr>
          </a:p>
        </p:txBody>
      </p:sp>
    </p:spTree>
    <p:extLst>
      <p:ext uri="{BB962C8B-B14F-4D97-AF65-F5344CB8AC3E}">
        <p14:creationId xmlns:p14="http://schemas.microsoft.com/office/powerpoint/2010/main" val="5704870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40"/>
                                        </p:tgtEl>
                                        <p:attrNameLst>
                                          <p:attrName>style.opacity</p:attrName>
                                        </p:attrNameLst>
                                      </p:cBhvr>
                                      <p:to>
                                        <p:strVal val="0.2"/>
                                      </p:to>
                                    </p:set>
                                    <p:animEffect filter="image" prLst="opacity: 0.2">
                                      <p:cBhvr rctx="IE">
                                        <p:cTn id="7" dur="indefinite"/>
                                        <p:tgtEl>
                                          <p:spTgt spid="240"/>
                                        </p:tgtEl>
                                      </p:cBhvr>
                                    </p:animEffect>
                                  </p:childTnLst>
                                </p:cTn>
                              </p:par>
                              <p:par>
                                <p:cTn id="8" presetID="9" presetClass="emph" presetSubtype="0" nodeType="withEffect">
                                  <p:stCondLst>
                                    <p:cond delay="0"/>
                                  </p:stCondLst>
                                  <p:childTnLst>
                                    <p:set>
                                      <p:cBhvr>
                                        <p:cTn id="9" dur="indefinite"/>
                                        <p:tgtEl>
                                          <p:spTgt spid="13"/>
                                        </p:tgtEl>
                                        <p:attrNameLst>
                                          <p:attrName>style.opacity</p:attrName>
                                        </p:attrNameLst>
                                      </p:cBhvr>
                                      <p:to>
                                        <p:strVal val="0.2"/>
                                      </p:to>
                                    </p:set>
                                    <p:animEffect filter="image" prLst="opacity: 0.2">
                                      <p:cBhvr rctx="IE">
                                        <p:cTn id="10" dur="indefinite"/>
                                        <p:tgtEl>
                                          <p:spTgt spid="13"/>
                                        </p:tgtEl>
                                      </p:cBhvr>
                                    </p:animEffect>
                                  </p:childTnLst>
                                </p:cTn>
                              </p:par>
                              <p:par>
                                <p:cTn id="11" presetID="9" presetClass="emph" presetSubtype="0" grpId="0" nodeType="withEffect">
                                  <p:stCondLst>
                                    <p:cond delay="0"/>
                                  </p:stCondLst>
                                  <p:childTnLst>
                                    <p:set>
                                      <p:cBhvr>
                                        <p:cTn id="12" dur="indefinite"/>
                                        <p:tgtEl>
                                          <p:spTgt spid="15"/>
                                        </p:tgtEl>
                                        <p:attrNameLst>
                                          <p:attrName>style.opacity</p:attrName>
                                        </p:attrNameLst>
                                      </p:cBhvr>
                                      <p:to>
                                        <p:strVal val="0.2"/>
                                      </p:to>
                                    </p:set>
                                    <p:animEffect filter="image" prLst="opacity: 0.2">
                                      <p:cBhvr rctx="IE">
                                        <p:cTn id="13" dur="indefinite"/>
                                        <p:tgtEl>
                                          <p:spTgt spid="15"/>
                                        </p:tgtEl>
                                      </p:cBhvr>
                                    </p:animEffect>
                                  </p:childTnLst>
                                </p:cTn>
                              </p:par>
                              <p:par>
                                <p:cTn id="14" presetID="9" presetClass="emph" presetSubtype="0" grpId="0" nodeType="withEffect">
                                  <p:stCondLst>
                                    <p:cond delay="0"/>
                                  </p:stCondLst>
                                  <p:childTnLst>
                                    <p:set>
                                      <p:cBhvr>
                                        <p:cTn id="15" dur="indefinite"/>
                                        <p:tgtEl>
                                          <p:spTgt spid="16"/>
                                        </p:tgtEl>
                                        <p:attrNameLst>
                                          <p:attrName>style.opacity</p:attrName>
                                        </p:attrNameLst>
                                      </p:cBhvr>
                                      <p:to>
                                        <p:strVal val="0.2"/>
                                      </p:to>
                                    </p:set>
                                    <p:animEffect filter="image" prLst="opacity: 0.2">
                                      <p:cBhvr rctx="IE">
                                        <p:cTn id="16" dur="indefinite"/>
                                        <p:tgtEl>
                                          <p:spTgt spid="16"/>
                                        </p:tgtEl>
                                      </p:cBhvr>
                                    </p:animEffect>
                                  </p:childTnLst>
                                </p:cTn>
                              </p:par>
                              <p:par>
                                <p:cTn id="17" presetID="9" presetClass="emph" presetSubtype="0" nodeType="withEffect">
                                  <p:stCondLst>
                                    <p:cond delay="0"/>
                                  </p:stCondLst>
                                  <p:childTnLst>
                                    <p:set>
                                      <p:cBhvr>
                                        <p:cTn id="18" dur="indefinite"/>
                                        <p:tgtEl>
                                          <p:spTgt spid="14"/>
                                        </p:tgtEl>
                                        <p:attrNameLst>
                                          <p:attrName>style.opacity</p:attrName>
                                        </p:attrNameLst>
                                      </p:cBhvr>
                                      <p:to>
                                        <p:strVal val="0.2"/>
                                      </p:to>
                                    </p:set>
                                    <p:animEffect filter="image" prLst="opacity: 0.2">
                                      <p:cBhvr rctx="IE">
                                        <p:cTn id="19" dur="indefinite"/>
                                        <p:tgtEl>
                                          <p:spTgt spid="14"/>
                                        </p:tgtEl>
                                      </p:cBhvr>
                                    </p:animEffect>
                                  </p:childTnLst>
                                </p:cTn>
                              </p:par>
                              <p:par>
                                <p:cTn id="20" presetID="9" presetClass="emph" presetSubtype="0" grpId="0" nodeType="withEffect">
                                  <p:stCondLst>
                                    <p:cond delay="0"/>
                                  </p:stCondLst>
                                  <p:childTnLst>
                                    <p:set>
                                      <p:cBhvr>
                                        <p:cTn id="21" dur="indefinite"/>
                                        <p:tgtEl>
                                          <p:spTgt spid="243"/>
                                        </p:tgtEl>
                                        <p:attrNameLst>
                                          <p:attrName>style.opacity</p:attrName>
                                        </p:attrNameLst>
                                      </p:cBhvr>
                                      <p:to>
                                        <p:strVal val="0.2"/>
                                      </p:to>
                                    </p:set>
                                    <p:animEffect filter="image" prLst="opacity: 0.2">
                                      <p:cBhvr rctx="IE">
                                        <p:cTn id="22" dur="indefinite"/>
                                        <p:tgtEl>
                                          <p:spTgt spid="243"/>
                                        </p:tgtEl>
                                      </p:cBhvr>
                                    </p:animEffect>
                                  </p:childTnLst>
                                </p:cTn>
                              </p:par>
                              <p:par>
                                <p:cTn id="23" presetID="9" presetClass="emph" presetSubtype="0" grpId="0" nodeType="withEffect">
                                  <p:stCondLst>
                                    <p:cond delay="0"/>
                                  </p:stCondLst>
                                  <p:childTnLst>
                                    <p:set>
                                      <p:cBhvr>
                                        <p:cTn id="24" dur="indefinite"/>
                                        <p:tgtEl>
                                          <p:spTgt spid="242"/>
                                        </p:tgtEl>
                                        <p:attrNameLst>
                                          <p:attrName>style.opacity</p:attrName>
                                        </p:attrNameLst>
                                      </p:cBhvr>
                                      <p:to>
                                        <p:strVal val="0.2"/>
                                      </p:to>
                                    </p:set>
                                    <p:animEffect filter="image" prLst="opacity: 0.2">
                                      <p:cBhvr rctx="IE">
                                        <p:cTn id="25" dur="indefinite"/>
                                        <p:tgtEl>
                                          <p:spTgt spid="242"/>
                                        </p:tgtEl>
                                      </p:cBhvr>
                                    </p:animEffect>
                                  </p:childTnLst>
                                </p:cTn>
                              </p:par>
                              <p:par>
                                <p:cTn id="26" presetID="9" presetClass="emph" presetSubtype="0" nodeType="withEffect">
                                  <p:stCondLst>
                                    <p:cond delay="0"/>
                                  </p:stCondLst>
                                  <p:childTnLst>
                                    <p:set>
                                      <p:cBhvr>
                                        <p:cTn id="27" dur="indefinite"/>
                                        <p:tgtEl>
                                          <p:spTgt spid="239"/>
                                        </p:tgtEl>
                                        <p:attrNameLst>
                                          <p:attrName>style.opacity</p:attrName>
                                        </p:attrNameLst>
                                      </p:cBhvr>
                                      <p:to>
                                        <p:strVal val="0.2"/>
                                      </p:to>
                                    </p:set>
                                    <p:animEffect filter="image" prLst="opacity: 0.2">
                                      <p:cBhvr rctx="IE">
                                        <p:cTn id="28" dur="indefinite"/>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p:bldP spid="243" grpId="0" animBg="1"/>
      <p:bldP spid="15" grpId="0" animBg="1"/>
      <p:bldP spid="1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42F478-D97D-D243-AE20-E736BF884A74}"/>
              </a:ext>
            </a:extLst>
          </p:cNvPr>
          <p:cNvSpPr>
            <a:spLocks noGrp="1"/>
          </p:cNvSpPr>
          <p:nvPr>
            <p:ph type="title"/>
          </p:nvPr>
        </p:nvSpPr>
        <p:spPr/>
        <p:txBody>
          <a:bodyPr/>
          <a:lstStyle/>
          <a:p>
            <a:r>
              <a:rPr lang="en-US" dirty="0"/>
              <a:t>Improving Content Moderation</a:t>
            </a:r>
          </a:p>
        </p:txBody>
      </p:sp>
      <p:sp>
        <p:nvSpPr>
          <p:cNvPr id="6" name="Text Placeholder 5">
            <a:extLst>
              <a:ext uri="{FF2B5EF4-FFF2-40B4-BE49-F238E27FC236}">
                <a16:creationId xmlns:a16="http://schemas.microsoft.com/office/drawing/2014/main" id="{B1D2E9EE-16C6-BE44-A7BC-5CDE20889EA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AA3AE6-FF24-7849-BC00-684E3D741C9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28461666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54DD5C-8D2B-D347-977D-404FFF62C8E7}"/>
              </a:ext>
            </a:extLst>
          </p:cNvPr>
          <p:cNvSpPr>
            <a:spLocks noGrp="1"/>
          </p:cNvSpPr>
          <p:nvPr>
            <p:ph idx="1"/>
          </p:nvPr>
        </p:nvSpPr>
        <p:spPr>
          <a:xfrm>
            <a:off x="838200" y="1634556"/>
            <a:ext cx="10515600" cy="4351338"/>
          </a:xfrm>
        </p:spPr>
        <p:txBody>
          <a:bodyPr anchor="ctr">
            <a:noAutofit/>
          </a:bodyPr>
          <a:lstStyle/>
          <a:p>
            <a:r>
              <a:rPr lang="en-US" sz="2800" dirty="0"/>
              <a:t>Psychological and economic incentives</a:t>
            </a:r>
          </a:p>
          <a:p>
            <a:r>
              <a:rPr lang="en-US" sz="2800" dirty="0"/>
              <a:t>Graduated sanctions (Ostrom 1991)</a:t>
            </a:r>
          </a:p>
          <a:p>
            <a:pPr lvl="1"/>
            <a:r>
              <a:rPr lang="en-US" sz="2400" dirty="0"/>
              <a:t>Punishment in proportion to offense</a:t>
            </a:r>
          </a:p>
          <a:p>
            <a:r>
              <a:rPr lang="en-US" sz="2800" dirty="0"/>
              <a:t>Different user groups need different incentives/sanctions</a:t>
            </a:r>
          </a:p>
          <a:p>
            <a:r>
              <a:rPr lang="en-US" sz="2800" dirty="0"/>
              <a:t>How do moderators decide which strategy to use?</a:t>
            </a:r>
          </a:p>
          <a:p>
            <a:r>
              <a:rPr lang="en-US" sz="2800" dirty="0"/>
              <a:t>Surveys and interviews with:</a:t>
            </a:r>
          </a:p>
          <a:p>
            <a:pPr lvl="1"/>
            <a:r>
              <a:rPr lang="en-US" sz="2400" dirty="0"/>
              <a:t>Moderators</a:t>
            </a:r>
          </a:p>
          <a:p>
            <a:pPr lvl="1"/>
            <a:r>
              <a:rPr lang="en-US" sz="2400" dirty="0"/>
              <a:t>Users</a:t>
            </a:r>
          </a:p>
          <a:p>
            <a:r>
              <a:rPr lang="en-US" sz="2800" dirty="0"/>
              <a:t>Policy recommendations and tools</a:t>
            </a:r>
          </a:p>
          <a:p>
            <a:r>
              <a:rPr lang="en-US" sz="2800" dirty="0"/>
              <a:t>Test using data-driven evaluation</a:t>
            </a:r>
          </a:p>
        </p:txBody>
      </p:sp>
      <p:sp>
        <p:nvSpPr>
          <p:cNvPr id="2" name="Title 1">
            <a:extLst>
              <a:ext uri="{FF2B5EF4-FFF2-40B4-BE49-F238E27FC236}">
                <a16:creationId xmlns:a16="http://schemas.microsoft.com/office/drawing/2014/main" id="{AF77922F-D7D3-154C-A128-1140C66C397A}"/>
              </a:ext>
            </a:extLst>
          </p:cNvPr>
          <p:cNvSpPr>
            <a:spLocks noGrp="1"/>
          </p:cNvSpPr>
          <p:nvPr>
            <p:ph type="title"/>
          </p:nvPr>
        </p:nvSpPr>
        <p:spPr>
          <a:xfrm>
            <a:off x="838200" y="186046"/>
            <a:ext cx="11049000" cy="1325563"/>
          </a:xfrm>
        </p:spPr>
        <p:txBody>
          <a:bodyPr>
            <a:normAutofit/>
          </a:bodyPr>
          <a:lstStyle/>
          <a:p>
            <a:r>
              <a:rPr lang="en-US" dirty="0"/>
              <a:t>Incentivizing compliance with community norms</a:t>
            </a:r>
          </a:p>
        </p:txBody>
      </p:sp>
      <p:sp>
        <p:nvSpPr>
          <p:cNvPr id="4" name="Slide Number Placeholder 3">
            <a:extLst>
              <a:ext uri="{FF2B5EF4-FFF2-40B4-BE49-F238E27FC236}">
                <a16:creationId xmlns:a16="http://schemas.microsoft.com/office/drawing/2014/main" id="{E063245B-8499-5645-8F40-135E31125D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5" name="Rectangle 4">
            <a:extLst>
              <a:ext uri="{FF2B5EF4-FFF2-40B4-BE49-F238E27FC236}">
                <a16:creationId xmlns:a16="http://schemas.microsoft.com/office/drawing/2014/main" id="{B5E7E8EF-B6A0-CC47-8D17-0EDE80947FDF}"/>
              </a:ext>
            </a:extLst>
          </p:cNvPr>
          <p:cNvSpPr/>
          <p:nvPr/>
        </p:nvSpPr>
        <p:spPr>
          <a:xfrm>
            <a:off x="838201" y="6212308"/>
            <a:ext cx="9534098" cy="646331"/>
          </a:xfrm>
          <a:prstGeom prst="rect">
            <a:avLst/>
          </a:prstGeom>
        </p:spPr>
        <p:txBody>
          <a:bodyPr wrap="square">
            <a:spAutoFit/>
          </a:bodyPr>
          <a:lstStyle/>
          <a:p>
            <a:r>
              <a:rPr lang="en-US" dirty="0">
                <a:solidFill>
                  <a:srgbClr val="222222"/>
                </a:solidFill>
                <a:latin typeface="Avenir Next" panose="020B0503020202020204" pitchFamily="34" charset="0"/>
              </a:rPr>
              <a:t>Ostrom, Elinor. </a:t>
            </a:r>
            <a:r>
              <a:rPr lang="en-US" i="1" dirty="0">
                <a:solidFill>
                  <a:srgbClr val="222222"/>
                </a:solidFill>
                <a:latin typeface="Avenir Next" panose="020B0503020202020204" pitchFamily="34" charset="0"/>
              </a:rPr>
              <a:t>Governing the commons: The evolution of institutions for collective action</a:t>
            </a:r>
            <a:r>
              <a:rPr lang="en-US" dirty="0">
                <a:solidFill>
                  <a:srgbClr val="222222"/>
                </a:solidFill>
                <a:latin typeface="Avenir Next" panose="020B0503020202020204" pitchFamily="34" charset="0"/>
              </a:rPr>
              <a:t>. Cambridge university press, 1990.</a:t>
            </a:r>
            <a:endParaRPr lang="en-US" dirty="0">
              <a:latin typeface="Avenir Next" panose="020B0503020202020204" pitchFamily="34" charset="0"/>
            </a:endParaRPr>
          </a:p>
        </p:txBody>
      </p:sp>
    </p:spTree>
    <p:extLst>
      <p:ext uri="{BB962C8B-B14F-4D97-AF65-F5344CB8AC3E}">
        <p14:creationId xmlns:p14="http://schemas.microsoft.com/office/powerpoint/2010/main" val="281534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93B0A1-EEF9-ED42-8ADB-DA612D0EEF6E}"/>
              </a:ext>
            </a:extLst>
          </p:cNvPr>
          <p:cNvSpPr>
            <a:spLocks noGrp="1"/>
          </p:cNvSpPr>
          <p:nvPr>
            <p:ph idx="1"/>
          </p:nvPr>
        </p:nvSpPr>
        <p:spPr>
          <a:xfrm>
            <a:off x="838199" y="1825625"/>
            <a:ext cx="10813473" cy="4667250"/>
          </a:xfrm>
        </p:spPr>
        <p:txBody>
          <a:bodyPr>
            <a:normAutofit fontScale="92500" lnSpcReduction="20000"/>
          </a:bodyPr>
          <a:lstStyle/>
          <a:p>
            <a:r>
              <a:rPr lang="en-US" dirty="0"/>
              <a:t>Current work: Community-wide moderation interventions on Reddit</a:t>
            </a:r>
          </a:p>
          <a:p>
            <a:r>
              <a:rPr lang="en-US" dirty="0"/>
              <a:t>Migration patterns after a toxic community is moderated</a:t>
            </a:r>
          </a:p>
          <a:p>
            <a:r>
              <a:rPr lang="en-US" dirty="0"/>
              <a:t>Where do users migrate to and why?:</a:t>
            </a:r>
          </a:p>
          <a:p>
            <a:pPr marL="971550" lvl="1" indent="-514350">
              <a:buFont typeface="+mj-lt"/>
              <a:buAutoNum type="arabicPeriod"/>
            </a:pPr>
            <a:r>
              <a:rPr lang="en-US" dirty="0"/>
              <a:t>Qualitative analysis of community posts</a:t>
            </a:r>
          </a:p>
          <a:p>
            <a:pPr marL="971550" lvl="1" indent="-514350">
              <a:buFont typeface="+mj-lt"/>
              <a:buAutoNum type="arabicPeriod"/>
            </a:pPr>
            <a:r>
              <a:rPr lang="en-US" dirty="0"/>
              <a:t>Interviews with members from banned communities</a:t>
            </a:r>
          </a:p>
          <a:p>
            <a:pPr marL="971550" lvl="1" indent="-514350">
              <a:buFont typeface="+mj-lt"/>
              <a:buAutoNum type="arabicPeriod"/>
            </a:pPr>
            <a:r>
              <a:rPr lang="en-US" dirty="0"/>
              <a:t>Interrupted time-series analysis for similar communities on other platforms</a:t>
            </a:r>
          </a:p>
          <a:p>
            <a:r>
              <a:rPr lang="en-US" dirty="0"/>
              <a:t>Effects of migration on radicalization:</a:t>
            </a:r>
          </a:p>
          <a:p>
            <a:pPr lvl="1"/>
            <a:r>
              <a:rPr lang="en-US" dirty="0"/>
              <a:t>Activity levels</a:t>
            </a:r>
          </a:p>
          <a:p>
            <a:pPr lvl="1"/>
            <a:r>
              <a:rPr lang="en-US" dirty="0"/>
              <a:t>Toxicity levels</a:t>
            </a:r>
          </a:p>
          <a:p>
            <a:r>
              <a:rPr lang="en-US" dirty="0"/>
              <a:t>How can platforms work together?</a:t>
            </a:r>
          </a:p>
        </p:txBody>
      </p:sp>
      <p:sp>
        <p:nvSpPr>
          <p:cNvPr id="3" name="Title 2">
            <a:extLst>
              <a:ext uri="{FF2B5EF4-FFF2-40B4-BE49-F238E27FC236}">
                <a16:creationId xmlns:a16="http://schemas.microsoft.com/office/drawing/2014/main" id="{2BE6F20B-EFA5-0946-8ACA-A4DE069ECD48}"/>
              </a:ext>
            </a:extLst>
          </p:cNvPr>
          <p:cNvSpPr>
            <a:spLocks noGrp="1"/>
          </p:cNvSpPr>
          <p:nvPr>
            <p:ph type="title"/>
          </p:nvPr>
        </p:nvSpPr>
        <p:spPr/>
        <p:txBody>
          <a:bodyPr/>
          <a:lstStyle/>
          <a:p>
            <a:r>
              <a:rPr lang="en-US" dirty="0"/>
              <a:t>Effects of moderation on other platforms</a:t>
            </a:r>
          </a:p>
        </p:txBody>
      </p:sp>
      <p:sp>
        <p:nvSpPr>
          <p:cNvPr id="4" name="Slide Number Placeholder 3">
            <a:extLst>
              <a:ext uri="{FF2B5EF4-FFF2-40B4-BE49-F238E27FC236}">
                <a16:creationId xmlns:a16="http://schemas.microsoft.com/office/drawing/2014/main" id="{BA7EEE48-E5A0-AF4A-AF58-A30FA52F47A4}"/>
              </a:ext>
            </a:extLst>
          </p:cNvPr>
          <p:cNvSpPr>
            <a:spLocks noGrp="1"/>
          </p:cNvSpPr>
          <p:nvPr>
            <p:ph type="sldNum" sz="quarter" idx="12"/>
          </p:nvPr>
        </p:nvSpPr>
        <p:spPr/>
        <p:txBody>
          <a:bodyPr/>
          <a:lstStyle/>
          <a:p>
            <a:fld id="{EEBB84EA-720A-924D-995C-2965551D1999}" type="slidenum">
              <a:rPr lang="en-US" smtClean="0"/>
              <a:t>94</a:t>
            </a:fld>
            <a:endParaRPr lang="en-US" dirty="0"/>
          </a:p>
        </p:txBody>
      </p:sp>
    </p:spTree>
    <p:extLst>
      <p:ext uri="{BB962C8B-B14F-4D97-AF65-F5344CB8AC3E}">
        <p14:creationId xmlns:p14="http://schemas.microsoft.com/office/powerpoint/2010/main" val="323649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1713B9-38F4-5F4E-B460-75A5C29237C7}"/>
              </a:ext>
            </a:extLst>
          </p:cNvPr>
          <p:cNvSpPr>
            <a:spLocks noGrp="1"/>
          </p:cNvSpPr>
          <p:nvPr>
            <p:ph idx="1"/>
          </p:nvPr>
        </p:nvSpPr>
        <p:spPr>
          <a:xfrm>
            <a:off x="838200" y="1825625"/>
            <a:ext cx="10515600" cy="4766244"/>
          </a:xfrm>
        </p:spPr>
        <p:txBody>
          <a:bodyPr>
            <a:normAutofit/>
          </a:bodyPr>
          <a:lstStyle/>
          <a:p>
            <a:r>
              <a:rPr lang="en-US" sz="2800" dirty="0"/>
              <a:t>Prior work: Airbnb search algorithm  </a:t>
            </a:r>
          </a:p>
          <a:p>
            <a:r>
              <a:rPr lang="en-US" sz="2800" dirty="0"/>
              <a:t>How does algorithmic curation affect content creators?</a:t>
            </a:r>
          </a:p>
          <a:p>
            <a:pPr lvl="1"/>
            <a:r>
              <a:rPr lang="en-US" sz="2400" dirty="0" err="1"/>
              <a:t>Amazon.com</a:t>
            </a:r>
            <a:r>
              <a:rPr lang="en-US" sz="2400" dirty="0"/>
              <a:t>, YouTube, Yelp, Dating sites</a:t>
            </a:r>
          </a:p>
          <a:p>
            <a:r>
              <a:rPr lang="en-US" sz="2800" dirty="0"/>
              <a:t>Method: Surveys and Interviews with content creators</a:t>
            </a:r>
          </a:p>
          <a:p>
            <a:r>
              <a:rPr lang="en-US" sz="2800" dirty="0"/>
              <a:t>What information do platforms provide? How do users attend to this information?</a:t>
            </a:r>
          </a:p>
          <a:p>
            <a:r>
              <a:rPr lang="en-US" sz="2800" dirty="0"/>
              <a:t>What information sources do creators rely on?</a:t>
            </a:r>
          </a:p>
          <a:p>
            <a:r>
              <a:rPr lang="en-US" sz="2800" dirty="0"/>
              <a:t>How are content creators’ attitudes and practices affected by:</a:t>
            </a:r>
          </a:p>
          <a:p>
            <a:pPr lvl="1"/>
            <a:r>
              <a:rPr lang="en-US" sz="2400" dirty="0"/>
              <a:t>Belief in the competency of algorithms</a:t>
            </a:r>
          </a:p>
          <a:p>
            <a:pPr lvl="1"/>
            <a:r>
              <a:rPr lang="en-US" sz="2400" dirty="0">
                <a:solidFill>
                  <a:prstClr val="black"/>
                </a:solidFill>
              </a:rPr>
              <a:t>Belief in the consistency of algorithms</a:t>
            </a:r>
            <a:endParaRPr lang="en-US" dirty="0">
              <a:solidFill>
                <a:prstClr val="black"/>
              </a:solidFill>
            </a:endParaRPr>
          </a:p>
        </p:txBody>
      </p:sp>
      <p:sp>
        <p:nvSpPr>
          <p:cNvPr id="3" name="Title 2">
            <a:extLst>
              <a:ext uri="{FF2B5EF4-FFF2-40B4-BE49-F238E27FC236}">
                <a16:creationId xmlns:a16="http://schemas.microsoft.com/office/drawing/2014/main" id="{4F525ADF-99C6-8D41-B741-DD31DE5B21E2}"/>
              </a:ext>
            </a:extLst>
          </p:cNvPr>
          <p:cNvSpPr>
            <a:spLocks noGrp="1"/>
          </p:cNvSpPr>
          <p:nvPr>
            <p:ph type="title"/>
          </p:nvPr>
        </p:nvSpPr>
        <p:spPr/>
        <p:txBody>
          <a:bodyPr/>
          <a:lstStyle/>
          <a:p>
            <a:r>
              <a:rPr lang="en-US" dirty="0"/>
              <a:t>Effects of algorithmic curation on content creators</a:t>
            </a:r>
          </a:p>
        </p:txBody>
      </p:sp>
      <p:sp>
        <p:nvSpPr>
          <p:cNvPr id="4" name="Slide Number Placeholder 3">
            <a:extLst>
              <a:ext uri="{FF2B5EF4-FFF2-40B4-BE49-F238E27FC236}">
                <a16:creationId xmlns:a16="http://schemas.microsoft.com/office/drawing/2014/main" id="{25CA970C-B24F-F84C-BC8B-BD0079812172}"/>
              </a:ext>
            </a:extLst>
          </p:cNvPr>
          <p:cNvSpPr>
            <a:spLocks noGrp="1"/>
          </p:cNvSpPr>
          <p:nvPr>
            <p:ph type="sldNum" sz="quarter" idx="12"/>
          </p:nvPr>
        </p:nvSpPr>
        <p:spPr/>
        <p:txBody>
          <a:bodyPr/>
          <a:lstStyle/>
          <a:p>
            <a:fld id="{EEBB84EA-720A-924D-995C-2965551D1999}" type="slidenum">
              <a:rPr lang="en-US" smtClean="0"/>
              <a:t>95</a:t>
            </a:fld>
            <a:endParaRPr lang="en-US" dirty="0"/>
          </a:p>
        </p:txBody>
      </p:sp>
    </p:spTree>
    <p:extLst>
      <p:ext uri="{BB962C8B-B14F-4D97-AF65-F5344CB8AC3E}">
        <p14:creationId xmlns:p14="http://schemas.microsoft.com/office/powerpoint/2010/main" val="164325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148AD1-378B-264F-9039-28B7E2A8E734}"/>
              </a:ext>
            </a:extLst>
          </p:cNvPr>
          <p:cNvSpPr>
            <a:spLocks noGrp="1"/>
          </p:cNvSpPr>
          <p:nvPr>
            <p:ph idx="4294967295"/>
          </p:nvPr>
        </p:nvSpPr>
        <p:spPr>
          <a:xfrm>
            <a:off x="838200" y="1911927"/>
            <a:ext cx="10515600" cy="4580948"/>
          </a:xfrm>
        </p:spPr>
        <p:txBody>
          <a:bodyPr>
            <a:normAutofit fontScale="92500" lnSpcReduction="10000"/>
          </a:bodyPr>
          <a:lstStyle/>
          <a:p>
            <a:pPr marL="0" indent="0">
              <a:buNone/>
            </a:pPr>
            <a:r>
              <a:rPr lang="en-US" b="1" dirty="0"/>
              <a:t>Advisors:</a:t>
            </a:r>
            <a:r>
              <a:rPr lang="en-US" dirty="0"/>
              <a:t> Amy </a:t>
            </a:r>
            <a:r>
              <a:rPr lang="en-US" dirty="0" err="1"/>
              <a:t>Bruckman</a:t>
            </a:r>
            <a:r>
              <a:rPr lang="en-US" dirty="0"/>
              <a:t>, Eric Gilbert</a:t>
            </a:r>
          </a:p>
          <a:p>
            <a:pPr marL="0" indent="0">
              <a:buNone/>
            </a:pPr>
            <a:r>
              <a:rPr lang="en-US" b="1" dirty="0"/>
              <a:t>Mentors:</a:t>
            </a:r>
            <a:r>
              <a:rPr lang="en-US" dirty="0"/>
              <a:t> Neha Kumar, Scott Counts, Judd </a:t>
            </a:r>
            <a:r>
              <a:rPr lang="en-US" dirty="0" err="1"/>
              <a:t>Antin</a:t>
            </a:r>
            <a:endParaRPr lang="en-US" dirty="0"/>
          </a:p>
          <a:p>
            <a:pPr marL="0" indent="0">
              <a:buNone/>
            </a:pPr>
            <a:endParaRPr lang="en-US" dirty="0"/>
          </a:p>
          <a:p>
            <a:pPr marL="0" indent="0">
              <a:buNone/>
            </a:pPr>
            <a:r>
              <a:rPr lang="en-US" b="1" dirty="0"/>
              <a:t>Collaborators:</a:t>
            </a:r>
            <a:r>
              <a:rPr lang="en-US" dirty="0"/>
              <a:t> Justin </a:t>
            </a:r>
            <a:r>
              <a:rPr lang="en-US" dirty="0" err="1"/>
              <a:t>Cranshaw</a:t>
            </a:r>
            <a:r>
              <a:rPr lang="en-US" dirty="0"/>
              <a:t>, Jacob Eisenstein, </a:t>
            </a:r>
            <a:r>
              <a:rPr lang="en-US" dirty="0" err="1"/>
              <a:t>Munmun</a:t>
            </a:r>
            <a:r>
              <a:rPr lang="en-US" dirty="0"/>
              <a:t> De Choudhury, </a:t>
            </a:r>
            <a:r>
              <a:rPr lang="en-US" dirty="0" err="1"/>
              <a:t>Latifur</a:t>
            </a:r>
            <a:r>
              <a:rPr lang="en-US" dirty="0"/>
              <a:t> Khan, Cliff Lampe, Eshwar Chandrasekharan, Sucheta Ghoshal, Scott Appling, Benjamin Sugar, Yoni </a:t>
            </a:r>
            <a:r>
              <a:rPr lang="en-US" dirty="0" err="1"/>
              <a:t>Karpfen</a:t>
            </a:r>
            <a:endParaRPr lang="en-US" dirty="0"/>
          </a:p>
          <a:p>
            <a:pPr marL="0" indent="0">
              <a:buNone/>
            </a:pPr>
            <a:endParaRPr lang="en-US" dirty="0"/>
          </a:p>
          <a:p>
            <a:pPr marL="0" indent="0">
              <a:buNone/>
            </a:pPr>
            <a:r>
              <a:rPr lang="en-US" b="1" dirty="0"/>
              <a:t>Mentees:</a:t>
            </a:r>
            <a:r>
              <a:rPr lang="en-US" dirty="0"/>
              <a:t> Maya </a:t>
            </a:r>
            <a:r>
              <a:rPr lang="en-US" dirty="0" err="1"/>
              <a:t>Holikatti</a:t>
            </a:r>
            <a:r>
              <a:rPr lang="en-US" dirty="0"/>
              <a:t>, Iris Birman, Christian Boylston, Kevin Tang, </a:t>
            </a:r>
            <a:r>
              <a:rPr lang="en-US" dirty="0" err="1"/>
              <a:t>Pranil</a:t>
            </a:r>
            <a:r>
              <a:rPr lang="en-US" dirty="0"/>
              <a:t> Vora</a:t>
            </a:r>
          </a:p>
        </p:txBody>
      </p:sp>
      <p:sp>
        <p:nvSpPr>
          <p:cNvPr id="3" name="Title 2">
            <a:extLst>
              <a:ext uri="{FF2B5EF4-FFF2-40B4-BE49-F238E27FC236}">
                <a16:creationId xmlns:a16="http://schemas.microsoft.com/office/drawing/2014/main" id="{D0426EC6-2B99-A940-A5EB-02BF6D601EDE}"/>
              </a:ext>
            </a:extLst>
          </p:cNvPr>
          <p:cNvSpPr>
            <a:spLocks noGrp="1"/>
          </p:cNvSpPr>
          <p:nvPr>
            <p:ph type="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3A46A97D-C2E7-AE4B-A4E4-4FB63AC4C200}"/>
              </a:ext>
            </a:extLst>
          </p:cNvPr>
          <p:cNvSpPr>
            <a:spLocks noGrp="1"/>
          </p:cNvSpPr>
          <p:nvPr>
            <p:ph type="sldNum" sz="quarter" idx="12"/>
          </p:nvPr>
        </p:nvSpPr>
        <p:spPr/>
        <p:txBody>
          <a:bodyPr/>
          <a:lstStyle/>
          <a:p>
            <a:fld id="{EEBB84EA-720A-924D-995C-2965551D1999}" type="slidenum">
              <a:rPr lang="en-US" smtClean="0"/>
              <a:t>96</a:t>
            </a:fld>
            <a:endParaRPr lang="en-US"/>
          </a:p>
        </p:txBody>
      </p:sp>
    </p:spTree>
    <p:extLst>
      <p:ext uri="{BB962C8B-B14F-4D97-AF65-F5344CB8AC3E}">
        <p14:creationId xmlns:p14="http://schemas.microsoft.com/office/powerpoint/2010/main" val="28441298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elf-Disclosures, Responses, and Social Support Exchange in Socially Stigmatized Contexts…"/>
          <p:cNvSpPr txBox="1">
            <a:spLocks noGrp="1"/>
          </p:cNvSpPr>
          <p:nvPr>
            <p:ph type="ctrTitle"/>
          </p:nvPr>
        </p:nvSpPr>
        <p:spPr>
          <a:xfrm>
            <a:off x="2217964" y="1516014"/>
            <a:ext cx="7756072" cy="1464157"/>
          </a:xfrm>
          <a:prstGeom prst="rect">
            <a:avLst/>
          </a:prstGeom>
        </p:spPr>
        <p:txBody>
          <a:bodyPr>
            <a:normAutofit/>
          </a:bodyPr>
          <a:lstStyle/>
          <a:p>
            <a:pPr defTabSz="287536">
              <a:lnSpc>
                <a:spcPct val="80000"/>
              </a:lnSpc>
              <a:defRPr sz="3500" b="1">
                <a:solidFill>
                  <a:srgbClr val="002C46"/>
                </a:solidFill>
                <a:latin typeface="Avenir Next"/>
                <a:ea typeface="Avenir Next"/>
                <a:cs typeface="Avenir Next"/>
                <a:sym typeface="Avenir Next"/>
              </a:defRPr>
            </a:pPr>
            <a:r>
              <a:rPr lang="en-US" dirty="0"/>
              <a:t>Toward Fairness and Transparency in Content Moderation</a:t>
            </a:r>
          </a:p>
        </p:txBody>
      </p:sp>
      <p:pic>
        <p:nvPicPr>
          <p:cNvPr id="187" name="Ikon Images:Getty Images .jpg"/>
          <p:cNvPicPr>
            <a:picLocks noChangeAspect="1"/>
          </p:cNvPicPr>
          <p:nvPr/>
        </p:nvPicPr>
        <p:blipFill>
          <a:blip r:embed="rId3"/>
          <a:srcRect/>
          <a:stretch/>
        </p:blipFill>
        <p:spPr>
          <a:xfrm>
            <a:off x="1821830" y="3437292"/>
            <a:ext cx="8548339" cy="5591634"/>
          </a:xfrm>
          <a:prstGeom prst="rect">
            <a:avLst/>
          </a:prstGeom>
          <a:ln w="3175">
            <a:miter lim="400000"/>
          </a:ln>
        </p:spPr>
      </p:pic>
      <p:sp>
        <p:nvSpPr>
          <p:cNvPr id="4" name="TextBox 3">
            <a:extLst>
              <a:ext uri="{FF2B5EF4-FFF2-40B4-BE49-F238E27FC236}">
                <a16:creationId xmlns:a16="http://schemas.microsoft.com/office/drawing/2014/main" id="{802EBAEE-124F-5B41-846D-9369FF09BCD4}"/>
              </a:ext>
            </a:extLst>
          </p:cNvPr>
          <p:cNvSpPr txBox="1"/>
          <p:nvPr/>
        </p:nvSpPr>
        <p:spPr>
          <a:xfrm>
            <a:off x="4345359" y="3005598"/>
            <a:ext cx="3501280"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7030A0"/>
                </a:solidFill>
                <a:effectLst/>
                <a:uLnTx/>
                <a:uFillTx/>
                <a:latin typeface="Avenir Next" panose="020B0503020202020204" pitchFamily="34" charset="0"/>
                <a:ea typeface="+mn-ea"/>
                <a:cs typeface="+mn-cs"/>
              </a:rPr>
              <a:t>Shagun</a:t>
            </a:r>
            <a:r>
              <a:rPr kumimoji="0" lang="en-US" sz="3600" b="1" i="0" u="none" strike="noStrike" kern="1200" cap="none" spc="0" normalizeH="0" baseline="0" noProof="0" dirty="0">
                <a:ln>
                  <a:noFill/>
                </a:ln>
                <a:solidFill>
                  <a:srgbClr val="7030A0"/>
                </a:solidFill>
                <a:effectLst/>
                <a:uLnTx/>
                <a:uFillTx/>
                <a:latin typeface="Avenir Next" panose="020B0503020202020204" pitchFamily="34" charset="0"/>
                <a:ea typeface="+mn-ea"/>
                <a:cs typeface="+mn-cs"/>
              </a:rPr>
              <a:t> </a:t>
            </a:r>
            <a:r>
              <a:rPr kumimoji="0" lang="en-US" sz="3600" b="1" i="0" u="none" strike="noStrike" kern="1200" cap="none" spc="0" normalizeH="0" baseline="0" noProof="0" dirty="0" err="1">
                <a:ln>
                  <a:noFill/>
                </a:ln>
                <a:solidFill>
                  <a:srgbClr val="7030A0"/>
                </a:solidFill>
                <a:effectLst/>
                <a:uLnTx/>
                <a:uFillTx/>
                <a:latin typeface="Avenir Next" panose="020B0503020202020204" pitchFamily="34" charset="0"/>
                <a:ea typeface="+mn-ea"/>
                <a:cs typeface="+mn-cs"/>
              </a:rPr>
              <a:t>Jhaver</a:t>
            </a:r>
            <a:endParaRPr kumimoji="0" lang="en-US" sz="3600" b="1" i="0" u="none" strike="noStrike" kern="1200" cap="none" spc="0" normalizeH="0" baseline="0" noProof="0" dirty="0">
              <a:ln>
                <a:noFill/>
              </a:ln>
              <a:solidFill>
                <a:srgbClr val="7030A0"/>
              </a:solidFill>
              <a:effectLst/>
              <a:uLnTx/>
              <a:uFillTx/>
              <a:latin typeface="Avenir Next" panose="020B0503020202020204" pitchFamily="34" charset="0"/>
              <a:ea typeface="+mn-ea"/>
              <a:cs typeface="+mn-cs"/>
            </a:endParaRPr>
          </a:p>
        </p:txBody>
      </p:sp>
      <p:sp>
        <p:nvSpPr>
          <p:cNvPr id="2" name="TextBox 1">
            <a:extLst>
              <a:ext uri="{FF2B5EF4-FFF2-40B4-BE49-F238E27FC236}">
                <a16:creationId xmlns:a16="http://schemas.microsoft.com/office/drawing/2014/main" id="{4CCBB50B-DC19-944F-A7C8-ECF20D67E05E}"/>
              </a:ext>
            </a:extLst>
          </p:cNvPr>
          <p:cNvSpPr txBox="1"/>
          <p:nvPr/>
        </p:nvSpPr>
        <p:spPr>
          <a:xfrm>
            <a:off x="120421" y="288900"/>
            <a:ext cx="3882601" cy="461665"/>
          </a:xfrm>
          <a:prstGeom prst="rect">
            <a:avLst/>
          </a:prstGeom>
          <a:noFill/>
        </p:spPr>
        <p:txBody>
          <a:bodyPr wrap="none" rtlCol="0">
            <a:spAutoFit/>
          </a:bodyPr>
          <a:lstStyle/>
          <a:p>
            <a:r>
              <a:rPr lang="en-US" sz="2400" b="1" dirty="0" err="1">
                <a:latin typeface="Avenir Next" panose="020B0503020202020204" pitchFamily="34" charset="0"/>
              </a:rPr>
              <a:t>www.shagunjhaver.com</a:t>
            </a:r>
            <a:r>
              <a:rPr lang="en-US" sz="2400" b="1" dirty="0">
                <a:latin typeface="Avenir Next" panose="020B0503020202020204" pitchFamily="34" charset="0"/>
              </a:rPr>
              <a:t> </a:t>
            </a:r>
          </a:p>
        </p:txBody>
      </p:sp>
      <p:pic>
        <p:nvPicPr>
          <p:cNvPr id="6" name="Shape 760">
            <a:extLst>
              <a:ext uri="{FF2B5EF4-FFF2-40B4-BE49-F238E27FC236}">
                <a16:creationId xmlns:a16="http://schemas.microsoft.com/office/drawing/2014/main" id="{75BF33C1-CB70-3441-AB65-0A63DA39D681}"/>
              </a:ext>
            </a:extLst>
          </p:cNvPr>
          <p:cNvPicPr preferRelativeResize="0"/>
          <p:nvPr/>
        </p:nvPicPr>
        <p:blipFill rotWithShape="1">
          <a:blip r:embed="rId4">
            <a:alphaModFix/>
          </a:blip>
          <a:srcRect t="21875" b="21875"/>
          <a:stretch/>
        </p:blipFill>
        <p:spPr>
          <a:xfrm>
            <a:off x="8908474" y="358913"/>
            <a:ext cx="657392" cy="317332"/>
          </a:xfrm>
          <a:prstGeom prst="rect">
            <a:avLst/>
          </a:prstGeom>
          <a:noFill/>
          <a:ln>
            <a:noFill/>
          </a:ln>
        </p:spPr>
      </p:pic>
      <p:sp>
        <p:nvSpPr>
          <p:cNvPr id="7" name="Shape 761">
            <a:extLst>
              <a:ext uri="{FF2B5EF4-FFF2-40B4-BE49-F238E27FC236}">
                <a16:creationId xmlns:a16="http://schemas.microsoft.com/office/drawing/2014/main" id="{9ABD53AE-08EE-814C-AA36-67915640900D}"/>
              </a:ext>
            </a:extLst>
          </p:cNvPr>
          <p:cNvSpPr txBox="1"/>
          <p:nvPr/>
        </p:nvSpPr>
        <p:spPr>
          <a:xfrm>
            <a:off x="9565865" y="203070"/>
            <a:ext cx="2301348" cy="49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dirty="0">
                <a:latin typeface="Proxima Nova"/>
                <a:ea typeface="Proxima Nova"/>
                <a:cs typeface="Proxima Nova"/>
                <a:sym typeface="Proxima Nova"/>
              </a:rPr>
              <a:t>@</a:t>
            </a:r>
            <a:r>
              <a:rPr lang="en" sz="2400" dirty="0" err="1">
                <a:latin typeface="Proxima Nova"/>
                <a:ea typeface="Proxima Nova"/>
                <a:cs typeface="Proxima Nova"/>
                <a:sym typeface="Proxima Nova"/>
              </a:rPr>
              <a:t>shagunjhaver</a:t>
            </a:r>
            <a:endParaRPr sz="1800" dirty="0"/>
          </a:p>
        </p:txBody>
      </p:sp>
      <p:pic>
        <p:nvPicPr>
          <p:cNvPr id="8" name="Shape 764">
            <a:extLst>
              <a:ext uri="{FF2B5EF4-FFF2-40B4-BE49-F238E27FC236}">
                <a16:creationId xmlns:a16="http://schemas.microsoft.com/office/drawing/2014/main" id="{020239AE-007D-8643-8138-D099F007E0A1}"/>
              </a:ext>
            </a:extLst>
          </p:cNvPr>
          <p:cNvPicPr preferRelativeResize="0"/>
          <p:nvPr/>
        </p:nvPicPr>
        <p:blipFill>
          <a:blip r:embed="rId5"/>
          <a:stretch>
            <a:fillRect/>
          </a:stretch>
        </p:blipFill>
        <p:spPr>
          <a:xfrm>
            <a:off x="5112836" y="254366"/>
            <a:ext cx="1966327" cy="496199"/>
          </a:xfrm>
          <a:prstGeom prst="rect">
            <a:avLst/>
          </a:prstGeom>
          <a:noFill/>
          <a:ln>
            <a:noFill/>
          </a:ln>
        </p:spPr>
      </p:pic>
    </p:spTree>
    <p:extLst>
      <p:ext uri="{BB962C8B-B14F-4D97-AF65-F5344CB8AC3E}">
        <p14:creationId xmlns:p14="http://schemas.microsoft.com/office/powerpoint/2010/main" val="5355397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818EEE-B274-D34F-A36A-541659B21626}"/>
              </a:ext>
            </a:extLst>
          </p:cNvPr>
          <p:cNvSpPr>
            <a:spLocks noGrp="1"/>
          </p:cNvSpPr>
          <p:nvPr>
            <p:ph type="sldNum" sz="quarter" idx="12"/>
          </p:nvPr>
        </p:nvSpPr>
        <p:spPr/>
        <p:txBody>
          <a:bodyPr/>
          <a:lstStyle/>
          <a:p>
            <a:fld id="{23ED692C-C0E5-C743-B0FC-E11C0885EE4E}" type="slidenum">
              <a:rPr lang="en-US" smtClean="0"/>
              <a:t>98</a:t>
            </a:fld>
            <a:endParaRPr lang="en-US"/>
          </a:p>
        </p:txBody>
      </p:sp>
    </p:spTree>
    <p:extLst>
      <p:ext uri="{BB962C8B-B14F-4D97-AF65-F5344CB8AC3E}">
        <p14:creationId xmlns:p14="http://schemas.microsoft.com/office/powerpoint/2010/main" val="31032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35F4B-B24A-614A-A5A3-63F5F94224A5}"/>
              </a:ext>
            </a:extLst>
          </p:cNvPr>
          <p:cNvSpPr>
            <a:spLocks noGrp="1"/>
          </p:cNvSpPr>
          <p:nvPr>
            <p:ph type="title"/>
          </p:nvPr>
        </p:nvSpPr>
        <p:spPr/>
        <p:txBody>
          <a:bodyPr/>
          <a:lstStyle/>
          <a:p>
            <a:r>
              <a:rPr lang="en-US" dirty="0"/>
              <a:t>Bonus Slides</a:t>
            </a:r>
          </a:p>
        </p:txBody>
      </p:sp>
      <p:sp>
        <p:nvSpPr>
          <p:cNvPr id="5" name="Text Placeholder 4">
            <a:extLst>
              <a:ext uri="{FF2B5EF4-FFF2-40B4-BE49-F238E27FC236}">
                <a16:creationId xmlns:a16="http://schemas.microsoft.com/office/drawing/2014/main" id="{09F5A45E-0690-C84A-A54D-CAA64A96DDAA}"/>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85752CE0-FB70-A84E-B0BF-9E9D0BB9E846}"/>
              </a:ext>
            </a:extLst>
          </p:cNvPr>
          <p:cNvSpPr>
            <a:spLocks noGrp="1"/>
          </p:cNvSpPr>
          <p:nvPr>
            <p:ph type="sldNum" sz="quarter" idx="12"/>
          </p:nvPr>
        </p:nvSpPr>
        <p:spPr/>
        <p:txBody>
          <a:bodyPr/>
          <a:lstStyle/>
          <a:p>
            <a:fld id="{EEBB84EA-720A-924D-995C-2965551D1999}" type="slidenum">
              <a:rPr lang="en-US" smtClean="0"/>
              <a:t>99</a:t>
            </a:fld>
            <a:endParaRPr lang="en-US"/>
          </a:p>
        </p:txBody>
      </p:sp>
    </p:spTree>
    <p:extLst>
      <p:ext uri="{BB962C8B-B14F-4D97-AF65-F5344CB8AC3E}">
        <p14:creationId xmlns:p14="http://schemas.microsoft.com/office/powerpoint/2010/main" val="35107666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cap="flat">
          <a:noFill/>
          <a:miter lim="400000"/>
        </a:ln>
        <a:effectLst/>
        <a:sp3d/>
      </a:spPr>
      <a:bodyPr rot="0" spcFirstLastPara="1" vertOverflow="overflow" horzOverflow="overflow" vert="horz" wrap="square" lIns="41341" tIns="41341" rIns="41341" bIns="41341" numCol="1" spcCol="38100" rtlCol="0" anchor="ctr">
        <a:spAutoFit/>
      </a:bodyPr>
      <a:lstStyle>
        <a:defPPr marL="0" marR="0" indent="0" algn="ctr" defTabSz="475423"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41341" tIns="41341" rIns="41341" bIns="41341" numCol="1" spcCol="38100" rtlCol="0" anchor="ctr">
        <a:spAutoFit/>
      </a:bodyPr>
      <a:lstStyle>
        <a:defPPr marL="0" marR="0" indent="0" algn="ctr" defTabSz="475423"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1287</TotalTime>
  <Words>5050</Words>
  <Application>Microsoft Macintosh PowerPoint</Application>
  <PresentationFormat>Widescreen</PresentationFormat>
  <Paragraphs>878</Paragraphs>
  <Slides>117</Slides>
  <Notes>72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117</vt:i4>
      </vt:variant>
    </vt:vector>
  </HeadingPairs>
  <TitlesOfParts>
    <vt:vector size="130" baseType="lpstr">
      <vt:lpstr>Arial</vt:lpstr>
      <vt:lpstr>Avenir Next</vt:lpstr>
      <vt:lpstr>Calibri</vt:lpstr>
      <vt:lpstr>Garamond</vt:lpstr>
      <vt:lpstr>Helvetica</vt:lpstr>
      <vt:lpstr>Helvetica Light</vt:lpstr>
      <vt:lpstr>Helvetica Neue</vt:lpstr>
      <vt:lpstr>Helvetica Neue Light</vt:lpstr>
      <vt:lpstr>Helvetica Neue Medium</vt:lpstr>
      <vt:lpstr>Helvetica Neue Thin</vt:lpstr>
      <vt:lpstr>Proxima Nova</vt:lpstr>
      <vt:lpstr>Office Theme</vt:lpstr>
      <vt:lpstr>White</vt:lpstr>
      <vt:lpstr>Will you allow this on your site?</vt:lpstr>
      <vt:lpstr>Facebook’s internal rulebook for content moderation:</vt:lpstr>
      <vt:lpstr>Toward Fairness and Transparency in Content Moderation</vt:lpstr>
      <vt:lpstr>PowerPoint Presentation</vt:lpstr>
      <vt:lpstr>Mixed-Methods Researcher</vt:lpstr>
      <vt:lpstr>Qualitative Studies</vt:lpstr>
      <vt:lpstr>PowerPoint Presentation</vt:lpstr>
      <vt:lpstr>PowerPoint Presentation</vt:lpstr>
      <vt:lpstr>PowerPoint Presentation</vt:lpstr>
      <vt:lpstr>PowerPoint Presentation</vt:lpstr>
      <vt:lpstr>PowerPoint Presentation</vt:lpstr>
      <vt:lpstr>PowerPoint Presentation</vt:lpstr>
      <vt:lpstr>What is Content Moderation?</vt:lpstr>
      <vt:lpstr>What is content moderation?</vt:lpstr>
      <vt:lpstr>A complex sociotechnical system</vt:lpstr>
      <vt:lpstr>Why is Content Moderation Important?</vt:lpstr>
      <vt:lpstr>It helps users find relevant information</vt:lpstr>
      <vt:lpstr>It helps users find relevant information</vt:lpstr>
      <vt:lpstr>It addresses key problems on the internet</vt:lpstr>
      <vt:lpstr>It shapes who gets heard</vt:lpstr>
      <vt:lpstr>Content moderation is broken</vt:lpstr>
      <vt:lpstr>How can we improve content moderation?</vt:lpstr>
      <vt:lpstr>Keeping platforms accountable</vt:lpstr>
      <vt:lpstr>Approach: Study multiple stakeholders</vt:lpstr>
      <vt:lpstr>PowerPoint Presentation</vt:lpstr>
      <vt:lpstr>PowerPoint Presentation</vt:lpstr>
      <vt:lpstr>PowerPoint Presentation</vt:lpstr>
      <vt:lpstr>PowerPoint Presentation</vt:lpstr>
      <vt:lpstr>Why is Transparency in  Content Moderation Important?</vt:lpstr>
      <vt:lpstr>Why is transparency important?</vt:lpstr>
      <vt:lpstr>Why is transparency important?</vt:lpstr>
      <vt:lpstr>Improving Transparency -&gt; Explanations</vt:lpstr>
      <vt:lpstr>Potential role of explanations</vt:lpstr>
      <vt:lpstr>Should moderators provide removal explanations?</vt:lpstr>
      <vt:lpstr>PowerPoint Presentation</vt:lpstr>
      <vt:lpstr>Why Reddit?</vt:lpstr>
      <vt:lpstr>Explanation Comment Example</vt:lpstr>
      <vt:lpstr>Research questions </vt:lpstr>
      <vt:lpstr>Why care about moderated users?</vt:lpstr>
      <vt:lpstr>PowerPoint Presentation</vt:lpstr>
      <vt:lpstr>PowerPoint Presentation</vt:lpstr>
      <vt:lpstr>Survey</vt:lpstr>
      <vt:lpstr>Data collection goals</vt:lpstr>
      <vt:lpstr>PowerPoint Presentation</vt:lpstr>
      <vt:lpstr>Survey questions</vt:lpstr>
      <vt:lpstr>Quantitative Analysis</vt:lpstr>
      <vt:lpstr>PowerPoint Presentation</vt:lpstr>
      <vt:lpstr>PowerPoint Presentation</vt:lpstr>
      <vt:lpstr>Control variables</vt:lpstr>
      <vt:lpstr>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Qualitative Findings</vt:lpstr>
      <vt:lpstr>Frustration about the post removals</vt:lpstr>
      <vt:lpstr>Dissatisfaction about the lack of transparency</vt:lpstr>
      <vt:lpstr>Some users self-identify as trolls</vt:lpstr>
      <vt:lpstr>Some users self-identify as trolls</vt:lpstr>
      <vt:lpstr>Acceptance of removal as appropriate</vt:lpstr>
      <vt:lpstr>PowerPoint Presentation</vt:lpstr>
      <vt:lpstr>PowerPoint Presentation</vt:lpstr>
      <vt:lpstr>PowerPoint Presentation</vt:lpstr>
      <vt:lpstr>Data Preparation</vt:lpstr>
      <vt:lpstr>PowerPoint Presentation</vt:lpstr>
      <vt:lpstr>PowerPoint Presentation</vt:lpstr>
      <vt:lpstr>PowerPoint Presentation</vt:lpstr>
      <vt:lpstr>Control variables</vt:lpstr>
      <vt:lpstr>Data</vt:lpstr>
      <vt:lpstr>Who provides explanations?</vt:lpstr>
      <vt:lpstr>Reporting the results</vt:lpstr>
      <vt:lpstr>Findings: Regression Analysis</vt:lpstr>
      <vt:lpstr>PowerPoint Presentation</vt:lpstr>
      <vt:lpstr>PowerPoint Presentation</vt:lpstr>
      <vt:lpstr>PowerPoint Presentation</vt:lpstr>
      <vt:lpstr>PowerPoint Presentation</vt:lpstr>
      <vt:lpstr>PowerPoint Presentation</vt:lpstr>
      <vt:lpstr>Takeaways</vt:lpstr>
      <vt:lpstr>Transparency of moderation</vt:lpstr>
      <vt:lpstr>Removal explanations help users learn social norms</vt:lpstr>
      <vt:lpstr>Who should provide explanations? Humans or bots</vt:lpstr>
      <vt:lpstr>PowerPoint Presentation</vt:lpstr>
      <vt:lpstr>PowerPoint Presentation</vt:lpstr>
      <vt:lpstr>Improving Content Moderation</vt:lpstr>
      <vt:lpstr>Incentivizing compliance with community norms</vt:lpstr>
      <vt:lpstr>Effects of moderation on other platforms</vt:lpstr>
      <vt:lpstr>Effects of algorithmic curation on content creators</vt:lpstr>
      <vt:lpstr>Thank you!</vt:lpstr>
      <vt:lpstr>Toward Fairness and Transparency in Content Moderation</vt:lpstr>
      <vt:lpstr>PowerPoint Presentation</vt:lpstr>
      <vt:lpstr>Bonus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Explanations Paper</vt:lpstr>
      <vt:lpstr>PowerPoint Presentation</vt:lpstr>
      <vt:lpstr>Regression Results – Future Removals</vt:lpstr>
      <vt:lpstr>Subreddit Models</vt:lpstr>
      <vt:lpstr>Explanation Flairs</vt:lpstr>
      <vt:lpstr>Preparing Survey Questionnaire</vt:lpstr>
      <vt:lpstr>Subreddits I have moderated</vt:lpstr>
      <vt:lpstr>Regression Results – Future Submissions</vt:lpstr>
      <vt:lpstr>Reporting the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 you allow this on Facebook?</dc:title>
  <dc:creator>Jhaver, Shagun</dc:creator>
  <cp:lastModifiedBy>Jhaver, Shagun</cp:lastModifiedBy>
  <cp:revision>664</cp:revision>
  <dcterms:created xsi:type="dcterms:W3CDTF">2020-01-31T06:51:38Z</dcterms:created>
  <dcterms:modified xsi:type="dcterms:W3CDTF">2020-02-04T13:28:02Z</dcterms:modified>
</cp:coreProperties>
</file>